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2" r:id="rId5"/>
  </p:sldMasterIdLst>
  <p:notesMasterIdLst>
    <p:notesMasterId r:id="rId18"/>
  </p:notesMasterIdLst>
  <p:sldIdLst>
    <p:sldId id="256" r:id="rId6"/>
    <p:sldId id="257" r:id="rId7"/>
    <p:sldId id="260" r:id="rId8"/>
    <p:sldId id="258" r:id="rId9"/>
    <p:sldId id="259" r:id="rId10"/>
    <p:sldId id="261" r:id="rId11"/>
    <p:sldId id="262" r:id="rId12"/>
    <p:sldId id="270" r:id="rId13"/>
    <p:sldId id="263" r:id="rId14"/>
    <p:sldId id="264" r:id="rId15"/>
    <p:sldId id="268" r:id="rId16"/>
    <p:sldId id="269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iNqHIl3JUEExizN+SK3KR3riWV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5" autoAdjust="0"/>
    <p:restoredTop sz="94673"/>
  </p:normalViewPr>
  <p:slideViewPr>
    <p:cSldViewPr snapToGrid="0">
      <p:cViewPr varScale="1">
        <p:scale>
          <a:sx n="154" d="100"/>
          <a:sy n="154" d="100"/>
        </p:scale>
        <p:origin x="10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Video link: https://</a:t>
            </a:r>
            <a:r>
              <a:rPr lang="en-US" dirty="0" err="1"/>
              <a:t>youtu.be</a:t>
            </a:r>
            <a:r>
              <a:rPr lang="en-US" dirty="0"/>
              <a:t>/pbG9rv6xtZc</a:t>
            </a:r>
          </a:p>
        </p:txBody>
      </p:sp>
    </p:spTree>
    <p:extLst>
      <p:ext uri="{BB962C8B-B14F-4D97-AF65-F5344CB8AC3E}">
        <p14:creationId xmlns:p14="http://schemas.microsoft.com/office/powerpoint/2010/main" val="1600330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502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0" name="Google Shape;8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/>
              <a:t>American Museum of Natural History. (2012, November 9). </a:t>
            </a:r>
            <a:r>
              <a:rPr lang="en-US" i="1" dirty="0"/>
              <a:t>Our Global Kitchen - Food, Nature, Culture</a:t>
            </a:r>
            <a:r>
              <a:rPr lang="en-US" dirty="0"/>
              <a:t>. YouTube. Retrieved February 16, 2022, from https://www.youtube.com/watch?v=bPImnEJ9CHc&amp;t=3s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8" name="Google Shape;9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Why-Lighting. Strategies. https://learn.k20center.ou.edu/strategy/128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Jigsaw. Strategies. https://learn.k20center.ou.edu/strategy/179</a:t>
            </a:r>
            <a:endParaRPr dirty="0"/>
          </a:p>
        </p:txBody>
      </p:sp>
      <p:sp>
        <p:nvSpPr>
          <p:cNvPr id="105" name="Google Shape;10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 d.). Stop and Jot. Strategies. https://learn.k20center.ou.edu/strategy/168</a:t>
            </a:r>
            <a:endParaRPr dirty="0"/>
          </a:p>
        </p:txBody>
      </p:sp>
      <p:sp>
        <p:nvSpPr>
          <p:cNvPr id="111" name="Google Shape;11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Claim Evidence, Reasoning (CER). Strategies. https://learn.k20center.ou.edu/strategy/156</a:t>
            </a:r>
            <a:endParaRPr dirty="0"/>
          </a:p>
        </p:txBody>
      </p:sp>
      <p:sp>
        <p:nvSpPr>
          <p:cNvPr id="117" name="Google Shape;11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63" name="Google Shape;63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7" name="Google Shape;67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7" name="Google Shape;17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" name="Google Shape;20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9" name="Google Shape;29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6" name="Google Shape;36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bG9rv6xtZc?feature=oembed" TargetMode="Externa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bPImnEJ9CHc?start=3&amp;feature=oembed" TargetMode="Externa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"/>
          <p:cNvSpPr txBox="1">
            <a:spLocks noGrp="1"/>
          </p:cNvSpPr>
          <p:nvPr>
            <p:ph type="body" idx="1"/>
          </p:nvPr>
        </p:nvSpPr>
        <p:spPr>
          <a:xfrm>
            <a:off x="457200" y="1064745"/>
            <a:ext cx="8229600" cy="3570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None/>
            </a:pPr>
            <a:r>
              <a:rPr lang="en-US" b="1" dirty="0"/>
              <a:t>What is the theme of Amy Tan’s “Fish Cheeks” story?</a:t>
            </a:r>
            <a:endParaRPr lang="en-US" sz="2000" b="1" dirty="0"/>
          </a:p>
          <a:p>
            <a:pPr marL="285750" lvl="0" indent="-2857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Write a Claim, Evidence, Reasoning (CER) paragraph explaining your answer. </a:t>
            </a:r>
          </a:p>
          <a:p>
            <a:pPr marL="346075" lvl="0" indent="-34607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Use textual evidence from “Fish Cheeks” and “What Americans Can Learn from Other Food Cultures” to support your answer. </a:t>
            </a:r>
            <a:endParaRPr dirty="0"/>
          </a:p>
          <a:p>
            <a:pPr marL="515938" lvl="2" indent="-158750">
              <a:lnSpc>
                <a:spcPct val="110000"/>
              </a:lnSpc>
              <a:spcBef>
                <a:spcPts val="4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C: Create a claim based on the above question.</a:t>
            </a:r>
            <a:endParaRPr sz="2000" dirty="0"/>
          </a:p>
          <a:p>
            <a:pPr marL="515938" lvl="2" indent="-15875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E: Provide direct evidence from the reading to support your claim.</a:t>
            </a:r>
          </a:p>
          <a:p>
            <a:pPr marL="515938" lvl="2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R: Explain your reasoning and how the evidence supports it. </a:t>
            </a:r>
            <a:endParaRPr sz="2000" dirty="0"/>
          </a:p>
          <a:p>
            <a:pPr marL="1645836" lvl="7" indent="-609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20" name="Google Shape;120;p10"/>
          <p:cNvSpPr txBox="1">
            <a:spLocks noGrp="1"/>
          </p:cNvSpPr>
          <p:nvPr>
            <p:ph type="title"/>
          </p:nvPr>
        </p:nvSpPr>
        <p:spPr>
          <a:xfrm>
            <a:off x="457200" y="20749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Claim, Evidence, Reasoning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A0EDA4-6B54-AFE8-171E-EDB63AB52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Chef and Restaurateur Truong Le</a:t>
            </a:r>
          </a:p>
        </p:txBody>
      </p:sp>
      <p:pic>
        <p:nvPicPr>
          <p:cNvPr id="2" name="Online Media 1" title="K20 ICAP - Taking a Bite">
            <a:hlinkClick r:id="" action="ppaction://media"/>
            <a:extLst>
              <a:ext uri="{FF2B5EF4-FFF2-40B4-BE49-F238E27FC236}">
                <a16:creationId xmlns:a16="http://schemas.microsoft.com/office/drawing/2014/main" id="{D92605A5-DE1E-0FDF-81BC-2F85979FE57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03056" y="1386529"/>
            <a:ext cx="5737887" cy="324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93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F9726E-8FC8-721F-4D97-D3CC89EBC5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 three takeaways from the story and/or the interview.</a:t>
            </a:r>
          </a:p>
          <a:p>
            <a:r>
              <a:rPr lang="en-US" dirty="0"/>
              <a:t>List two meals that represent your culture or you as a person.</a:t>
            </a:r>
          </a:p>
          <a:p>
            <a:r>
              <a:rPr lang="en-US" dirty="0"/>
              <a:t>What role does food play in your culture?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2E38BF-2640-97B7-BC8D-E3985EBE3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3-2-1 Reflection</a:t>
            </a:r>
          </a:p>
        </p:txBody>
      </p:sp>
      <p:pic>
        <p:nvPicPr>
          <p:cNvPr id="5" name="Picture 4" descr="A picture containing text, queen, vector graphics, sign&#10;&#10;Description automatically generated">
            <a:extLst>
              <a:ext uri="{FF2B5EF4-FFF2-40B4-BE49-F238E27FC236}">
                <a16:creationId xmlns:a16="http://schemas.microsoft.com/office/drawing/2014/main" id="{0F0E9A3E-F7F3-BA1E-65E7-9F06BFCCC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0138" y="207818"/>
            <a:ext cx="1673975" cy="167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5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Taking a Bite!</a:t>
            </a:r>
            <a:endParaRPr dirty="0"/>
          </a:p>
        </p:txBody>
      </p:sp>
      <p:sp>
        <p:nvSpPr>
          <p:cNvPr id="77" name="Google Shape;77;p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dirty="0"/>
              <a:t>Exploring Cultural Identity Through Food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 txBox="1">
            <a:spLocks noGrp="1"/>
          </p:cNvSpPr>
          <p:nvPr>
            <p:ph type="body" idx="1"/>
          </p:nvPr>
        </p:nvSpPr>
        <p:spPr>
          <a:xfrm>
            <a:off x="457200" y="1406409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•"/>
            </a:pPr>
            <a:r>
              <a:rPr lang="en-US" dirty="0"/>
              <a:t>Describe your favorite home-cooked meal or one of your favorite childhood snacks or meal. </a:t>
            </a:r>
          </a:p>
          <a:p>
            <a:pPr marL="684213" lvl="1" indent="-227013">
              <a:spcBef>
                <a:spcPts val="0"/>
              </a:spcBef>
              <a:buClr>
                <a:schemeClr val="accent4"/>
              </a:buClr>
              <a:buSzPct val="100000"/>
            </a:pPr>
            <a:r>
              <a:rPr lang="en-US" sz="2600" dirty="0"/>
              <a:t>What made it special for you? </a:t>
            </a:r>
            <a:endParaRPr sz="2600" dirty="0"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•"/>
            </a:pPr>
            <a:r>
              <a:rPr lang="en-US" dirty="0"/>
              <a:t>Answer in three to five sentences. </a:t>
            </a:r>
            <a:endParaRPr dirty="0"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•"/>
            </a:pPr>
            <a:r>
              <a:rPr lang="en-US" dirty="0"/>
              <a:t>You have five minutes to write a response. </a:t>
            </a:r>
            <a:endParaRPr dirty="0"/>
          </a:p>
          <a:p>
            <a:pPr marL="1645836" lvl="7" indent="-609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Bell Ringer</a:t>
            </a:r>
            <a:endParaRPr dirty="0"/>
          </a:p>
        </p:txBody>
      </p:sp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44F546B-7FAD-EE95-C8DC-E95526F2BC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605" y="221397"/>
            <a:ext cx="2114094" cy="10879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83" name="Google Shape;83;p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What role does food play in culture? 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How does food shape your cultural identity?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Summarize and synthesize ideas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Analyze and interpret key literary elements  and how they contribute to theme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Food and Culture</a:t>
            </a:r>
            <a:endParaRPr dirty="0"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spcBef>
                <a:spcPts val="0"/>
              </a:spcBef>
              <a:buSzPts val="2600"/>
            </a:pPr>
            <a:r>
              <a:rPr lang="en-US" sz="2600" dirty="0"/>
              <a:t>As you watch, think about the role food plays in your life. </a:t>
            </a:r>
          </a:p>
          <a:p>
            <a:pPr indent="-457200">
              <a:spcBef>
                <a:spcPts val="0"/>
              </a:spcBef>
              <a:buSzPts val="2600"/>
            </a:pPr>
            <a:r>
              <a:rPr lang="en-US" sz="2600" dirty="0"/>
              <a:t>Be ready to discuss after we read. </a:t>
            </a:r>
            <a:endParaRPr sz="2600" dirty="0"/>
          </a:p>
          <a:p>
            <a:pPr marL="294879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 dirty="0"/>
          </a:p>
          <a:p>
            <a:pPr marL="1645836" lvl="7" indent="-609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pic>
        <p:nvPicPr>
          <p:cNvPr id="2" name="Online Media 1" title="Our Global Kitchen - Food, Nature, Culture">
            <a:hlinkClick r:id="" action="ppaction://media"/>
            <a:extLst>
              <a:ext uri="{FF2B5EF4-FFF2-40B4-BE49-F238E27FC236}">
                <a16:creationId xmlns:a16="http://schemas.microsoft.com/office/drawing/2014/main" id="{D43A163F-5B3C-49C5-1176-199A1BE64A1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145593" y="1711873"/>
            <a:ext cx="3043813" cy="17197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1463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•"/>
            </a:pPr>
            <a:r>
              <a:rPr lang="en-US" dirty="0"/>
              <a:t>We will read the first section together.</a:t>
            </a:r>
            <a:endParaRPr dirty="0"/>
          </a:p>
          <a:p>
            <a:pPr marL="227013" lvl="0" indent="-21463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•"/>
            </a:pPr>
            <a:r>
              <a:rPr lang="en-US" dirty="0"/>
              <a:t>Form groups of five and each person read one section.</a:t>
            </a:r>
            <a:endParaRPr dirty="0"/>
          </a:p>
          <a:p>
            <a:pPr marL="647304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600" dirty="0"/>
              <a:t>As you read your section, highlight anything you think is important.</a:t>
            </a:r>
          </a:p>
          <a:p>
            <a:pPr marL="647304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600" dirty="0"/>
              <a:t>In the margins, write why you highlighted the text. Include any questions you have  in the margins. </a:t>
            </a:r>
          </a:p>
          <a:p>
            <a:pPr marL="647304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endParaRPr lang="en-US" dirty="0"/>
          </a:p>
          <a:p>
            <a:pPr marL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None/>
            </a:pPr>
            <a:endParaRPr sz="1500" dirty="0"/>
          </a:p>
          <a:p>
            <a:pPr marL="480035" lvl="1" indent="-5815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None/>
            </a:pPr>
            <a:endParaRPr dirty="0"/>
          </a:p>
        </p:txBody>
      </p:sp>
      <p:sp>
        <p:nvSpPr>
          <p:cNvPr id="108" name="Google Shape;108;p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Why-Lighting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8C6F05-960D-8232-B218-F705CA7A3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076596"/>
            <a:ext cx="8229600" cy="3434098"/>
          </a:xfrm>
        </p:spPr>
        <p:txBody>
          <a:bodyPr>
            <a:noAutofit/>
          </a:bodyPr>
          <a:lstStyle/>
          <a:p>
            <a:pPr marL="227013" lvl="0" indent="-214678">
              <a:spcBef>
                <a:spcPts val="0"/>
              </a:spcBef>
              <a:buClr>
                <a:srgbClr val="991B1E"/>
              </a:buClr>
              <a:buSzPct val="100000"/>
            </a:pPr>
            <a:r>
              <a:rPr lang="en-US" dirty="0">
                <a:solidFill>
                  <a:srgbClr val="000000"/>
                </a:solidFill>
              </a:rPr>
              <a:t>After reading, discuss each section as a group and answer the following questions while making notes in the margins: </a:t>
            </a:r>
            <a:endParaRPr lang="en-US" dirty="0"/>
          </a:p>
          <a:p>
            <a:pPr marL="590154" lvl="1" indent="-28575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600" dirty="0"/>
              <a:t>What was the section about, what were the big ideas? </a:t>
            </a:r>
          </a:p>
          <a:p>
            <a:pPr marL="588963" lvl="1" indent="-28575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600" dirty="0"/>
              <a:t>What stood out to you? </a:t>
            </a:r>
          </a:p>
          <a:p>
            <a:pPr marL="590154" lvl="1" indent="-28575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600" dirty="0"/>
              <a:t>Do you agree or disagree with what your section said? </a:t>
            </a:r>
          </a:p>
          <a:p>
            <a:pPr marL="590154" lvl="1" indent="-28575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600" dirty="0"/>
              <a:t>Do you have an experience you can relate to your section?</a:t>
            </a:r>
          </a:p>
          <a:p>
            <a:pPr marL="590154" lvl="1" indent="-285750">
              <a:buSzPct val="100000"/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590154" lvl="1" indent="-285750">
              <a:buSzPct val="100000"/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C3D95BE-FF1C-405E-396E-360A31CDD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9305"/>
            <a:ext cx="8229600" cy="857250"/>
          </a:xfrm>
        </p:spPr>
        <p:txBody>
          <a:bodyPr/>
          <a:lstStyle/>
          <a:p>
            <a:r>
              <a:rPr lang="en-US" dirty="0"/>
              <a:t>Jigsaw</a:t>
            </a:r>
          </a:p>
        </p:txBody>
      </p:sp>
    </p:spTree>
    <p:extLst>
      <p:ext uri="{BB962C8B-B14F-4D97-AF65-F5344CB8AC3E}">
        <p14:creationId xmlns:p14="http://schemas.microsoft.com/office/powerpoint/2010/main" val="329214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30188" indent="-230188">
              <a:spcBef>
                <a:spcPts val="0"/>
              </a:spcBef>
            </a:pPr>
            <a:r>
              <a:rPr lang="en-US" dirty="0"/>
              <a:t>Read the short story by Amy Tan. </a:t>
            </a:r>
            <a:endParaRPr dirty="0"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Summarize what is happening in the story by writing short statements in each Stop and Jot box. </a:t>
            </a:r>
            <a:endParaRPr dirty="0"/>
          </a:p>
          <a:p>
            <a:pPr marL="1645836" lvl="7" indent="-609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4" name="Google Shape;114;p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“Fish Cheeks” by Amy Tan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81ECC0E692C48A0B148E61CFECC3A" ma:contentTypeVersion="12" ma:contentTypeDescription="Create a new document." ma:contentTypeScope="" ma:versionID="6032c95b1214d194c89b77317faffa72">
  <xsd:schema xmlns:xsd="http://www.w3.org/2001/XMLSchema" xmlns:xs="http://www.w3.org/2001/XMLSchema" xmlns:p="http://schemas.microsoft.com/office/2006/metadata/properties" xmlns:ns3="966e68ee-ec3c-4f12-bd4f-fedbbec8de0b" xmlns:ns4="d06b737b-b789-4524-96b5-d3d460658ae2" targetNamespace="http://schemas.microsoft.com/office/2006/metadata/properties" ma:root="true" ma:fieldsID="1a9859e18f99c4d8ce53eb7baf51b1eb" ns3:_="" ns4:_="">
    <xsd:import namespace="966e68ee-ec3c-4f12-bd4f-fedbbec8de0b"/>
    <xsd:import namespace="d06b737b-b789-4524-96b5-d3d460658a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e68ee-ec3c-4f12-bd4f-fedbbec8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737b-b789-4524-96b5-d3d460658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35BE0D-7D14-4EAA-92A8-F4F2B501E3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08559F-E291-4C8E-B260-2AF05FD8B6E0}">
  <ds:schemaRefs>
    <ds:schemaRef ds:uri="http://schemas.microsoft.com/office/2006/documentManagement/types"/>
    <ds:schemaRef ds:uri="http://purl.org/dc/terms/"/>
    <ds:schemaRef ds:uri="d06b737b-b789-4524-96b5-d3d460658ae2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966e68ee-ec3c-4f12-bd4f-fedbbec8de0b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66CCF80-1C6A-4A21-97C4-FAB09E35C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e68ee-ec3c-4f12-bd4f-fedbbec8de0b"/>
    <ds:schemaRef ds:uri="d06b737b-b789-4524-96b5-d3d460658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7432</TotalTime>
  <Words>558</Words>
  <Application>Microsoft Macintosh PowerPoint</Application>
  <PresentationFormat>On-screen Show (16:9)</PresentationFormat>
  <Paragraphs>49</Paragraphs>
  <Slides>12</Slides>
  <Notes>11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Noto Sans Symbols</vt:lpstr>
      <vt:lpstr>LEARN theme</vt:lpstr>
      <vt:lpstr>LEARN theme</vt:lpstr>
      <vt:lpstr>PowerPoint Presentation</vt:lpstr>
      <vt:lpstr>Taking a Bite!</vt:lpstr>
      <vt:lpstr>Bell Ringer</vt:lpstr>
      <vt:lpstr>Essential Questions</vt:lpstr>
      <vt:lpstr>Lesson Objectives</vt:lpstr>
      <vt:lpstr>Food and Culture</vt:lpstr>
      <vt:lpstr>Why-Lighting</vt:lpstr>
      <vt:lpstr>Jigsaw</vt:lpstr>
      <vt:lpstr>“Fish Cheeks” by Amy Tan</vt:lpstr>
      <vt:lpstr>Claim, Evidence, Reasoning</vt:lpstr>
      <vt:lpstr>Chef and Restaurateur Truong Le</vt:lpstr>
      <vt:lpstr>3-2-1 Reflection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a Bite!</dc:title>
  <dc:subject/>
  <dc:creator>K20 Center</dc:creator>
  <cp:keywords/>
  <dc:description/>
  <cp:lastModifiedBy>Marcelli, Ann N.</cp:lastModifiedBy>
  <cp:revision>15</cp:revision>
  <dcterms:created xsi:type="dcterms:W3CDTF">2021-08-30T12:17:31Z</dcterms:created>
  <dcterms:modified xsi:type="dcterms:W3CDTF">2022-08-15T16:17:55Z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