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6" r:id="rId1"/>
  </p:sldMasterIdLst>
  <p:notesMasterIdLst>
    <p:notesMasterId r:id="rId17"/>
  </p:notesMasterIdLst>
  <p:sldIdLst>
    <p:sldId id="256" r:id="rId2"/>
    <p:sldId id="257" r:id="rId3"/>
    <p:sldId id="260" r:id="rId4"/>
    <p:sldId id="266" r:id="rId5"/>
    <p:sldId id="258" r:id="rId6"/>
    <p:sldId id="267" r:id="rId7"/>
    <p:sldId id="261" r:id="rId8"/>
    <p:sldId id="268" r:id="rId9"/>
    <p:sldId id="269" r:id="rId10"/>
    <p:sldId id="270" r:id="rId11"/>
    <p:sldId id="271" r:id="rId12"/>
    <p:sldId id="263" r:id="rId13"/>
    <p:sldId id="272" r:id="rId14"/>
    <p:sldId id="273" r:id="rId15"/>
    <p:sldId id="276" r:id="rId1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781"/>
    <a:srgbClr val="2889C3"/>
    <a:srgbClr val="9119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EDF182F-1DE7-4F13-8AA3-002D9E3B458A}">
  <a:tblStyle styleId="{BEDF182F-1DE7-4F13-8AA3-002D9E3B458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05"/>
    <p:restoredTop sz="94707"/>
  </p:normalViewPr>
  <p:slideViewPr>
    <p:cSldViewPr snapToGrid="0">
      <p:cViewPr varScale="1">
        <p:scale>
          <a:sx n="198" d="100"/>
          <a:sy n="198" d="100"/>
        </p:scale>
        <p:origin x="548" y="1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837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39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837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" name="Google Shape;3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3ED3E2-E787-3F19-BF9F-0A72B2CFCD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36798E5-B515-875C-9AF9-222F50A7778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4AD7EBD-F548-5768-F5E5-C7461000D1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K20 Center. (n.d.) Card matching. Strategies. </a:t>
            </a:r>
            <a:r>
              <a:rPr lang="en-US" sz="11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https://learn.k20center.ou.edu/strategy/1837</a:t>
            </a:r>
            <a:endParaRPr lang="en-US" dirty="0"/>
          </a:p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634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g34c260ff964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" name="Google Shape;43;g34c260ff964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34c260ff964_0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34c260ff964_0_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>
          <a:extLst>
            <a:ext uri="{FF2B5EF4-FFF2-40B4-BE49-F238E27FC236}">
              <a16:creationId xmlns:a16="http://schemas.microsoft.com/office/drawing/2014/main" id="{6C76C2B2-C71A-34BC-A577-6E13E6967B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34c260ff964_0_74:notes">
            <a:extLst>
              <a:ext uri="{FF2B5EF4-FFF2-40B4-BE49-F238E27FC236}">
                <a16:creationId xmlns:a16="http://schemas.microsoft.com/office/drawing/2014/main" id="{385D8552-6395-2270-3DF8-E774220B52D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34c260ff964_0_74:notes">
            <a:extLst>
              <a:ext uri="{FF2B5EF4-FFF2-40B4-BE49-F238E27FC236}">
                <a16:creationId xmlns:a16="http://schemas.microsoft.com/office/drawing/2014/main" id="{98F27769-07B7-36EA-C793-7937F452D98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K20 Center. (n.d.) Think-pair-share. Strategies. </a:t>
            </a:r>
            <a:r>
              <a:rPr lang="en-US" sz="11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https://learn.k20center.ou.edu/strategy/139</a:t>
            </a: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618583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34c260ff964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Google Shape;49;g34c260ff964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>
          <a:extLst>
            <a:ext uri="{FF2B5EF4-FFF2-40B4-BE49-F238E27FC236}">
              <a16:creationId xmlns:a16="http://schemas.microsoft.com/office/drawing/2014/main" id="{88A29A76-628B-4DD7-ACE2-F9F41FC2F5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34c260ff964_0_23:notes">
            <a:extLst>
              <a:ext uri="{FF2B5EF4-FFF2-40B4-BE49-F238E27FC236}">
                <a16:creationId xmlns:a16="http://schemas.microsoft.com/office/drawing/2014/main" id="{0B740E5B-B14A-0DD7-CD48-D8370C7B57D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Google Shape;49;g34c260ff964_0_23:notes">
            <a:extLst>
              <a:ext uri="{FF2B5EF4-FFF2-40B4-BE49-F238E27FC236}">
                <a16:creationId xmlns:a16="http://schemas.microsoft.com/office/drawing/2014/main" id="{64FEC852-1FCA-30E4-2513-66FEB47D928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129310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34c260ff964_0_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34c260ff964_0_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34c260ff964_0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34c260ff964_0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K20 Center. (n.d.) Card matching. Strategies. </a:t>
            </a:r>
            <a:r>
              <a:rPr lang="en-US" sz="11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https://learn.k20center.ou.edu/strategy/1837</a:t>
            </a:r>
            <a:endParaRPr lang="en-US" dirty="0"/>
          </a:p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040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ver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ctrTitle" hasCustomPrompt="1"/>
          </p:nvPr>
        </p:nvSpPr>
        <p:spPr>
          <a:xfrm>
            <a:off x="456175" y="744575"/>
            <a:ext cx="82323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Title: Calibri Reg., 50pt</a:t>
            </a:r>
            <a:endParaRPr dirty="0"/>
          </a:p>
        </p:txBody>
      </p:sp>
      <p:sp>
        <p:nvSpPr>
          <p:cNvPr id="12" name="Google Shape;12;p3"/>
          <p:cNvSpPr txBox="1">
            <a:spLocks noGrp="1"/>
          </p:cNvSpPr>
          <p:nvPr>
            <p:ph type="subTitle" idx="1" hasCustomPrompt="1"/>
          </p:nvPr>
        </p:nvSpPr>
        <p:spPr>
          <a:xfrm>
            <a:off x="456175" y="2834125"/>
            <a:ext cx="8232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Subtitle: Calibri Reg., 26pt</a:t>
            </a:r>
            <a:endParaRPr dirty="0"/>
          </a:p>
        </p:txBody>
      </p:sp>
      <p:pic>
        <p:nvPicPr>
          <p:cNvPr id="13" name="Google Shape;13;p3" title="k20center-logo-variations_K20 Bug - White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28801" y="4450849"/>
            <a:ext cx="510701" cy="5107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estion/Objective" type="tx">
  <p:cSld name="TITLE_AND_BODY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>
            <a:spLocks noGrp="1"/>
          </p:cNvSpPr>
          <p:nvPr>
            <p:ph type="ctrTitle" hasCustomPrompt="1"/>
          </p:nvPr>
        </p:nvSpPr>
        <p:spPr>
          <a:xfrm>
            <a:off x="456175" y="744575"/>
            <a:ext cx="82323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Title: Calibri Reg., 50pt</a:t>
            </a:r>
            <a:endParaRPr dirty="0"/>
          </a:p>
        </p:txBody>
      </p:sp>
      <p:sp>
        <p:nvSpPr>
          <p:cNvPr id="16" name="Google Shape;16;p4"/>
          <p:cNvSpPr txBox="1">
            <a:spLocks noGrp="1"/>
          </p:cNvSpPr>
          <p:nvPr>
            <p:ph type="subTitle" idx="1" hasCustomPrompt="1"/>
          </p:nvPr>
        </p:nvSpPr>
        <p:spPr>
          <a:xfrm>
            <a:off x="456175" y="2834125"/>
            <a:ext cx="8232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4572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tabLst/>
              <a:defRPr/>
            </a:pPr>
            <a:r>
              <a:rPr lang="en-US" dirty="0"/>
              <a:t>Subtitle: Calibri Reg., 26pt</a:t>
            </a:r>
          </a:p>
        </p:txBody>
      </p:sp>
      <p:pic>
        <p:nvPicPr>
          <p:cNvPr id="17" name="Google Shape;17;p4" title="k20center-logo-variations_K20 Bug - White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28801" y="4450849"/>
            <a:ext cx="510701" cy="5107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Layout">
  <p:cSld name="TITLE_AND_BODY_1">
    <p:bg>
      <p:bgPr>
        <a:solidFill>
          <a:schemeClr val="lt1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p5" title="k20center-logo-variations_K20 - Bug Color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428800" y="4450850"/>
            <a:ext cx="510701" cy="510702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5"/>
          <p:cNvSpPr txBox="1">
            <a:spLocks noGrp="1"/>
          </p:cNvSpPr>
          <p:nvPr>
            <p:ph type="title" hasCustomPrompt="1"/>
          </p:nvPr>
        </p:nvSpPr>
        <p:spPr>
          <a:xfrm>
            <a:off x="456175" y="445025"/>
            <a:ext cx="8225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3600"/>
              <a:buFont typeface="Calibri"/>
              <a:buNone/>
              <a:defRPr sz="3600">
                <a:solidFill>
                  <a:srgbClr val="91192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Title: Calibri Reg., 36pt</a:t>
            </a:r>
            <a:endParaRPr dirty="0"/>
          </a:p>
        </p:txBody>
      </p:sp>
      <p:sp>
        <p:nvSpPr>
          <p:cNvPr id="21" name="Google Shape;21;p5"/>
          <p:cNvSpPr txBox="1">
            <a:spLocks noGrp="1"/>
          </p:cNvSpPr>
          <p:nvPr>
            <p:ph type="body" idx="1" hasCustomPrompt="1"/>
          </p:nvPr>
        </p:nvSpPr>
        <p:spPr>
          <a:xfrm>
            <a:off x="456300" y="1152475"/>
            <a:ext cx="8225400" cy="3416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937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Font typeface="Calibri"/>
              <a:buChar char="●"/>
              <a:defRPr sz="2600" b="0" cap="none" spc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93700">
              <a:spcBef>
                <a:spcPts val="0"/>
              </a:spcBef>
              <a:spcAft>
                <a:spcPts val="0"/>
              </a:spcAft>
              <a:buClr>
                <a:srgbClr val="275781"/>
              </a:buClr>
              <a:buSzPts val="2600"/>
              <a:buFont typeface="Calibri"/>
              <a:buChar char="○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435100" lvl="2" indent="-457200">
              <a:spcBef>
                <a:spcPts val="0"/>
              </a:spcBef>
              <a:spcAft>
                <a:spcPts val="0"/>
              </a:spcAft>
              <a:buClr>
                <a:srgbClr val="E5BB38"/>
              </a:buClr>
              <a:buSzPts val="2600"/>
              <a:buFont typeface="Wingdings" pitchFamily="2" charset="2"/>
              <a:buChar char="§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93700"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Font typeface="Calibri"/>
              <a:buChar char="●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93700">
              <a:spcBef>
                <a:spcPts val="0"/>
              </a:spcBef>
              <a:spcAft>
                <a:spcPts val="0"/>
              </a:spcAft>
              <a:buClr>
                <a:srgbClr val="275781"/>
              </a:buClr>
              <a:buSzPts val="2600"/>
              <a:buFont typeface="Calibri"/>
              <a:buChar char="○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93700">
              <a:spcBef>
                <a:spcPts val="0"/>
              </a:spcBef>
              <a:spcAft>
                <a:spcPts val="0"/>
              </a:spcAft>
              <a:buClr>
                <a:srgbClr val="E5BB38"/>
              </a:buClr>
              <a:buSzPts val="2600"/>
              <a:buFont typeface="Calibri"/>
              <a:buChar char="■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93700"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Font typeface="Calibri"/>
              <a:buChar char="●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93700">
              <a:spcBef>
                <a:spcPts val="0"/>
              </a:spcBef>
              <a:spcAft>
                <a:spcPts val="0"/>
              </a:spcAft>
              <a:buClr>
                <a:srgbClr val="275781"/>
              </a:buClr>
              <a:buSzPts val="2600"/>
              <a:buFont typeface="Calibri"/>
              <a:buChar char="○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93700">
              <a:spcBef>
                <a:spcPts val="0"/>
              </a:spcBef>
              <a:spcAft>
                <a:spcPts val="0"/>
              </a:spcAft>
              <a:buClr>
                <a:srgbClr val="E5BB38"/>
              </a:buClr>
              <a:buSzPts val="2600"/>
              <a:buFont typeface="Calibri"/>
              <a:buChar char="■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Content: Calibri Reg., 26pt (minimum 18pt if needed)</a:t>
            </a:r>
          </a:p>
          <a:p>
            <a:pPr lvl="1"/>
            <a:r>
              <a:rPr lang="en-US" dirty="0"/>
              <a:t>Calibri Reg., 26pt (minimum 18pt if needed) </a:t>
            </a:r>
          </a:p>
          <a:p>
            <a:pPr lvl="2"/>
            <a:r>
              <a:rPr lang="en-US" dirty="0"/>
              <a:t>Calibri Reg., 26pt (minimum 18pt if needed)</a:t>
            </a:r>
          </a:p>
          <a:p>
            <a:pPr lvl="2"/>
            <a:endParaRPr lang="en-US" dirty="0"/>
          </a:p>
          <a:p>
            <a:pPr lvl="3"/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_AND_BODY_1_1_1">
    <p:bg>
      <p:bgPr>
        <a:solidFill>
          <a:schemeClr val="lt1"/>
        </a:soli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456175" y="445025"/>
            <a:ext cx="8225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3600"/>
              <a:buFont typeface="Calibri"/>
              <a:buNone/>
              <a:defRPr sz="3600">
                <a:solidFill>
                  <a:srgbClr val="91192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pic>
        <p:nvPicPr>
          <p:cNvPr id="29" name="Google Shape;29;p7" title="k20center-logo-variations_K20 - Bug Color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428800" y="4450850"/>
            <a:ext cx="510701" cy="5107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7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3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10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5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ED841D-1EB8-7902-C873-638BB2BCE3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8BC4C-57A9-FB3C-0B0B-349AA9D41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Vocabulary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D3A6B4-BB4F-D591-62FD-55DFE3FC67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275781"/>
                </a:solidFill>
              </a:rPr>
              <a:t>Rate:</a:t>
            </a:r>
            <a:r>
              <a:rPr lang="en-US" dirty="0">
                <a:solidFill>
                  <a:srgbClr val="275781"/>
                </a:solidFill>
              </a:rPr>
              <a:t> </a:t>
            </a:r>
            <a:r>
              <a:rPr lang="en-US" dirty="0"/>
              <a:t>the mathematical comparison between two variables (often written as </a:t>
            </a:r>
            <a:r>
              <a:rPr lang="en-US" i="1" dirty="0"/>
              <a:t>this</a:t>
            </a:r>
            <a:r>
              <a:rPr lang="en-US" dirty="0"/>
              <a:t> </a:t>
            </a:r>
            <a:r>
              <a:rPr lang="en-US" b="1" dirty="0"/>
              <a:t>per</a:t>
            </a:r>
            <a:r>
              <a:rPr lang="en-US" dirty="0"/>
              <a:t> </a:t>
            </a:r>
            <a:r>
              <a:rPr lang="en-US" i="1" dirty="0"/>
              <a:t>that</a:t>
            </a:r>
            <a:r>
              <a:rPr lang="en-US" dirty="0"/>
              <a:t>)</a:t>
            </a:r>
          </a:p>
          <a:p>
            <a:r>
              <a:rPr lang="en-US" b="1" dirty="0">
                <a:solidFill>
                  <a:srgbClr val="275781"/>
                </a:solidFill>
              </a:rPr>
              <a:t>Slope:</a:t>
            </a:r>
            <a:r>
              <a:rPr lang="en-US" dirty="0">
                <a:solidFill>
                  <a:srgbClr val="275781"/>
                </a:solidFill>
              </a:rPr>
              <a:t> </a:t>
            </a:r>
            <a:r>
              <a:rPr lang="en-US" dirty="0"/>
              <a:t>the mathematical steepness of a line; also known as the </a:t>
            </a:r>
            <a:r>
              <a:rPr lang="en-US" b="1" i="1" dirty="0"/>
              <a:t>rate of change</a:t>
            </a:r>
          </a:p>
          <a:p>
            <a:pPr lvl="1"/>
            <a:r>
              <a:rPr lang="en-US" dirty="0"/>
              <a:t>When the rate of change is </a:t>
            </a:r>
            <a:r>
              <a:rPr lang="en-US" b="1" u="sng" dirty="0"/>
              <a:t>constant</a:t>
            </a:r>
            <a:r>
              <a:rPr lang="en-US" dirty="0"/>
              <a:t>, the relationship is </a:t>
            </a:r>
            <a:r>
              <a:rPr lang="en-US" b="1" u="sng" dirty="0"/>
              <a:t>linear</a:t>
            </a:r>
          </a:p>
          <a:p>
            <a:r>
              <a:rPr lang="en-US" b="1" i="1" dirty="0">
                <a:solidFill>
                  <a:srgbClr val="2757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b="1" dirty="0">
                <a:solidFill>
                  <a:srgbClr val="275781"/>
                </a:solidFill>
              </a:rPr>
              <a:t>-intercept:</a:t>
            </a:r>
            <a:r>
              <a:rPr lang="en-US" dirty="0">
                <a:solidFill>
                  <a:srgbClr val="275781"/>
                </a:solidFill>
              </a:rPr>
              <a:t> </a:t>
            </a:r>
            <a:r>
              <a:rPr lang="en-US" dirty="0"/>
              <a:t>where the line crosses the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/>
              <a:t>-axis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13404365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52248-9AAB-70DF-14F9-9094DB348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Slope-Intercept Form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AA2BE708-2FE0-722F-A2B4-6E9B0C50E8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1511912"/>
              </p:ext>
            </p:extLst>
          </p:nvPr>
        </p:nvGraphicFramePr>
        <p:xfrm>
          <a:off x="2880791" y="1317493"/>
          <a:ext cx="25400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539800" imgH="622080" progId="Equation.DSMT4">
                  <p:embed/>
                </p:oleObj>
              </mc:Choice>
              <mc:Fallback>
                <p:oleObj name="Equation" r:id="rId2" imgW="2539800" imgH="62208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27C56614-5063-839A-A350-4CED004DA04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880791" y="1317493"/>
                        <a:ext cx="25400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3">
            <a:extLst>
              <a:ext uri="{FF2B5EF4-FFF2-40B4-BE49-F238E27FC236}">
                <a16:creationId xmlns:a16="http://schemas.microsoft.com/office/drawing/2014/main" id="{455E975D-95F7-90D8-0C1F-D4515B9ADC91}"/>
              </a:ext>
            </a:extLst>
          </p:cNvPr>
          <p:cNvGrpSpPr/>
          <p:nvPr/>
        </p:nvGrpSpPr>
        <p:grpSpPr>
          <a:xfrm>
            <a:off x="2163239" y="2794264"/>
            <a:ext cx="1811866" cy="1104900"/>
            <a:chOff x="1392767" y="2760133"/>
            <a:chExt cx="1811866" cy="1104900"/>
          </a:xfrm>
        </p:grpSpPr>
        <p:graphicFrame>
          <p:nvGraphicFramePr>
            <p:cNvPr id="5" name="Object 4">
              <a:extLst>
                <a:ext uri="{FF2B5EF4-FFF2-40B4-BE49-F238E27FC236}">
                  <a16:creationId xmlns:a16="http://schemas.microsoft.com/office/drawing/2014/main" id="{C2464C1C-6260-46B2-4344-14A385B15C1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10978667"/>
                </p:ext>
              </p:extLst>
            </p:nvPr>
          </p:nvGraphicFramePr>
          <p:xfrm>
            <a:off x="1538816" y="2865438"/>
            <a:ext cx="1536700" cy="863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536480" imgH="863280" progId="Equation.DSMT4">
                    <p:embed/>
                  </p:oleObj>
                </mc:Choice>
                <mc:Fallback>
                  <p:oleObj name="Equation" r:id="rId4" imgW="1536480" imgH="863280" progId="Equation.DSMT4">
                    <p:embed/>
                    <p:pic>
                      <p:nvPicPr>
                        <p:cNvPr id="4" name="Object 3">
                          <a:extLst>
                            <a:ext uri="{FF2B5EF4-FFF2-40B4-BE49-F238E27FC236}">
                              <a16:creationId xmlns:a16="http://schemas.microsoft.com/office/drawing/2014/main" id="{DB7599CC-4024-E64B-8C58-655D53EDBEF5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1538816" y="2865438"/>
                          <a:ext cx="1536700" cy="863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Rectangle: Rounded Corners 7">
              <a:extLst>
                <a:ext uri="{FF2B5EF4-FFF2-40B4-BE49-F238E27FC236}">
                  <a16:creationId xmlns:a16="http://schemas.microsoft.com/office/drawing/2014/main" id="{D5136695-18E8-A45E-C2EA-19456F9160F6}"/>
                </a:ext>
              </a:extLst>
            </p:cNvPr>
            <p:cNvSpPr/>
            <p:nvPr/>
          </p:nvSpPr>
          <p:spPr>
            <a:xfrm>
              <a:off x="1392767" y="2760133"/>
              <a:ext cx="1811866" cy="1104900"/>
            </a:xfrm>
            <a:prstGeom prst="roundRect">
              <a:avLst/>
            </a:prstGeom>
            <a:ln>
              <a:solidFill>
                <a:schemeClr val="accent2"/>
              </a:solidFill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2"/>
                </a:solidFill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C2602D5B-C1C6-7402-4C01-7DDF4A354470}"/>
              </a:ext>
            </a:extLst>
          </p:cNvPr>
          <p:cNvGrpSpPr/>
          <p:nvPr/>
        </p:nvGrpSpPr>
        <p:grpSpPr>
          <a:xfrm>
            <a:off x="5101171" y="2865438"/>
            <a:ext cx="2484967" cy="594252"/>
            <a:chOff x="5344585" y="2998524"/>
            <a:chExt cx="2484967" cy="594252"/>
          </a:xfrm>
        </p:grpSpPr>
        <p:graphicFrame>
          <p:nvGraphicFramePr>
            <p:cNvPr id="8" name="Object 7">
              <a:extLst>
                <a:ext uri="{FF2B5EF4-FFF2-40B4-BE49-F238E27FC236}">
                  <a16:creationId xmlns:a16="http://schemas.microsoft.com/office/drawing/2014/main" id="{EBF79DA7-CDD8-5D5C-CCF8-6DB2F03593B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41072120"/>
                </p:ext>
              </p:extLst>
            </p:nvPr>
          </p:nvGraphicFramePr>
          <p:xfrm>
            <a:off x="5488519" y="3111500"/>
            <a:ext cx="2197100" cy="368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2197080" imgH="368280" progId="Equation.DSMT4">
                    <p:embed/>
                  </p:oleObj>
                </mc:Choice>
                <mc:Fallback>
                  <p:oleObj name="Equation" r:id="rId6" imgW="2197080" imgH="368280" progId="Equation.DSMT4">
                    <p:embed/>
                    <p:pic>
                      <p:nvPicPr>
                        <p:cNvPr id="7" name="Object 6">
                          <a:extLst>
                            <a:ext uri="{FF2B5EF4-FFF2-40B4-BE49-F238E27FC236}">
                              <a16:creationId xmlns:a16="http://schemas.microsoft.com/office/drawing/2014/main" id="{A1290D6C-33FE-6C3B-B34D-1AA20864C602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5488519" y="3111500"/>
                          <a:ext cx="2197100" cy="3683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ctangle: Rounded Corners 11">
              <a:extLst>
                <a:ext uri="{FF2B5EF4-FFF2-40B4-BE49-F238E27FC236}">
                  <a16:creationId xmlns:a16="http://schemas.microsoft.com/office/drawing/2014/main" id="{2F022556-5415-48B3-3A23-5EB992DA603B}"/>
                </a:ext>
              </a:extLst>
            </p:cNvPr>
            <p:cNvSpPr/>
            <p:nvPr/>
          </p:nvSpPr>
          <p:spPr>
            <a:xfrm>
              <a:off x="5344585" y="2998524"/>
              <a:ext cx="2484967" cy="594252"/>
            </a:xfrm>
            <a:prstGeom prst="roundRect">
              <a:avLst/>
            </a:prstGeom>
            <a:ln>
              <a:solidFill>
                <a:schemeClr val="accent3"/>
              </a:solidFill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94B8770-9143-FD36-0577-54C886210A5D}"/>
              </a:ext>
            </a:extLst>
          </p:cNvPr>
          <p:cNvCxnSpPr>
            <a:cxnSpLocks/>
            <a:stCxn id="6" idx="0"/>
          </p:cNvCxnSpPr>
          <p:nvPr/>
        </p:nvCxnSpPr>
        <p:spPr>
          <a:xfrm flipV="1">
            <a:off x="3069172" y="1854993"/>
            <a:ext cx="905933" cy="939271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7FDEE68-D33B-65FC-26AA-0689208704ED}"/>
              </a:ext>
            </a:extLst>
          </p:cNvPr>
          <p:cNvCxnSpPr>
            <a:cxnSpLocks/>
            <a:stCxn id="9" idx="0"/>
          </p:cNvCxnSpPr>
          <p:nvPr/>
        </p:nvCxnSpPr>
        <p:spPr>
          <a:xfrm flipH="1" flipV="1">
            <a:off x="5420791" y="1828800"/>
            <a:ext cx="922864" cy="1036638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93683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" name="Google Shape;84;p17"/>
          <p:cNvGraphicFramePr/>
          <p:nvPr>
            <p:extLst>
              <p:ext uri="{D42A27DB-BD31-4B8C-83A1-F6EECF244321}">
                <p14:modId xmlns:p14="http://schemas.microsoft.com/office/powerpoint/2010/main" val="1967902809"/>
              </p:ext>
            </p:extLst>
          </p:nvPr>
        </p:nvGraphicFramePr>
        <p:xfrm>
          <a:off x="456174" y="1131141"/>
          <a:ext cx="8225400" cy="3437734"/>
        </p:xfrm>
        <a:graphic>
          <a:graphicData uri="http://schemas.openxmlformats.org/drawingml/2006/table">
            <a:tbl>
              <a:tblPr>
                <a:noFill/>
                <a:tableStyleId>{BEDF182F-1DE7-4F13-8AA3-002D9E3B458A}</a:tableStyleId>
              </a:tblPr>
              <a:tblGrid>
                <a:gridCol w="4112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2623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Linear</a:t>
                      </a:r>
                      <a:endParaRPr sz="1800" b="1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27578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 dirty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Nonlinear</a:t>
                      </a:r>
                      <a:endParaRPr sz="1800" b="1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2757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5111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 algn="ctr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9120016"/>
                  </a:ext>
                </a:extLst>
              </a:tr>
            </a:tbl>
          </a:graphicData>
        </a:graphic>
      </p:graphicFrame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dirty="0"/>
              <a:t>Linear vs. Nonlinear</a:t>
            </a:r>
            <a:endParaRPr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05ED10B-0656-0B2E-A3E2-08BE8101F1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0414" y="1800231"/>
            <a:ext cx="1808976" cy="18288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ACB5EAE-062A-CBE6-8D3E-4DA4F1A628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74612" y="2653159"/>
            <a:ext cx="1808976" cy="1828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AB79FE3-7211-2D71-C861-0944A3C7CE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309" y="1800231"/>
            <a:ext cx="1808976" cy="18288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5A670BB-46D6-4F41-668D-E2700B60A3D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05020" y="2653159"/>
            <a:ext cx="1805671" cy="18288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693BF-60BE-CE31-CF32-451C76DF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Your Own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2BE535-F737-C7BF-812E-99C586B6F5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Think of a situation in your life that has a constant rate of change.</a:t>
            </a:r>
          </a:p>
          <a:p>
            <a:r>
              <a:rPr lang="en-US" dirty="0"/>
              <a:t>Complete your handout in any order you want.</a:t>
            </a:r>
          </a:p>
          <a:p>
            <a:pPr lvl="1"/>
            <a:r>
              <a:rPr lang="en-US" dirty="0"/>
              <a:t>Be careful to make sure your situation is linear.</a:t>
            </a:r>
          </a:p>
          <a:p>
            <a:pPr marL="635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7674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6E05D-A42F-8FC0-386D-00BA6AFF7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 Matching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74ECB4-E929-6FEC-E776-008F37650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6299" y="1152475"/>
            <a:ext cx="6231289" cy="3416400"/>
          </a:xfrm>
        </p:spPr>
        <p:txBody>
          <a:bodyPr/>
          <a:lstStyle/>
          <a:p>
            <a:pPr marL="577850" indent="-514350">
              <a:buFont typeface="+mj-lt"/>
              <a:buAutoNum type="arabicParenR"/>
            </a:pPr>
            <a:r>
              <a:rPr lang="en-US" dirty="0"/>
              <a:t>Cut your handout along the dashed lines to create 4 cards.</a:t>
            </a:r>
          </a:p>
          <a:p>
            <a:pPr marL="577850" indent="-514350">
              <a:buFont typeface="+mj-lt"/>
              <a:buAutoNum type="arabicParenR"/>
            </a:pPr>
            <a:endParaRPr lang="en-US" dirty="0"/>
          </a:p>
        </p:txBody>
      </p:sp>
      <p:pic>
        <p:nvPicPr>
          <p:cNvPr id="5" name="Picture 4" descr="A close up of a game&#10;&#10;AI-generated content may be incorrect.">
            <a:extLst>
              <a:ext uri="{FF2B5EF4-FFF2-40B4-BE49-F238E27FC236}">
                <a16:creationId xmlns:a16="http://schemas.microsoft.com/office/drawing/2014/main" id="{30FE0615-D24C-B72E-2B88-04D4A5484C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7589" y="307248"/>
            <a:ext cx="2101848" cy="1055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2674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7A5E02-0BAF-609A-3B0A-E3A2A413E6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7649B-AA1A-4F1C-D43C-3153B9BD2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 Matching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8DCD0-EF14-0881-5A25-DB15A42F4E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6299" y="1152475"/>
            <a:ext cx="8225276" cy="3416400"/>
          </a:xfrm>
        </p:spPr>
        <p:txBody>
          <a:bodyPr/>
          <a:lstStyle/>
          <a:p>
            <a:pPr marL="577850" indent="-514350">
              <a:buFont typeface="+mj-lt"/>
              <a:buAutoNum type="arabicParenR" startAt="2"/>
            </a:pPr>
            <a:r>
              <a:rPr lang="en-US" dirty="0"/>
              <a:t>In your group, gently shuffle the cards.</a:t>
            </a:r>
          </a:p>
          <a:p>
            <a:pPr marL="577850" indent="-514350">
              <a:buFont typeface="+mj-lt"/>
              <a:buAutoNum type="arabicParenR" startAt="2"/>
            </a:pPr>
            <a:r>
              <a:rPr lang="en-US" dirty="0"/>
              <a:t>Trade card decks with another group.</a:t>
            </a:r>
          </a:p>
          <a:p>
            <a:pPr marL="577850" indent="-514350">
              <a:buFont typeface="+mj-lt"/>
              <a:buAutoNum type="arabicParenR" startAt="2"/>
            </a:pPr>
            <a:r>
              <a:rPr lang="en-US" dirty="0"/>
              <a:t>Match the cards to create sets of 4 cards.</a:t>
            </a:r>
          </a:p>
          <a:p>
            <a:pPr marL="577850" indent="-514350">
              <a:buFont typeface="+mj-lt"/>
              <a:buAutoNum type="arabicParenR" startAt="2"/>
            </a:pPr>
            <a:endParaRPr lang="en-US" dirty="0"/>
          </a:p>
          <a:p>
            <a:pPr marL="577850" indent="-514350">
              <a:buFont typeface="+mj-lt"/>
              <a:buAutoNum type="arabicParenR" startAt="2"/>
            </a:pPr>
            <a:endParaRPr lang="en-US" dirty="0"/>
          </a:p>
          <a:p>
            <a:pPr marL="63500" indent="0" algn="ctr">
              <a:buNone/>
            </a:pPr>
            <a:r>
              <a:rPr lang="en-US" b="1" i="1" dirty="0"/>
              <a:t>Take time to really read the cards and match the mathematics, not the handwriting.</a:t>
            </a:r>
            <a:endParaRPr lang="en-US" dirty="0"/>
          </a:p>
          <a:p>
            <a:pPr marL="577850" indent="-514350">
              <a:buFont typeface="+mj-lt"/>
              <a:buAutoNum type="arabicParenR"/>
            </a:pPr>
            <a:endParaRPr lang="en-US" dirty="0"/>
          </a:p>
        </p:txBody>
      </p:sp>
      <p:pic>
        <p:nvPicPr>
          <p:cNvPr id="5" name="Picture 4" descr="A close up of a game&#10;&#10;AI-generated content may be incorrect.">
            <a:extLst>
              <a:ext uri="{FF2B5EF4-FFF2-40B4-BE49-F238E27FC236}">
                <a16:creationId xmlns:a16="http://schemas.microsoft.com/office/drawing/2014/main" id="{1AE44E7C-AA2D-03F7-93F7-BF2C3F0547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7589" y="307248"/>
            <a:ext cx="2101848" cy="1055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330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Get in Line</a:t>
            </a:r>
            <a:endParaRPr dirty="0"/>
          </a:p>
        </p:txBody>
      </p:sp>
      <p:sp>
        <p:nvSpPr>
          <p:cNvPr id="46" name="Google Shape;46;p11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dirty="0"/>
              <a:t>Exploring Linear (and Nonlinear) Situations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dirty="0"/>
              <a:t>What Does This Graph Tell Us?</a:t>
            </a:r>
            <a:endParaRPr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F9C3E64-A1C8-1620-1431-721649E96D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232" y="1407937"/>
            <a:ext cx="4604690" cy="310807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>
          <a:extLst>
            <a:ext uri="{FF2B5EF4-FFF2-40B4-BE49-F238E27FC236}">
              <a16:creationId xmlns:a16="http://schemas.microsoft.com/office/drawing/2014/main" id="{E509FCA4-4C5B-F482-F071-9494A79D15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>
            <a:extLst>
              <a:ext uri="{FF2B5EF4-FFF2-40B4-BE49-F238E27FC236}">
                <a16:creationId xmlns:a16="http://schemas.microsoft.com/office/drawing/2014/main" id="{92A2E5C8-CE2A-859D-8AD2-394DE44AB3D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dirty="0"/>
              <a:t>What Does This Graph Tell Us?</a:t>
            </a:r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D2C2C95-5F3C-7AAC-6B09-1D537CF076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232" y="1407937"/>
            <a:ext cx="4604690" cy="3108079"/>
          </a:xfrm>
          <a:prstGeom prst="rect">
            <a:avLst/>
          </a:prstGeom>
        </p:spPr>
      </p:pic>
      <p:pic>
        <p:nvPicPr>
          <p:cNvPr id="3" name="Picture 2" descr="A group of colorful speech bubbles&#10;&#10;AI-generated content may be incorrect.">
            <a:extLst>
              <a:ext uri="{FF2B5EF4-FFF2-40B4-BE49-F238E27FC236}">
                <a16:creationId xmlns:a16="http://schemas.microsoft.com/office/drawing/2014/main" id="{9E936254-1B4E-29D5-7E4D-91F06ECFB0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34065" y="307248"/>
            <a:ext cx="2052735" cy="953472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E12F4594-3982-54BC-E50C-717647B03F36}"/>
              </a:ext>
            </a:extLst>
          </p:cNvPr>
          <p:cNvSpPr/>
          <p:nvPr/>
        </p:nvSpPr>
        <p:spPr>
          <a:xfrm>
            <a:off x="5318450" y="1407937"/>
            <a:ext cx="2985796" cy="32905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9">
            <a:extLst>
              <a:ext uri="{FF2B5EF4-FFF2-40B4-BE49-F238E27FC236}">
                <a16:creationId xmlns:a16="http://schemas.microsoft.com/office/drawing/2014/main" id="{35BD38DD-B52F-FC7D-6958-7B008A115B3E}"/>
              </a:ext>
            </a:extLst>
          </p:cNvPr>
          <p:cNvSpPr txBox="1">
            <a:spLocks/>
          </p:cNvSpPr>
          <p:nvPr/>
        </p:nvSpPr>
        <p:spPr>
          <a:xfrm>
            <a:off x="5318450" y="1571172"/>
            <a:ext cx="3037674" cy="29640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Font typeface="Calibri"/>
              <a:buChar char="●"/>
              <a:defRPr sz="2600" b="0" i="0" u="none" strike="noStrike" cap="none" spc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3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75781"/>
              </a:buClr>
              <a:buSzPts val="2600"/>
              <a:buFont typeface="Calibri"/>
              <a:buChar char="○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435100" marR="0" lvl="2" indent="-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E5BB38"/>
              </a:buClr>
              <a:buSzPts val="2600"/>
              <a:buFont typeface="Wingdings" pitchFamily="2" charset="2"/>
              <a:buChar char="§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93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Font typeface="Calibri"/>
              <a:buChar char="●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93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75781"/>
              </a:buClr>
              <a:buSzPts val="2600"/>
              <a:buFont typeface="Calibri"/>
              <a:buChar char="○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93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E5BB38"/>
              </a:buClr>
              <a:buSzPts val="2600"/>
              <a:buFont typeface="Calibri"/>
              <a:buChar char="■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93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Font typeface="Calibri"/>
              <a:buChar char="●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93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75781"/>
              </a:buClr>
              <a:buSzPts val="2600"/>
              <a:buFont typeface="Calibri"/>
              <a:buChar char="○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93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E5BB38"/>
              </a:buClr>
              <a:buSzPts val="2600"/>
              <a:buFont typeface="Calibri"/>
              <a:buChar char="■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z="2400" dirty="0">
                <a:solidFill>
                  <a:schemeClr val="bg1"/>
                </a:solidFill>
              </a:rPr>
              <a:t>The deliciousness of which food(s) was represented by a line?</a:t>
            </a:r>
          </a:p>
          <a:p>
            <a:r>
              <a:rPr lang="en-US" sz="2400" dirty="0">
                <a:solidFill>
                  <a:schemeClr val="bg1"/>
                </a:solidFill>
              </a:rPr>
              <a:t>What does that mean about the deliciousness of those foods?</a:t>
            </a:r>
          </a:p>
        </p:txBody>
      </p:sp>
    </p:spTree>
    <p:extLst>
      <p:ext uri="{BB962C8B-B14F-4D97-AF65-F5344CB8AC3E}">
        <p14:creationId xmlns:p14="http://schemas.microsoft.com/office/powerpoint/2010/main" val="1068026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ctrTitle"/>
          </p:nvPr>
        </p:nvSpPr>
        <p:spPr>
          <a:xfrm>
            <a:off x="908700" y="1117825"/>
            <a:ext cx="7326600" cy="166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Essential Question</a:t>
            </a:r>
            <a:endParaRPr dirty="0"/>
          </a:p>
        </p:txBody>
      </p:sp>
      <p:sp>
        <p:nvSpPr>
          <p:cNvPr id="52" name="Google Shape;52;p12"/>
          <p:cNvSpPr txBox="1">
            <a:spLocks noGrp="1"/>
          </p:cNvSpPr>
          <p:nvPr>
            <p:ph type="subTitle" idx="1"/>
          </p:nvPr>
        </p:nvSpPr>
        <p:spPr>
          <a:xfrm>
            <a:off x="908700" y="2778625"/>
            <a:ext cx="7326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55563" indent="0">
              <a:buNone/>
            </a:pPr>
            <a:r>
              <a:rPr lang="en-US" dirty="0"/>
              <a:t>How do we know when a relation is linear?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>
          <a:extLst>
            <a:ext uri="{FF2B5EF4-FFF2-40B4-BE49-F238E27FC236}">
              <a16:creationId xmlns:a16="http://schemas.microsoft.com/office/drawing/2014/main" id="{3D65AC9C-969F-2A6A-D969-4DACA0F2D9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>
            <a:extLst>
              <a:ext uri="{FF2B5EF4-FFF2-40B4-BE49-F238E27FC236}">
                <a16:creationId xmlns:a16="http://schemas.microsoft.com/office/drawing/2014/main" id="{B4E4DCD9-B703-6456-2F0E-475EC8860EF9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908700" y="1117825"/>
            <a:ext cx="7326600" cy="166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Lesson Objectives</a:t>
            </a:r>
            <a:endParaRPr dirty="0"/>
          </a:p>
        </p:txBody>
      </p:sp>
      <p:sp>
        <p:nvSpPr>
          <p:cNvPr id="52" name="Google Shape;52;p12">
            <a:extLst>
              <a:ext uri="{FF2B5EF4-FFF2-40B4-BE49-F238E27FC236}">
                <a16:creationId xmlns:a16="http://schemas.microsoft.com/office/drawing/2014/main" id="{F68EA244-0AD2-B7C6-607A-42167D86A49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908700" y="2778624"/>
            <a:ext cx="7326600" cy="141745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571500" indent="-457200">
              <a:buSzPct val="150000"/>
              <a:buFont typeface="Arial" panose="020B0604020202020204" pitchFamily="34" charset="0"/>
              <a:buChar char="•"/>
            </a:pPr>
            <a:r>
              <a:rPr lang="en-US" dirty="0"/>
              <a:t>Determine when a function is linear or nonlinear.</a:t>
            </a:r>
          </a:p>
          <a:p>
            <a:pPr marL="571500" indent="-457200">
              <a:buSzPct val="150000"/>
              <a:buFont typeface="Arial" panose="020B0604020202020204" pitchFamily="34" charset="0"/>
              <a:buChar char="•"/>
            </a:pPr>
            <a:r>
              <a:rPr lang="en-US" dirty="0"/>
              <a:t>Write linear equations in slope-intercept form.</a:t>
            </a:r>
          </a:p>
          <a:p>
            <a:pPr marL="114300" inden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665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dirty="0"/>
              <a:t>Reading the Situation</a:t>
            </a:r>
            <a:endParaRPr dirty="0"/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dirty="0"/>
              <a:t>Read Situation 1.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Create a graph for the situation. 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Describe the graph.</a:t>
            </a:r>
          </a:p>
          <a:p>
            <a:pPr marL="958850" lvl="1" indent="-457200"/>
            <a:r>
              <a:rPr lang="en-US" sz="2200" dirty="0"/>
              <a:t>Is the graph a line or not? </a:t>
            </a:r>
          </a:p>
          <a:p>
            <a:pPr marL="958850" lvl="1" indent="-457200"/>
            <a:r>
              <a:rPr lang="en-US" sz="2200" dirty="0"/>
              <a:t>Explain your reasoning.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Identify the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/>
              <a:t>-intercept.</a:t>
            </a:r>
          </a:p>
          <a:p>
            <a:pPr marL="958850" lvl="1" indent="-457200"/>
            <a:r>
              <a:rPr lang="en-US" sz="2200" dirty="0"/>
              <a:t>Write it as an ordered pair.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79D91-1403-7223-1817-FE5401950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the Situation: Discussion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EF216E-89C3-2B2D-A55F-CA5E8A3E77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did you know how to graph the situation?</a:t>
            </a:r>
          </a:p>
          <a:p>
            <a:r>
              <a:rPr lang="en-US" dirty="0"/>
              <a:t>Was the graph of the situation a straight line or not?</a:t>
            </a:r>
          </a:p>
          <a:p>
            <a:r>
              <a:rPr lang="en-US" dirty="0"/>
              <a:t>Did your graph match your prediction?</a:t>
            </a:r>
          </a:p>
        </p:txBody>
      </p:sp>
    </p:spTree>
    <p:extLst>
      <p:ext uri="{BB962C8B-B14F-4D97-AF65-F5344CB8AC3E}">
        <p14:creationId xmlns:p14="http://schemas.microsoft.com/office/powerpoint/2010/main" val="3849753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78FD12-7BE4-2387-0B99-D66782627A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BEC0D-E05E-CA4B-CCB6-C6BC6A098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Vocabulary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D3FDD-AEC5-D75C-F9F4-A1E48E0F82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275781"/>
                </a:solidFill>
              </a:rPr>
              <a:t>Linear relationship:</a:t>
            </a:r>
            <a:r>
              <a:rPr lang="en-US" dirty="0">
                <a:solidFill>
                  <a:srgbClr val="275781"/>
                </a:solidFill>
              </a:rPr>
              <a:t> </a:t>
            </a:r>
            <a:r>
              <a:rPr lang="en-US" dirty="0"/>
              <a:t>when the relationship between two variables makes a straight line when graphed</a:t>
            </a:r>
          </a:p>
          <a:p>
            <a:r>
              <a:rPr lang="en-US" b="1" dirty="0">
                <a:solidFill>
                  <a:srgbClr val="275781"/>
                </a:solidFill>
              </a:rPr>
              <a:t>Nonlinear relationship:</a:t>
            </a:r>
            <a:r>
              <a:rPr lang="en-US" dirty="0">
                <a:solidFill>
                  <a:srgbClr val="275781"/>
                </a:solidFill>
              </a:rPr>
              <a:t> </a:t>
            </a:r>
            <a:r>
              <a:rPr lang="en-US" dirty="0"/>
              <a:t>when the relationship between two variables does </a:t>
            </a:r>
            <a:r>
              <a:rPr lang="en-US" b="1" i="1" dirty="0"/>
              <a:t>not</a:t>
            </a:r>
            <a:r>
              <a:rPr lang="en-US" dirty="0"/>
              <a:t> make a straight line when graphed</a:t>
            </a:r>
          </a:p>
        </p:txBody>
      </p:sp>
    </p:spTree>
    <p:extLst>
      <p:ext uri="{BB962C8B-B14F-4D97-AF65-F5344CB8AC3E}">
        <p14:creationId xmlns:p14="http://schemas.microsoft.com/office/powerpoint/2010/main" val="1088038005"/>
      </p:ext>
    </p:extLst>
  </p:cSld>
  <p:clrMapOvr>
    <a:masterClrMapping/>
  </p:clrMapOvr>
</p:sld>
</file>

<file path=ppt/theme/theme1.xml><?xml version="1.0" encoding="utf-8"?>
<a:theme xmlns:a="http://schemas.openxmlformats.org/drawingml/2006/main" name="K20 LEARN">
  <a:themeElements>
    <a:clrScheme name="LEARN 2025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2889C3"/>
      </a:accent1>
      <a:accent2>
        <a:srgbClr val="285782"/>
      </a:accent2>
      <a:accent3>
        <a:srgbClr val="90192A"/>
      </a:accent3>
      <a:accent4>
        <a:srgbClr val="E6BC37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</TotalTime>
  <Words>420</Words>
  <Application>Microsoft Office PowerPoint</Application>
  <PresentationFormat>On-screen Show (16:9)</PresentationFormat>
  <Paragraphs>51</Paragraphs>
  <Slides>15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K20 LEARN</vt:lpstr>
      <vt:lpstr>MathType 7.0 Equation</vt:lpstr>
      <vt:lpstr>PowerPoint Presentation</vt:lpstr>
      <vt:lpstr>Get in Line</vt:lpstr>
      <vt:lpstr>What Does This Graph Tell Us?</vt:lpstr>
      <vt:lpstr>What Does This Graph Tell Us?</vt:lpstr>
      <vt:lpstr>Essential Question</vt:lpstr>
      <vt:lpstr>Lesson Objectives</vt:lpstr>
      <vt:lpstr>Reading the Situation</vt:lpstr>
      <vt:lpstr>Reading the Situation: Discussion</vt:lpstr>
      <vt:lpstr>Vocabulary</vt:lpstr>
      <vt:lpstr>Vocabulary</vt:lpstr>
      <vt:lpstr>Slope-Intercept Form</vt:lpstr>
      <vt:lpstr>Linear vs. Nonlinear</vt:lpstr>
      <vt:lpstr>Create Your Own</vt:lpstr>
      <vt:lpstr>Card Matching</vt:lpstr>
      <vt:lpstr>Card Matching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 in Line</dc:title>
  <dc:subject/>
  <dc:creator>K20 Center</dc:creator>
  <cp:keywords/>
  <dc:description/>
  <cp:lastModifiedBy>Eike, Michell L.</cp:lastModifiedBy>
  <cp:revision>15</cp:revision>
  <dcterms:modified xsi:type="dcterms:W3CDTF">2025-06-16T14:26:42Z</dcterms:modified>
  <cp:category/>
</cp:coreProperties>
</file>