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iyUHKyl6nXCArzF9XZgistonI1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34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" name="Google Shape;4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1" name="Google Shape;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3" name="Google Shape;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9" name="Google Shape;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7" name="Google Shape;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" name="Google Shape;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https://padlet.com/k20center2/connecting-classmates-p7eklmumt6rtj71q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18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8"/>
          <p:cNvSpPr txBox="1">
            <a:spLocks noGrp="1"/>
          </p:cNvSpPr>
          <p:nvPr>
            <p:ph type="subTitle" idx="1"/>
          </p:nvPr>
        </p:nvSpPr>
        <p:spPr>
          <a:xfrm>
            <a:off x="3843644" y="3220225"/>
            <a:ext cx="4902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8"/>
          <p:cNvSpPr txBox="1">
            <a:spLocks noGrp="1"/>
          </p:cNvSpPr>
          <p:nvPr>
            <p:ph type="ctrTitle"/>
          </p:nvPr>
        </p:nvSpPr>
        <p:spPr>
          <a:xfrm>
            <a:off x="3843451" y="1130675"/>
            <a:ext cx="4902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Essential Ques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9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9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Objectiv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0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0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Layout">
  <p:cSld name="Content - 1 Column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21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1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Layout">
  <p:cSld name="Content - 2 column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2"/>
          </p:nvPr>
        </p:nvSpPr>
        <p:spPr>
          <a:xfrm>
            <a:off x="4687932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Calibri"/>
              <a:buAutoNum type="arabi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AutoNum type="alpha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roman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6" name="Google Shape;26;p22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2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23" title="k20center-logo-variations_K20 - Bug Colo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3"/>
          <p:cNvSpPr txBox="1">
            <a:spLocks noGrp="1"/>
          </p:cNvSpPr>
          <p:nvPr>
            <p:ph type="title"/>
          </p:nvPr>
        </p:nvSpPr>
        <p:spPr>
          <a:xfrm>
            <a:off x="1483050" y="1515775"/>
            <a:ext cx="6177900" cy="909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title" idx="2"/>
          </p:nvPr>
        </p:nvSpPr>
        <p:spPr>
          <a:xfrm>
            <a:off x="1483050" y="3100738"/>
            <a:ext cx="6177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  <a:defRPr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 Option 1">
  <p:cSld name="Video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24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4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2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5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20center.padlet.org/pbase/p7eklmumt6rtj71q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52Dhed2QwAo?feature=oembed" TargetMode="External"/><Relationship Id="rId6" Type="http://schemas.openxmlformats.org/officeDocument/2006/relationships/hyperlink" Target="https://www.youtube.com/watch?v=52Dhed2QwAo" TargetMode="External"/><Relationship Id="rId5" Type="http://schemas.openxmlformats.org/officeDocument/2006/relationships/image" Target="../media/image13.jpg"/><Relationship Id="rId4" Type="http://schemas.openxmlformats.org/officeDocument/2006/relationships/hyperlink" Target="http://www.youtube.com/watch?v=52Dhed2QwAo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anva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hyperlink" Target="https://tinyurl.com/325csar4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k20center2/connecting-classmates-p7eklmumt6rtj71q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3843451" y="1130675"/>
            <a:ext cx="4902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/>
              <a:t>Connecting Classmates</a:t>
            </a:r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3843644" y="3220225"/>
            <a:ext cx="4902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9032"/>
              <a:buNone/>
            </a:pPr>
            <a:r>
              <a:rPr lang="en-US"/>
              <a:t>How Social Media Can Build a Stronger Community</a:t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645325" y="1377750"/>
            <a:ext cx="3117300" cy="2700300"/>
          </a:xfrm>
          <a:prstGeom prst="hexagon">
            <a:avLst>
              <a:gd name="adj" fmla="val 28852"/>
              <a:gd name="vf" fmla="val 115470"/>
            </a:avLst>
          </a:pr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54" name="Google Shape;54;p3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</a:pPr>
            <a:r>
              <a:rPr lang="en-US"/>
              <a:t>How does social media help build relationships and community?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"/>
          <p:cNvSpPr txBox="1">
            <a:spLocks noGrp="1"/>
          </p:cNvSpPr>
          <p:nvPr>
            <p:ph type="ctrTitle"/>
          </p:nvPr>
        </p:nvSpPr>
        <p:spPr>
          <a:xfrm>
            <a:off x="459126" y="140276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Lesson Objectives</a:t>
            </a:r>
            <a:endParaRPr dirty="0"/>
          </a:p>
        </p:txBody>
      </p:sp>
      <p:sp>
        <p:nvSpPr>
          <p:cNvPr id="60" name="Google Shape;60;p4"/>
          <p:cNvSpPr txBox="1">
            <a:spLocks noGrp="1"/>
          </p:cNvSpPr>
          <p:nvPr>
            <p:ph type="subTitle" idx="1"/>
          </p:nvPr>
        </p:nvSpPr>
        <p:spPr>
          <a:xfrm>
            <a:off x="465028" y="2349096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</a:pPr>
            <a:r>
              <a:rPr lang="en-US" dirty="0"/>
              <a:t>Understand how video technology can be use in and out of the classrooms</a:t>
            </a:r>
            <a:endParaRPr dirty="0"/>
          </a:p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</a:pPr>
            <a:r>
              <a:rPr lang="en-US" dirty="0"/>
              <a:t>Communicate clearly using Canva and Padlet</a:t>
            </a:r>
            <a:endParaRPr dirty="0"/>
          </a:p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Listen and learn about peers through the use of Canva and Padlet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"/>
          <p:cNvSpPr txBox="1">
            <a:spLocks noGrp="1"/>
          </p:cNvSpPr>
          <p:nvPr>
            <p:ph type="title"/>
          </p:nvPr>
        </p:nvSpPr>
        <p:spPr>
          <a:xfrm>
            <a:off x="456300" y="206485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5000"/>
              <a:buFont typeface="Calibri"/>
              <a:buNone/>
            </a:pPr>
            <a:r>
              <a:rPr lang="en-US" dirty="0"/>
              <a:t>“All About Me” Name Tents</a:t>
            </a:r>
            <a:endParaRPr dirty="0"/>
          </a:p>
        </p:txBody>
      </p:sp>
      <p:sp>
        <p:nvSpPr>
          <p:cNvPr id="66" name="Google Shape;66;p5"/>
          <p:cNvSpPr txBox="1">
            <a:spLocks noGrp="1"/>
          </p:cNvSpPr>
          <p:nvPr>
            <p:ph type="body" idx="1"/>
          </p:nvPr>
        </p:nvSpPr>
        <p:spPr>
          <a:xfrm>
            <a:off x="467327" y="1088181"/>
            <a:ext cx="8225400" cy="384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Char char="●"/>
            </a:pPr>
            <a:r>
              <a:rPr lang="en-US" sz="2200" dirty="0"/>
              <a:t>At your desk, you will find a folded piece of cardstock. </a:t>
            </a:r>
            <a:endParaRPr sz="2200" dirty="0"/>
          </a:p>
          <a:p>
            <a:pPr marL="457200" lvl="0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Char char="●"/>
            </a:pPr>
            <a:r>
              <a:rPr lang="en-US" sz="2200" dirty="0"/>
              <a:t>Please put your name on one side in bold letters and answer the following questions on the back: </a:t>
            </a:r>
            <a:endParaRPr sz="2200" dirty="0"/>
          </a:p>
          <a:p>
            <a:pPr marL="914400" lvl="0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CBA25"/>
              </a:buClr>
              <a:buSzPts val="2200"/>
              <a:buFont typeface="Noto Sans Symbols"/>
              <a:buChar char="▪"/>
            </a:pPr>
            <a:r>
              <a:rPr lang="en-US" sz="2200" dirty="0"/>
              <a:t>How many years have you lived in this town?</a:t>
            </a:r>
            <a:endParaRPr sz="2200" dirty="0"/>
          </a:p>
          <a:p>
            <a:pPr marL="914400" lvl="0" indent="-3683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DCBA25"/>
              </a:buClr>
              <a:buSzPts val="2200"/>
              <a:buFont typeface="Noto Sans Symbols"/>
              <a:buChar char="▪"/>
            </a:pPr>
            <a:r>
              <a:rPr lang="en-US" sz="2200" dirty="0"/>
              <a:t>What is your favorite activity or hobby? </a:t>
            </a:r>
            <a:endParaRPr sz="2200" dirty="0"/>
          </a:p>
          <a:p>
            <a:pPr marL="914400" lvl="0" indent="-3683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DCBA25"/>
              </a:buClr>
              <a:buSzPts val="2200"/>
              <a:buFont typeface="Noto Sans Symbols"/>
              <a:buChar char="▪"/>
            </a:pPr>
            <a:r>
              <a:rPr lang="en-US" sz="2200" dirty="0"/>
              <a:t>What is your favorite genre, novel, short story, poem, or play?</a:t>
            </a:r>
            <a:endParaRPr sz="2200" dirty="0"/>
          </a:p>
          <a:p>
            <a:pPr marL="914400" lvl="0" indent="-3683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DCBA25"/>
              </a:buClr>
              <a:buSzPts val="2200"/>
              <a:buFont typeface="Noto Sans Symbols"/>
              <a:buChar char="▪"/>
            </a:pPr>
            <a:r>
              <a:rPr lang="en-US" sz="2200" dirty="0"/>
              <a:t>What is your favorite part of ELA:  reading, writing, listening, speaking, or viewing? </a:t>
            </a:r>
            <a:endParaRPr sz="2200" dirty="0"/>
          </a:p>
          <a:p>
            <a:pPr marL="914400" lvl="0" indent="-3683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DCBA25"/>
              </a:buClr>
              <a:buSzPts val="2200"/>
              <a:buFont typeface="Noto Sans Symbols"/>
              <a:buChar char="▪"/>
            </a:pPr>
            <a:r>
              <a:rPr lang="en-US" sz="2200" dirty="0"/>
              <a:t>What is most important to you as a student in this class?</a:t>
            </a:r>
            <a:endParaRPr sz="2200" dirty="0"/>
          </a:p>
          <a:p>
            <a:pPr marL="914400" lvl="0" indent="-3683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DCBA25"/>
              </a:buClr>
              <a:buSzPts val="2200"/>
              <a:buFont typeface="Noto Sans Symbols"/>
              <a:buChar char="▪"/>
            </a:pPr>
            <a:r>
              <a:rPr lang="en-US" sz="2200" dirty="0"/>
              <a:t>What is your favorite type of social media? </a:t>
            </a:r>
            <a:endParaRPr sz="2200" dirty="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Partner Speaks</a:t>
            </a:r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63087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400"/>
              <a:buChar char="●"/>
            </a:pPr>
            <a:r>
              <a:rPr lang="en-US" sz="2400"/>
              <a:t>Choose a partner.</a:t>
            </a:r>
            <a:endParaRPr sz="2400"/>
          </a:p>
          <a:p>
            <a:pPr marL="457200" lvl="0" indent="-3943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11"/>
              <a:buFont typeface="Arial"/>
              <a:buChar char="●"/>
            </a:pPr>
            <a:r>
              <a:rPr lang="en-US" sz="2400"/>
              <a:t>Share the information from your “All About Me” Name Tent while your partner listens.</a:t>
            </a:r>
            <a:endParaRPr sz="2400"/>
          </a:p>
          <a:p>
            <a:pPr marL="457200" lvl="0" indent="-3943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11"/>
              <a:buFont typeface="Arial"/>
              <a:buChar char="●"/>
            </a:pPr>
            <a:r>
              <a:rPr lang="en-US" sz="2400"/>
              <a:t>Switch places.</a:t>
            </a:r>
            <a:endParaRPr sz="2400"/>
          </a:p>
          <a:p>
            <a:pPr marL="457200" lvl="0" indent="-3943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11"/>
              <a:buFont typeface="Arial"/>
              <a:buChar char="●"/>
            </a:pPr>
            <a:r>
              <a:rPr lang="en-US" sz="2400"/>
              <a:t>Each person shares one detail about their partner’s name tent while using their partner’s name: </a:t>
            </a:r>
            <a:endParaRPr sz="2400"/>
          </a:p>
          <a:p>
            <a:pPr marL="914400" lvl="1" indent="-36589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162"/>
              <a:buFont typeface="Arial"/>
              <a:buChar char="o"/>
            </a:pPr>
            <a:r>
              <a:rPr lang="en-US" sz="2000"/>
              <a:t>My partner is Joey, and Joey likes the novel </a:t>
            </a:r>
            <a:r>
              <a:rPr lang="en-US" sz="2000" i="1"/>
              <a:t>Fahrenheit 451 </a:t>
            </a:r>
            <a:r>
              <a:rPr lang="en-US" sz="2000"/>
              <a:t>by Ray Bradbury. </a:t>
            </a:r>
            <a:endParaRPr sz="200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  <p:sp>
        <p:nvSpPr>
          <p:cNvPr id="73" name="Google Shape;73;p6"/>
          <p:cNvSpPr txBox="1"/>
          <p:nvPr/>
        </p:nvSpPr>
        <p:spPr>
          <a:xfrm>
            <a:off x="6670300" y="1343550"/>
            <a:ext cx="2489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9900" y="1596450"/>
            <a:ext cx="2794099" cy="2794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Social Media: What/Who/Why?</a:t>
            </a:r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7217" lvl="0" indent="-457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WHAT social media platforms do you use?</a:t>
            </a:r>
            <a:endParaRPr/>
          </a:p>
          <a:p>
            <a:pPr marL="597217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WHOM do you communicate with regularly? </a:t>
            </a:r>
            <a:endParaRPr/>
          </a:p>
          <a:p>
            <a:pPr marL="597217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•"/>
            </a:pPr>
            <a:r>
              <a:rPr lang="en-US"/>
              <a:t>WHY do you use this platform? </a:t>
            </a:r>
            <a:endParaRPr sz="2400"/>
          </a:p>
          <a:p>
            <a:pPr marL="940117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BA25"/>
              </a:buClr>
              <a:buSzPts val="2000"/>
              <a:buFont typeface="Noto Sans Symbols"/>
              <a:buChar char="▪"/>
            </a:pPr>
            <a:r>
              <a:rPr lang="en-US" sz="2000"/>
              <a:t>Example: </a:t>
            </a:r>
            <a:endParaRPr sz="2000"/>
          </a:p>
          <a:p>
            <a:pPr marL="1397317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5C61"/>
              </a:buClr>
              <a:buSzPts val="1800"/>
              <a:buFont typeface="Courier New"/>
              <a:buChar char="o"/>
            </a:pPr>
            <a:r>
              <a:rPr lang="en-US" sz="1800"/>
              <a:t>Facebook is my favorite platform. </a:t>
            </a:r>
            <a:endParaRPr sz="1800"/>
          </a:p>
          <a:p>
            <a:pPr marL="1397317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5C61"/>
              </a:buClr>
              <a:buSzPts val="1800"/>
              <a:buFont typeface="Courier New"/>
              <a:buChar char="o"/>
            </a:pPr>
            <a:r>
              <a:rPr lang="en-US" sz="1800"/>
              <a:t>I communicate with my friends, family and a few groups I have joined. </a:t>
            </a:r>
            <a:endParaRPr sz="1800"/>
          </a:p>
          <a:p>
            <a:pPr marL="1397317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5C61"/>
              </a:buClr>
              <a:buSzPts val="1800"/>
              <a:buFont typeface="Courier New"/>
              <a:buChar char="o"/>
            </a:pPr>
            <a:r>
              <a:rPr lang="en-US" sz="1800"/>
              <a:t>I like that I can use gifs, emojis, videos, etc. </a:t>
            </a:r>
            <a:endParaRPr sz="1800"/>
          </a:p>
          <a:p>
            <a:pPr marL="597217" lvl="0" indent="-2920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ourier New"/>
              <a:buNone/>
            </a:pPr>
            <a:endParaRPr/>
          </a:p>
          <a:p>
            <a:pPr marL="28575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urier New"/>
              <a:buNone/>
            </a:pPr>
            <a:endParaRPr sz="1500" i="1"/>
          </a:p>
          <a:p>
            <a:pPr marL="137160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View Results</a:t>
            </a:r>
            <a:endParaRPr/>
          </a:p>
        </p:txBody>
      </p:sp>
      <p:sp>
        <p:nvSpPr>
          <p:cNvPr id="86" name="Google Shape;86;p8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dirty="0"/>
              <a:t>Use the Padlet link or QR code to post your answer. 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https://k20center.padlet.org/pbase/p7eklmumt6rtj71q</a:t>
            </a:r>
            <a:endParaRPr dirty="0">
              <a:solidFill>
                <a:srgbClr val="0070C0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2400" dirty="0"/>
          </a:p>
          <a:p>
            <a:pPr marL="4572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endParaRPr dirty="0"/>
          </a:p>
        </p:txBody>
      </p:sp>
      <p:pic>
        <p:nvPicPr>
          <p:cNvPr id="87" name="Google Shape;8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900" y="2639392"/>
            <a:ext cx="5791701" cy="2145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66401" y="2423699"/>
            <a:ext cx="1734700" cy="17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9" descr="Learn how to add a personal touch to your designs using the Canva Recording Studio to include your own recordings.&#10;&#10;💡 WHAT YOU'LL LEARN ABOUT&#10;▶︎ Prepare your design &#10;▶︎ Recording studio &#10;▶︎ Video options &#10;▶︎ Record yourself &#10;▶︎ Edit recording  &#10;&#10; _______________ &#10;&#10;✏️ CANVA DESIGN SKILLS FOR STUDENT'S COURSE &#10;Learn the Canva basics with videos and hands-on student playgrounds full of activities to complete in the course: https://canva.me/student-canva-course&#10; &#10;_______________ &#10;&#10;Happy designing ✨ &#10;#Canva #CanvaForEducation #CanvaForStudents #CanvaEdu" title="Record Yourself  | Canva Design Skills for Students | Canva for Education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5175" y="1881250"/>
            <a:ext cx="4066850" cy="2287603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9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Canva Recording</a:t>
            </a:r>
            <a:endParaRPr/>
          </a:p>
        </p:txBody>
      </p:sp>
      <p:sp>
        <p:nvSpPr>
          <p:cNvPr id="95" name="Google Shape;95;p9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61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400"/>
              <a:buFont typeface="Calibri"/>
              <a:buChar char="●"/>
            </a:pPr>
            <a:r>
              <a:rPr lang="en-US" u="sng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Record Yourself Canva Design Skills for Students video</a:t>
            </a:r>
            <a:endParaRPr sz="4200"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4400"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4400"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4400" dirty="0">
              <a:solidFill>
                <a:srgbClr val="0070C0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2400" dirty="0"/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 dirty="0"/>
              <a:t>Be prepared to share as many details from the video as possible.</a:t>
            </a:r>
            <a:endParaRPr sz="2400" dirty="0"/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  <a:p>
            <a:pPr marL="4572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endParaRPr dirty="0"/>
          </a:p>
        </p:txBody>
      </p:sp>
      <p:pic>
        <p:nvPicPr>
          <p:cNvPr id="2" name="Online Media 1" title="Record Yourself  | Canva Design Skills for Students | Canva for Education">
            <a:hlinkClick r:id="" action="ppaction://media"/>
            <a:extLst>
              <a:ext uri="{FF2B5EF4-FFF2-40B4-BE49-F238E27FC236}">
                <a16:creationId xmlns:a16="http://schemas.microsoft.com/office/drawing/2014/main" id="{14CE5BEF-55A4-5DFC-6446-3BBC774AE0C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325175" y="1881250"/>
            <a:ext cx="4066850" cy="2297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 txBox="1">
            <a:spLocks noGrp="1"/>
          </p:cNvSpPr>
          <p:nvPr>
            <p:ph type="title"/>
          </p:nvPr>
        </p:nvSpPr>
        <p:spPr>
          <a:xfrm>
            <a:off x="352808" y="156751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30-Second Expert</a:t>
            </a:r>
            <a:endParaRPr dirty="0"/>
          </a:p>
        </p:txBody>
      </p:sp>
      <p:sp>
        <p:nvSpPr>
          <p:cNvPr id="101" name="Google Shape;101;p10"/>
          <p:cNvSpPr txBox="1">
            <a:spLocks noGrp="1"/>
          </p:cNvSpPr>
          <p:nvPr>
            <p:ph type="body" idx="1"/>
          </p:nvPr>
        </p:nvSpPr>
        <p:spPr>
          <a:xfrm>
            <a:off x="448538" y="1021508"/>
            <a:ext cx="6308700" cy="380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800"/>
              <a:buFont typeface="Arial"/>
              <a:buChar char="•"/>
            </a:pPr>
            <a:r>
              <a:rPr lang="en-US" sz="2400" dirty="0"/>
              <a:t>What did you learn from the Canva video?</a:t>
            </a:r>
            <a:endParaRPr sz="2400" dirty="0"/>
          </a:p>
          <a:p>
            <a:pPr marL="914400" lvl="1" indent="-355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CBA25"/>
              </a:buClr>
              <a:buSzPts val="1968"/>
              <a:buFont typeface="Noto Sans Symbols"/>
              <a:buChar char="▪"/>
            </a:pPr>
            <a:r>
              <a:rPr lang="en-US" sz="2400" dirty="0"/>
              <a:t>Get together with your previous partner. </a:t>
            </a:r>
            <a:endParaRPr sz="2400" dirty="0"/>
          </a:p>
          <a:p>
            <a:pPr marL="914400" lvl="1" indent="-355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DCBA25"/>
              </a:buClr>
              <a:buSzPts val="1968"/>
              <a:buFont typeface="Noto Sans Symbols"/>
              <a:buChar char="▪"/>
            </a:pPr>
            <a:r>
              <a:rPr lang="en-US" sz="2400" dirty="0"/>
              <a:t>The first person will take 30 seconds to share everything they learned from the video. </a:t>
            </a:r>
            <a:endParaRPr sz="2400" dirty="0"/>
          </a:p>
          <a:p>
            <a:pPr marL="914400" lvl="1" indent="-355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DCBA25"/>
              </a:buClr>
              <a:buSzPts val="1968"/>
              <a:buFont typeface="Noto Sans Symbols"/>
              <a:buChar char="▪"/>
            </a:pPr>
            <a:r>
              <a:rPr lang="en-US" sz="2400" dirty="0"/>
              <a:t>Switch places. </a:t>
            </a:r>
            <a:endParaRPr sz="2400" dirty="0"/>
          </a:p>
          <a:p>
            <a:pPr marL="914400" lvl="1" indent="-355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DCBA25"/>
              </a:buClr>
              <a:buSzPts val="1968"/>
              <a:buFont typeface="Noto Sans Symbols"/>
              <a:buChar char="▪"/>
            </a:pPr>
            <a:r>
              <a:rPr lang="en-US" sz="2400" dirty="0"/>
              <a:t>The second person will repeat what they heard and add anything else they learned from the video. </a:t>
            </a:r>
            <a:endParaRPr sz="2400" dirty="0"/>
          </a:p>
          <a:p>
            <a:pPr marL="914400" lvl="1" indent="-355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DCBA25"/>
              </a:buClr>
              <a:buSzPts val="1968"/>
              <a:buFont typeface="Noto Sans Symbols"/>
              <a:buChar char="▪"/>
            </a:pPr>
            <a:r>
              <a:rPr lang="en-US" sz="2400" dirty="0"/>
              <a:t>Questions?</a:t>
            </a:r>
            <a:endParaRPr sz="2400"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sp>
        <p:nvSpPr>
          <p:cNvPr id="102" name="Google Shape;102;p10"/>
          <p:cNvSpPr txBox="1"/>
          <p:nvPr/>
        </p:nvSpPr>
        <p:spPr>
          <a:xfrm>
            <a:off x="6670300" y="1343550"/>
            <a:ext cx="2489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 txBox="1"/>
          <p:nvPr/>
        </p:nvSpPr>
        <p:spPr>
          <a:xfrm>
            <a:off x="6844175" y="1398875"/>
            <a:ext cx="2236500" cy="23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4675" y="1123040"/>
            <a:ext cx="3116100" cy="2268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1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Canva Time</a:t>
            </a:r>
            <a:endParaRPr/>
          </a:p>
        </p:txBody>
      </p:sp>
      <p:sp>
        <p:nvSpPr>
          <p:cNvPr id="110" name="Google Shape;110;p11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935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222222"/>
                </a:solidFill>
              </a:rPr>
              <a:t>Go to </a:t>
            </a:r>
            <a:r>
              <a:rPr lang="en-US" sz="24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Canva.com</a:t>
            </a:r>
            <a:r>
              <a:rPr lang="en-US" sz="2400" u="sng" dirty="0">
                <a:solidFill>
                  <a:srgbClr val="0070C0"/>
                </a:solidFill>
              </a:rPr>
              <a:t>.</a:t>
            </a:r>
            <a:endParaRPr sz="2400" dirty="0">
              <a:solidFill>
                <a:srgbClr val="0070C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222222"/>
                </a:solidFill>
              </a:rPr>
              <a:t>If you have Canva account, select “Log in.”</a:t>
            </a:r>
            <a:endParaRPr dirty="0"/>
          </a:p>
          <a:p>
            <a: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222222"/>
                </a:solidFill>
              </a:rPr>
              <a:t>If you do not have a Canva account, select “Sign up” and follow the prompts to set up a free account.</a:t>
            </a:r>
            <a:endParaRPr sz="2400" dirty="0">
              <a:solidFill>
                <a:srgbClr val="222222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Calibri"/>
              <a:buAutoNum type="arabicPeriod"/>
            </a:pPr>
            <a:r>
              <a:rPr lang="en-US" sz="2400" dirty="0">
                <a:solidFill>
                  <a:srgbClr val="222222"/>
                </a:solidFill>
              </a:rPr>
              <a:t>Follow this link to access your template: </a:t>
            </a:r>
            <a:r>
              <a:rPr lang="en-US" sz="2400" u="sng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https://tinyurl.com/325csar4</a:t>
            </a:r>
            <a:r>
              <a:rPr lang="en-US" sz="2400" u="sng" dirty="0">
                <a:solidFill>
                  <a:srgbClr val="0070C0"/>
                </a:solidFill>
              </a:rPr>
              <a:t>.</a:t>
            </a:r>
            <a:endParaRPr sz="2400" dirty="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sp>
        <p:nvSpPr>
          <p:cNvPr id="111" name="Google Shape;111;p11"/>
          <p:cNvSpPr txBox="1"/>
          <p:nvPr/>
        </p:nvSpPr>
        <p:spPr>
          <a:xfrm>
            <a:off x="6733525" y="268700"/>
            <a:ext cx="2086500" cy="16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1" descr="A blue and yellow paint brush strok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7495" y="210793"/>
            <a:ext cx="1598822" cy="1598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Record Your Video</a:t>
            </a:r>
            <a:endParaRPr/>
          </a:p>
        </p:txBody>
      </p:sp>
      <p:sp>
        <p:nvSpPr>
          <p:cNvPr id="118" name="Google Shape;118;p12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AutoNum type="arabicPeriod"/>
            </a:pPr>
            <a:r>
              <a:rPr lang="en-US" sz="1800"/>
              <a:t>On the left side of your screen, select “ Uploads.”</a:t>
            </a:r>
            <a:endParaRPr sz="1800"/>
          </a:p>
          <a:p>
            <a:pPr marL="457200" lvl="0" indent="-34290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AutoNum type="arabicPeriod"/>
            </a:pPr>
            <a:r>
              <a:rPr lang="en-US" sz="1800"/>
              <a:t>At the top of the menu, select “Record Yourself.”</a:t>
            </a:r>
            <a:endParaRPr sz="1800"/>
          </a:p>
          <a:p>
            <a:pPr marL="457200" lvl="0" indent="-34290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AutoNum type="arabicPeriod"/>
            </a:pPr>
            <a:r>
              <a:rPr lang="en-US" sz="1800"/>
              <a:t>A menu should appear in the top left corner of your screen. Select “Camera” and make sure your visual and audio selections are correct.</a:t>
            </a:r>
            <a:endParaRPr sz="1800"/>
          </a:p>
          <a:p>
            <a:pPr marL="457200" lvl="0" indent="-34290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AutoNum type="arabicPeriod"/>
            </a:pPr>
            <a:r>
              <a:rPr lang="en-US" sz="1800"/>
              <a:t>Select “Record” at the bottom of your screen when you are ready to record your video. Your video should be 60 seconds or less.</a:t>
            </a:r>
            <a:endParaRPr sz="1800"/>
          </a:p>
          <a:p>
            <a:pPr marL="457200" lvl="0" indent="-34290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AutoNum type="arabicPeriod"/>
            </a:pPr>
            <a:r>
              <a:rPr lang="en-US" sz="1800"/>
              <a:t>You may playback your video or re-record until you are satisfied with your product.</a:t>
            </a:r>
            <a:endParaRPr sz="1800"/>
          </a:p>
          <a:p>
            <a:pPr marL="457200" lvl="0" indent="-34290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AutoNum type="arabicPeriod"/>
            </a:pPr>
            <a:r>
              <a:rPr lang="en-US" sz="1800"/>
              <a:t>Move you video to the best spot on your page when you are done.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"/>
          <p:cNvSpPr txBox="1">
            <a:spLocks noGrp="1"/>
          </p:cNvSpPr>
          <p:nvPr>
            <p:ph type="title"/>
          </p:nvPr>
        </p:nvSpPr>
        <p:spPr>
          <a:xfrm>
            <a:off x="467459" y="10846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/>
              <a:t>Move Your Page to Padlet</a:t>
            </a:r>
            <a:endParaRPr dirty="0"/>
          </a:p>
        </p:txBody>
      </p:sp>
      <p:sp>
        <p:nvSpPr>
          <p:cNvPr id="124" name="Google Shape;124;p13"/>
          <p:cNvSpPr txBox="1">
            <a:spLocks noGrp="1"/>
          </p:cNvSpPr>
          <p:nvPr>
            <p:ph type="body" idx="1"/>
          </p:nvPr>
        </p:nvSpPr>
        <p:spPr>
          <a:xfrm>
            <a:off x="253468" y="786325"/>
            <a:ext cx="3993900" cy="4248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1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Char char="●"/>
            </a:pPr>
            <a:r>
              <a:rPr lang="en-US" sz="1800" dirty="0"/>
              <a:t>When you are satisfied with your page and video, select the “Share” button in the top right corner of your screen.</a:t>
            </a:r>
            <a:endParaRPr sz="1800" dirty="0"/>
          </a:p>
          <a:p>
            <a:pPr marL="457200" lvl="0" indent="-342901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Char char="●"/>
            </a:pPr>
            <a:r>
              <a:rPr lang="en-US" sz="1800" dirty="0"/>
              <a:t>Under “Collaboration link” make sure your settings are:</a:t>
            </a:r>
            <a:endParaRPr sz="1800" dirty="0"/>
          </a:p>
          <a:p>
            <a:pPr marL="914400" lvl="1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AutoNum type="alphaLcParenR"/>
            </a:pPr>
            <a:r>
              <a:rPr lang="en-US" sz="1800" dirty="0"/>
              <a:t>“Anyone with the link”</a:t>
            </a:r>
            <a:endParaRPr sz="1800" dirty="0"/>
          </a:p>
          <a:p>
            <a:pPr marL="914400" lvl="1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AutoNum type="alphaLcParenR"/>
            </a:pPr>
            <a:r>
              <a:rPr lang="en-US" sz="1800" dirty="0"/>
              <a:t>“Can view”</a:t>
            </a:r>
            <a:endParaRPr sz="1800" dirty="0"/>
          </a:p>
          <a:p>
            <a:pPr marL="457200" lvl="0" indent="-342901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Char char="●"/>
            </a:pPr>
            <a:r>
              <a:rPr lang="en-US" sz="1800" dirty="0"/>
              <a:t>Select “Copy link.”</a:t>
            </a:r>
            <a:endParaRPr sz="1800" dirty="0"/>
          </a:p>
          <a:p>
            <a:pPr marL="457200" lvl="0" indent="-342901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Font typeface="Calibri"/>
              <a:buChar char="●"/>
            </a:pPr>
            <a:r>
              <a:rPr lang="en-US" sz="1800" dirty="0"/>
              <a:t>Navigate to Padlet using this link: </a:t>
            </a:r>
            <a:r>
              <a:rPr lang="en-US" sz="1800" dirty="0">
                <a:hlinkClick r:id="rId3"/>
              </a:rPr>
              <a:t>Connecting Classmates</a:t>
            </a:r>
            <a:endParaRPr lang="en-US" sz="1800" dirty="0"/>
          </a:p>
        </p:txBody>
      </p:sp>
      <p:sp>
        <p:nvSpPr>
          <p:cNvPr id="125" name="Google Shape;125;p13"/>
          <p:cNvSpPr txBox="1">
            <a:spLocks noGrp="1"/>
          </p:cNvSpPr>
          <p:nvPr>
            <p:ph type="body" idx="2"/>
          </p:nvPr>
        </p:nvSpPr>
        <p:spPr>
          <a:xfrm>
            <a:off x="4682641" y="1032522"/>
            <a:ext cx="3993900" cy="3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1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Char char="●"/>
            </a:pPr>
            <a:r>
              <a:rPr lang="en-US" sz="1800" dirty="0"/>
              <a:t>Create a post on the Padlet board by selecting the “+” sign in the bottom right corner.</a:t>
            </a:r>
            <a:endParaRPr sz="1800" dirty="0"/>
          </a:p>
          <a:p>
            <a:pPr marL="457200" lvl="0" indent="-342901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Char char="●"/>
            </a:pPr>
            <a:r>
              <a:rPr lang="en-US" sz="1800" dirty="0"/>
              <a:t>Title your post.</a:t>
            </a:r>
            <a:endParaRPr sz="1800" dirty="0"/>
          </a:p>
          <a:p>
            <a:pPr marL="457200" lvl="0" indent="-342901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Char char="●"/>
            </a:pPr>
            <a:r>
              <a:rPr lang="en-US" sz="1800" dirty="0"/>
              <a:t>Add the link to your Canva page by selecting the link symbol and pasting your link where it says, “Paste or type link here.”</a:t>
            </a:r>
            <a:endParaRPr sz="1800" dirty="0"/>
          </a:p>
          <a:p>
            <a:pPr marL="457200" lvl="0" indent="-342901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1800"/>
              <a:buChar char="●"/>
            </a:pPr>
            <a:r>
              <a:rPr lang="en-US" sz="1800" dirty="0"/>
              <a:t>When you are done, add your post to the board.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sp>
        <p:nvSpPr>
          <p:cNvPr id="126" name="Google Shape;126;p13"/>
          <p:cNvSpPr txBox="1"/>
          <p:nvPr/>
        </p:nvSpPr>
        <p:spPr>
          <a:xfrm>
            <a:off x="7294650" y="197575"/>
            <a:ext cx="16122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13" descr="A colorful logo with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3760" y="213839"/>
            <a:ext cx="1062781" cy="8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4"/>
          <p:cNvSpPr txBox="1">
            <a:spLocks noGrp="1"/>
          </p:cNvSpPr>
          <p:nvPr>
            <p:ph type="title"/>
          </p:nvPr>
        </p:nvSpPr>
        <p:spPr>
          <a:xfrm>
            <a:off x="456300" y="238290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/>
              <a:t>Share, View, and Post</a:t>
            </a:r>
            <a:endParaRPr dirty="0"/>
          </a:p>
        </p:txBody>
      </p:sp>
      <p:sp>
        <p:nvSpPr>
          <p:cNvPr id="133" name="Google Shape;133;p14"/>
          <p:cNvSpPr txBox="1">
            <a:spLocks noGrp="1"/>
          </p:cNvSpPr>
          <p:nvPr>
            <p:ph type="body" idx="1"/>
          </p:nvPr>
        </p:nvSpPr>
        <p:spPr>
          <a:xfrm>
            <a:off x="456300" y="984814"/>
            <a:ext cx="8225400" cy="3920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20700" lvl="0" indent="-4318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Char char="•"/>
            </a:pPr>
            <a:r>
              <a:rPr lang="en-US" sz="2200" dirty="0"/>
              <a:t>Who will volunteer to share their video with the class?</a:t>
            </a:r>
            <a:endParaRPr sz="2200" dirty="0"/>
          </a:p>
          <a:p>
            <a:pPr marL="5207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Char char="•"/>
            </a:pPr>
            <a:r>
              <a:rPr lang="en-US" sz="2200" dirty="0"/>
              <a:t>Next steps:</a:t>
            </a:r>
            <a:endParaRPr sz="2200" dirty="0"/>
          </a:p>
          <a:p>
            <a:pPr marL="91440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BA25"/>
              </a:buClr>
              <a:buSzPts val="2200"/>
              <a:buFont typeface="Noto Sans Symbols"/>
              <a:buChar char="▪"/>
            </a:pPr>
            <a:r>
              <a:rPr lang="en-US" sz="2200" dirty="0"/>
              <a:t>View three classmates’ videos.</a:t>
            </a:r>
            <a:endParaRPr sz="2200" dirty="0"/>
          </a:p>
          <a:p>
            <a:pPr marL="91440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BA25"/>
              </a:buClr>
              <a:buSzPts val="2200"/>
              <a:buFont typeface="Noto Sans Symbols"/>
              <a:buChar char="▪"/>
            </a:pPr>
            <a:r>
              <a:rPr lang="en-US" sz="2200" dirty="0"/>
              <a:t>Post one video responding to a classmate.</a:t>
            </a:r>
            <a:endParaRPr sz="2200" dirty="0"/>
          </a:p>
          <a:p>
            <a:pPr marL="137160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ct val="80000"/>
              <a:buFont typeface="Courier New"/>
              <a:buChar char="o"/>
            </a:pPr>
            <a:r>
              <a:rPr lang="en-US" sz="2200" dirty="0"/>
              <a:t>Select the “+” next to “Add a comment.”</a:t>
            </a:r>
            <a:endParaRPr sz="2200" dirty="0"/>
          </a:p>
          <a:p>
            <a:pPr marL="137160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ct val="80000"/>
              <a:buFont typeface="Courier New"/>
              <a:buChar char="o"/>
            </a:pPr>
            <a:r>
              <a:rPr lang="en-US" sz="2200" dirty="0"/>
              <a:t>Select “Video recorder” to record your response.</a:t>
            </a:r>
            <a:endParaRPr sz="2200" dirty="0"/>
          </a:p>
          <a:p>
            <a:pPr marL="91440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BA25"/>
              </a:buClr>
              <a:buSzPts val="2200"/>
              <a:buFont typeface="Noto Sans Symbols"/>
              <a:buChar char="▪"/>
            </a:pPr>
            <a:r>
              <a:rPr lang="en-US" sz="2200" dirty="0"/>
              <a:t>Post one positive comment responding to a classmate.</a:t>
            </a:r>
            <a:endParaRPr sz="2200" dirty="0"/>
          </a:p>
          <a:p>
            <a:pPr marL="137160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ct val="80000"/>
              <a:buFont typeface="Courier New"/>
              <a:buChar char="o"/>
            </a:pPr>
            <a:r>
              <a:rPr lang="en-US" sz="2200" dirty="0"/>
              <a:t>Type in the “Add a comment” box.</a:t>
            </a:r>
            <a:endParaRPr sz="2200" dirty="0"/>
          </a:p>
          <a:p>
            <a:pPr marL="91440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BA25"/>
              </a:buClr>
              <a:buSzPts val="2200"/>
              <a:buFont typeface="Noto Sans Symbols"/>
              <a:buChar char="▪"/>
            </a:pPr>
            <a:r>
              <a:rPr lang="en-US" sz="2200" dirty="0"/>
              <a:t>Post one clarifying question responding to a classmate.</a:t>
            </a:r>
            <a:endParaRPr sz="2200" dirty="0"/>
          </a:p>
          <a:p>
            <a:pPr marL="137160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ct val="80000"/>
              <a:buFont typeface="Courier New"/>
              <a:buChar char="o"/>
            </a:pPr>
            <a:r>
              <a:rPr lang="en-US" sz="2200" dirty="0"/>
              <a:t>Clarify something you were curious about after viewing the video in the “Add a comment” box.</a:t>
            </a:r>
            <a:endParaRPr sz="2200" dirty="0"/>
          </a:p>
          <a:p>
            <a:pPr marL="13716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None/>
            </a:pPr>
            <a:endParaRPr sz="22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 txBox="1">
            <a:spLocks noGrp="1"/>
          </p:cNvSpPr>
          <p:nvPr>
            <p:ph type="ctrTitle"/>
          </p:nvPr>
        </p:nvSpPr>
        <p:spPr>
          <a:xfrm>
            <a:off x="456175" y="781525"/>
            <a:ext cx="46968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 dirty="0"/>
              <a:t>Exit Ticket					</a:t>
            </a:r>
            <a:endParaRPr dirty="0"/>
          </a:p>
        </p:txBody>
      </p:sp>
      <p:sp>
        <p:nvSpPr>
          <p:cNvPr id="139" name="Google Shape;139;p15"/>
          <p:cNvSpPr txBox="1">
            <a:spLocks noGrp="1"/>
          </p:cNvSpPr>
          <p:nvPr>
            <p:ph type="subTitle" idx="1"/>
          </p:nvPr>
        </p:nvSpPr>
        <p:spPr>
          <a:xfrm>
            <a:off x="490931" y="2393756"/>
            <a:ext cx="3756300" cy="1701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How does social media help build relationships and community?</a:t>
            </a:r>
            <a:endParaRPr dirty="0"/>
          </a:p>
        </p:txBody>
      </p:sp>
      <p:sp>
        <p:nvSpPr>
          <p:cNvPr id="140" name="Google Shape;140;p15"/>
          <p:cNvSpPr txBox="1"/>
          <p:nvPr/>
        </p:nvSpPr>
        <p:spPr>
          <a:xfrm>
            <a:off x="6038050" y="553225"/>
            <a:ext cx="312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91475" y="136825"/>
            <a:ext cx="3329848" cy="190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2735" y="2083500"/>
            <a:ext cx="2595292" cy="190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1475" y="3536112"/>
            <a:ext cx="2427699" cy="1607399"/>
          </a:xfrm>
          <a:prstGeom prst="rect">
            <a:avLst/>
          </a:prstGeom>
          <a:noFill/>
          <a:ln w="9525" cap="flat" cmpd="sng">
            <a:solidFill>
              <a:srgbClr val="62626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20 LEAR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8AC3"/>
      </a:accent1>
      <a:accent2>
        <a:srgbClr val="285781"/>
      </a:accent2>
      <a:accent3>
        <a:srgbClr val="971D20"/>
      </a:accent3>
      <a:accent4>
        <a:srgbClr val="E8BF3C"/>
      </a:accent4>
      <a:accent5>
        <a:srgbClr val="FFFFF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826</Words>
  <Application>Microsoft Office PowerPoint</Application>
  <PresentationFormat>On-screen Show (16:9)</PresentationFormat>
  <Paragraphs>86</Paragraphs>
  <Slides>15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Courier New</vt:lpstr>
      <vt:lpstr>Noto Sans Symbols</vt:lpstr>
      <vt:lpstr>NTR</vt:lpstr>
      <vt:lpstr>K20 LEARN</vt:lpstr>
      <vt:lpstr>PowerPoint Presentation</vt:lpstr>
      <vt:lpstr>Connecting Classmates</vt:lpstr>
      <vt:lpstr>Essential Question</vt:lpstr>
      <vt:lpstr>Lesson Objectives</vt:lpstr>
      <vt:lpstr>“All About Me” Name Tents</vt:lpstr>
      <vt:lpstr>Partner Speaks</vt:lpstr>
      <vt:lpstr>Social Media: What/Who/Why?</vt:lpstr>
      <vt:lpstr>View Results</vt:lpstr>
      <vt:lpstr>Canva Recording</vt:lpstr>
      <vt:lpstr>30-Second Expert</vt:lpstr>
      <vt:lpstr>Canva Time</vt:lpstr>
      <vt:lpstr>Record Your Video</vt:lpstr>
      <vt:lpstr>Move Your Page to Padlet</vt:lpstr>
      <vt:lpstr>Share, View, and Post</vt:lpstr>
      <vt:lpstr>Exit Ticket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McLeod Porter, Delma</dc:creator>
  <cp:lastModifiedBy>McLeod Porter, Delma</cp:lastModifiedBy>
  <cp:revision>2</cp:revision>
  <dcterms:modified xsi:type="dcterms:W3CDTF">2026-02-20T19:42:46Z</dcterms:modified>
</cp:coreProperties>
</file>