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2"/>
  </p:notesMasterIdLst>
  <p:sldIdLst>
    <p:sldId id="276" r:id="rId2"/>
    <p:sldId id="256" r:id="rId3"/>
    <p:sldId id="275" r:id="rId4"/>
    <p:sldId id="274" r:id="rId5"/>
    <p:sldId id="280" r:id="rId6"/>
    <p:sldId id="277" r:id="rId7"/>
    <p:sldId id="281" r:id="rId8"/>
    <p:sldId id="282" r:id="rId9"/>
    <p:sldId id="283" r:id="rId10"/>
    <p:sldId id="284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1924" autoAdjust="0"/>
  </p:normalViewPr>
  <p:slideViewPr>
    <p:cSldViewPr snapToGrid="0" snapToObjects="1">
      <p:cViewPr varScale="1">
        <p:scale>
          <a:sx n="136" d="100"/>
          <a:sy n="136" d="100"/>
        </p:scale>
        <p:origin x="7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</a:t>
            </a:r>
            <a:r>
              <a:rPr lang="en-US" sz="1100" i="1" dirty="0">
                <a:latin typeface="+mj-lt"/>
              </a:rPr>
              <a:t>Occupation Outlook, US Bureau of Labor Statistics,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784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Lesson/Activity Title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 hasCustomPrompt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 dirty="0"/>
              <a:t>Topic/Subtitle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D06DF0B0-1C49-46D5-8352-4E89BC09F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2503"/>
            <a:ext cx="8229600" cy="651398"/>
          </a:xfrm>
        </p:spPr>
        <p:txBody>
          <a:bodyPr/>
          <a:lstStyle/>
          <a:p>
            <a:r>
              <a:rPr lang="en-US" dirty="0"/>
              <a:t>College Search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9A5BC7-75B9-8CF0-91FD-14509BD9D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Pick a career you are interested in that requires a college degree.</a:t>
            </a:r>
          </a:p>
          <a:p>
            <a:r>
              <a:rPr lang="en-US" dirty="0"/>
              <a:t>Using the internet, find a college in Oklahoma that offers a degree for that career.</a:t>
            </a:r>
          </a:p>
          <a:p>
            <a:r>
              <a:rPr lang="en-US" dirty="0"/>
              <a:t>Add the college information to the College </a:t>
            </a:r>
            <a:r>
              <a:rPr lang="en-US"/>
              <a:t>Search Worksheet.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25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651" y="1007598"/>
            <a:ext cx="8086393" cy="1371600"/>
          </a:xfrm>
        </p:spPr>
        <p:txBody>
          <a:bodyPr/>
          <a:lstStyle/>
          <a:p>
            <a:r>
              <a:rPr lang="en-US" sz="4000" dirty="0"/>
              <a:t>How Do My Choices Affect My Future?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5EA02E22-77DA-4630-8278-4AB5BE6B88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Standard 1: Earning an Income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8345708" cy="1132284"/>
          </a:xfrm>
        </p:spPr>
        <p:txBody>
          <a:bodyPr/>
          <a:lstStyle/>
          <a:p>
            <a:pPr marL="55563" indent="0">
              <a:buNone/>
            </a:pPr>
            <a:r>
              <a:rPr lang="en-US" dirty="0"/>
              <a:t>Infer the value of a college education to support your career.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454728"/>
          </a:xfrm>
        </p:spPr>
        <p:txBody>
          <a:bodyPr>
            <a:normAutofit/>
          </a:bodyPr>
          <a:lstStyle/>
          <a:p>
            <a:r>
              <a:rPr lang="en-US" dirty="0"/>
              <a:t>How do my choices affect my career?</a:t>
            </a:r>
          </a:p>
          <a:p>
            <a:r>
              <a:rPr lang="en-US" dirty="0"/>
              <a:t>What career considerations are important to me?</a:t>
            </a:r>
          </a:p>
          <a:p>
            <a:r>
              <a:rPr lang="en-US" dirty="0"/>
              <a:t>Can my career choice support my lifestyle?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5FA1C-EE69-405B-B65C-8A77573D2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Look at the mini-poster you have been given.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If it is a career poster, find someone in the room with the salary that you THINK matches that career.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If it is a salary poster, find someone in the room with the career that you THINK matches that salary.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Get together as a pair and hold the career and salary side by side.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7CCE05B-7BE3-476F-A887-F33468514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Matching Activity</a:t>
            </a:r>
          </a:p>
        </p:txBody>
      </p:sp>
    </p:spTree>
    <p:extLst>
      <p:ext uri="{BB962C8B-B14F-4D97-AF65-F5344CB8AC3E}">
        <p14:creationId xmlns:p14="http://schemas.microsoft.com/office/powerpoint/2010/main" val="265500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Placeholder 10">
            <a:extLst>
              <a:ext uri="{FF2B5EF4-FFF2-40B4-BE49-F238E27FC236}">
                <a16:creationId xmlns:a16="http://schemas.microsoft.com/office/drawing/2014/main" id="{7B5B7E23-22DA-4E75-826D-EDD8ADEAC4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033910"/>
              </p:ext>
            </p:extLst>
          </p:nvPr>
        </p:nvGraphicFramePr>
        <p:xfrm>
          <a:off x="597310" y="1164497"/>
          <a:ext cx="3183193" cy="3746500"/>
        </p:xfrm>
        <a:graphic>
          <a:graphicData uri="http://schemas.openxmlformats.org/drawingml/2006/table">
            <a:tbl>
              <a:tblPr firstRow="1" firstCol="1" bandRow="1"/>
              <a:tblGrid>
                <a:gridCol w="2057400">
                  <a:extLst>
                    <a:ext uri="{9D8B030D-6E8A-4147-A177-3AD203B41FA5}">
                      <a16:colId xmlns:a16="http://schemas.microsoft.com/office/drawing/2014/main" val="4027248765"/>
                    </a:ext>
                  </a:extLst>
                </a:gridCol>
                <a:gridCol w="1125793">
                  <a:extLst>
                    <a:ext uri="{9D8B030D-6E8A-4147-A177-3AD203B41FA5}">
                      <a16:colId xmlns:a16="http://schemas.microsoft.com/office/drawing/2014/main" val="1361534871"/>
                    </a:ext>
                  </a:extLst>
                </a:gridCol>
              </a:tblGrid>
              <a:tr h="266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Salary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Fashion Designer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$67,420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Accountant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$69,350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082624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Doctor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$187,200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185270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Veterinarian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$88,490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071073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Teacher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$57,200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86674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Welder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$38,150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116856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Lawyer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$119,250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3971985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Walmart Cashier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$18,000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911826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Construction Worker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$39,460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88537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B2F6B82-55A1-42F7-905D-E0C266542B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583109"/>
              </p:ext>
            </p:extLst>
          </p:nvPr>
        </p:nvGraphicFramePr>
        <p:xfrm>
          <a:off x="4187490" y="1164497"/>
          <a:ext cx="3053968" cy="3861299"/>
        </p:xfrm>
        <a:graphic>
          <a:graphicData uri="http://schemas.openxmlformats.org/drawingml/2006/table">
            <a:tbl>
              <a:tblPr firstRow="1" firstCol="1" bandRow="1"/>
              <a:tblGrid>
                <a:gridCol w="1916194">
                  <a:extLst>
                    <a:ext uri="{9D8B030D-6E8A-4147-A177-3AD203B41FA5}">
                      <a16:colId xmlns:a16="http://schemas.microsoft.com/office/drawing/2014/main" val="111593183"/>
                    </a:ext>
                  </a:extLst>
                </a:gridCol>
                <a:gridCol w="1137774">
                  <a:extLst>
                    <a:ext uri="{9D8B030D-6E8A-4147-A177-3AD203B41FA5}">
                      <a16:colId xmlns:a16="http://schemas.microsoft.com/office/drawing/2014/main" val="3975949589"/>
                    </a:ext>
                  </a:extLst>
                </a:gridCol>
              </a:tblGrid>
              <a:tr h="379257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Salary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440859"/>
                  </a:ext>
                </a:extLst>
              </a:tr>
              <a:tr h="379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Plumber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$50,620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581128"/>
                  </a:ext>
                </a:extLst>
              </a:tr>
              <a:tr h="379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Airline Pilot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$102,520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254056"/>
                  </a:ext>
                </a:extLst>
              </a:tr>
              <a:tr h="379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Worker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$45,900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3112798"/>
                  </a:ext>
                </a:extLst>
              </a:tr>
              <a:tr h="379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 Developer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$65,000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02514"/>
                  </a:ext>
                </a:extLst>
              </a:tr>
              <a:tr h="379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Legal Assistant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$50,000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70247"/>
                  </a:ext>
                </a:extLst>
              </a:tr>
              <a:tr h="379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Registered Nurse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$70,000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927092"/>
                  </a:ext>
                </a:extLst>
              </a:tr>
              <a:tr h="379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Computer Programmer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$79,530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574462"/>
                  </a:ext>
                </a:extLst>
              </a:tr>
              <a:tr h="379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Military Service (1</a:t>
                      </a:r>
                      <a:r>
                        <a:rPr lang="en-US" sz="1500" b="1" baseline="300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Year – Army)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$18,802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8005524"/>
                  </a:ext>
                </a:extLst>
              </a:tr>
            </a:tbl>
          </a:graphicData>
        </a:graphic>
      </p:graphicFrame>
      <p:sp>
        <p:nvSpPr>
          <p:cNvPr id="6" name="Title 3">
            <a:extLst>
              <a:ext uri="{FF2B5EF4-FFF2-40B4-BE49-F238E27FC236}">
                <a16:creationId xmlns:a16="http://schemas.microsoft.com/office/drawing/2014/main" id="{A2105C18-640E-4FA5-BAEB-A0F841C50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2503"/>
            <a:ext cx="8229600" cy="651398"/>
          </a:xfrm>
        </p:spPr>
        <p:txBody>
          <a:bodyPr/>
          <a:lstStyle/>
          <a:p>
            <a:r>
              <a:rPr lang="en-US" dirty="0"/>
              <a:t> Career and Salary Matches</a:t>
            </a:r>
          </a:p>
        </p:txBody>
      </p:sp>
    </p:spTree>
    <p:extLst>
      <p:ext uri="{BB962C8B-B14F-4D97-AF65-F5344CB8AC3E}">
        <p14:creationId xmlns:p14="http://schemas.microsoft.com/office/powerpoint/2010/main" val="187517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Placeholder 10">
            <a:extLst>
              <a:ext uri="{FF2B5EF4-FFF2-40B4-BE49-F238E27FC236}">
                <a16:creationId xmlns:a16="http://schemas.microsoft.com/office/drawing/2014/main" id="{7B5B7E23-22DA-4E75-826D-EDD8ADEAC4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328871"/>
              </p:ext>
            </p:extLst>
          </p:nvPr>
        </p:nvGraphicFramePr>
        <p:xfrm>
          <a:off x="599768" y="1159171"/>
          <a:ext cx="8229600" cy="3683000"/>
        </p:xfrm>
        <a:graphic>
          <a:graphicData uri="http://schemas.openxmlformats.org/drawingml/2006/table">
            <a:tbl>
              <a:tblPr firstRow="1" firstCol="1" bandRow="1"/>
              <a:tblGrid>
                <a:gridCol w="1730477">
                  <a:extLst>
                    <a:ext uri="{9D8B030D-6E8A-4147-A177-3AD203B41FA5}">
                      <a16:colId xmlns:a16="http://schemas.microsoft.com/office/drawing/2014/main" val="4027248765"/>
                    </a:ext>
                  </a:extLst>
                </a:gridCol>
                <a:gridCol w="1561681">
                  <a:extLst>
                    <a:ext uri="{9D8B030D-6E8A-4147-A177-3AD203B41FA5}">
                      <a16:colId xmlns:a16="http://schemas.microsoft.com/office/drawing/2014/main" val="1416465623"/>
                    </a:ext>
                  </a:extLst>
                </a:gridCol>
                <a:gridCol w="1645814">
                  <a:extLst>
                    <a:ext uri="{9D8B030D-6E8A-4147-A177-3AD203B41FA5}">
                      <a16:colId xmlns:a16="http://schemas.microsoft.com/office/drawing/2014/main" val="2590443132"/>
                    </a:ext>
                  </a:extLst>
                </a:gridCol>
                <a:gridCol w="1645814">
                  <a:extLst>
                    <a:ext uri="{9D8B030D-6E8A-4147-A177-3AD203B41FA5}">
                      <a16:colId xmlns:a16="http://schemas.microsoft.com/office/drawing/2014/main" val="1361534871"/>
                    </a:ext>
                  </a:extLst>
                </a:gridCol>
                <a:gridCol w="1645814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 School Diploma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Technical Training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Associate’s Degree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Bachelor’s Degree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Advanced Degree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Construction Worker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Welder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Legal Assistant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Fashion Designer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Veterinarian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Walmart Cashier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Plumber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 Developer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Accountant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Lawyer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830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Military Service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Teacher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Doctor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071073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Registered Nurse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31472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Airline Pilot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534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Worker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70013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Computer Programmer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5842243"/>
                  </a:ext>
                </a:extLst>
              </a:tr>
            </a:tbl>
          </a:graphicData>
        </a:graphic>
      </p:graphicFrame>
      <p:sp>
        <p:nvSpPr>
          <p:cNvPr id="3" name="Title 3">
            <a:extLst>
              <a:ext uri="{FF2B5EF4-FFF2-40B4-BE49-F238E27FC236}">
                <a16:creationId xmlns:a16="http://schemas.microsoft.com/office/drawing/2014/main" id="{D06DF0B0-1C49-46D5-8352-4E89BC09F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2503"/>
            <a:ext cx="8229600" cy="651398"/>
          </a:xfrm>
        </p:spPr>
        <p:txBody>
          <a:bodyPr/>
          <a:lstStyle/>
          <a:p>
            <a:r>
              <a:rPr lang="en-US" dirty="0"/>
              <a:t> Degree Requirements</a:t>
            </a:r>
          </a:p>
        </p:txBody>
      </p:sp>
    </p:spTree>
    <p:extLst>
      <p:ext uri="{BB962C8B-B14F-4D97-AF65-F5344CB8AC3E}">
        <p14:creationId xmlns:p14="http://schemas.microsoft.com/office/powerpoint/2010/main" val="310032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D06DF0B0-1C49-46D5-8352-4E89BC09F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2503"/>
            <a:ext cx="8229600" cy="651398"/>
          </a:xfrm>
        </p:spPr>
        <p:txBody>
          <a:bodyPr/>
          <a:lstStyle/>
          <a:p>
            <a:r>
              <a:rPr lang="en-US" dirty="0"/>
              <a:t>Social Studies Careers Card Sort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9A5BC7-75B9-8CF0-91FD-14509BD9D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QR Codes to sort the career cards to access each career on MyNextMove.org. </a:t>
            </a:r>
          </a:p>
          <a:p>
            <a:r>
              <a:rPr lang="en-US" dirty="0"/>
              <a:t>Sort the career cards into four categories:</a:t>
            </a:r>
          </a:p>
          <a:p>
            <a:pPr lvl="1"/>
            <a:r>
              <a:rPr lang="en-US" dirty="0"/>
              <a:t>Career Title</a:t>
            </a:r>
          </a:p>
          <a:p>
            <a:pPr lvl="1"/>
            <a:r>
              <a:rPr lang="en-US" dirty="0"/>
              <a:t>Type of institution required for the career</a:t>
            </a:r>
          </a:p>
          <a:p>
            <a:pPr lvl="1"/>
            <a:r>
              <a:rPr lang="en-US" dirty="0"/>
              <a:t>Time to complete the program/degree</a:t>
            </a:r>
          </a:p>
          <a:p>
            <a:pPr lvl="1"/>
            <a:r>
              <a:rPr lang="en-US" dirty="0"/>
              <a:t>Salary range for the career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73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D06DF0B0-1C49-46D5-8352-4E89BC09F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2503"/>
            <a:ext cx="8229600" cy="651398"/>
          </a:xfrm>
        </p:spPr>
        <p:txBody>
          <a:bodyPr/>
          <a:lstStyle/>
          <a:p>
            <a:r>
              <a:rPr lang="en-US" dirty="0"/>
              <a:t>Choose Your Career Research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9A5BC7-75B9-8CF0-91FD-14509BD9D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Pick a career you are interested in learning more about. </a:t>
            </a:r>
          </a:p>
          <a:p>
            <a:r>
              <a:rPr lang="en-US" dirty="0"/>
              <a:t>Using the Occupational Outlook Handbook website, find out more about the career.</a:t>
            </a:r>
          </a:p>
          <a:p>
            <a:r>
              <a:rPr lang="en-US" dirty="0"/>
              <a:t>Add the career information to your Career Choice Worksheet handout. </a:t>
            </a:r>
          </a:p>
        </p:txBody>
      </p:sp>
    </p:spTree>
    <p:extLst>
      <p:ext uri="{BB962C8B-B14F-4D97-AF65-F5344CB8AC3E}">
        <p14:creationId xmlns:p14="http://schemas.microsoft.com/office/powerpoint/2010/main" val="351397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lesson Slides New (JL)" id="{6E573448-FE54-49BF-8EB3-5BD456F9C44C}" vid="{CBD2CDAE-5636-48A2-8C01-E987440984BF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Slides.pptx</Template>
  <TotalTime>5250</TotalTime>
  <Words>388</Words>
  <Application>Microsoft Office PowerPoint</Application>
  <PresentationFormat>On-screen Show (16:9)</PresentationFormat>
  <Paragraphs>91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 2</vt:lpstr>
      <vt:lpstr>LEARN theme</vt:lpstr>
      <vt:lpstr>PowerPoint Presentation</vt:lpstr>
      <vt:lpstr>How Do My Choices Affect My Future?</vt:lpstr>
      <vt:lpstr>Lesson Objective</vt:lpstr>
      <vt:lpstr>Essential Questions</vt:lpstr>
      <vt:lpstr> Matching Activity</vt:lpstr>
      <vt:lpstr> Career and Salary Matches</vt:lpstr>
      <vt:lpstr> Degree Requirements</vt:lpstr>
      <vt:lpstr>Social Studies Careers Card Sort</vt:lpstr>
      <vt:lpstr>Choose Your Career Research</vt:lpstr>
      <vt:lpstr>College Search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My Choices Affect My Future?</dc:title>
  <dc:creator>K20 Center</dc:creator>
  <cp:lastModifiedBy>McLeod Porter, Delma</cp:lastModifiedBy>
  <cp:revision>11</cp:revision>
  <dcterms:created xsi:type="dcterms:W3CDTF">2021-04-09T19:35:07Z</dcterms:created>
  <dcterms:modified xsi:type="dcterms:W3CDTF">2023-05-09T16:43:23Z</dcterms:modified>
</cp:coreProperties>
</file>