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1" r:id="rId1"/>
  </p:sldMasterIdLst>
  <p:notesMasterIdLst>
    <p:notesMasterId r:id="rId12"/>
  </p:notesMasterIdLst>
  <p:sldIdLst>
    <p:sldId id="276" r:id="rId2"/>
    <p:sldId id="256" r:id="rId3"/>
    <p:sldId id="275" r:id="rId4"/>
    <p:sldId id="274" r:id="rId5"/>
    <p:sldId id="280" r:id="rId6"/>
    <p:sldId id="277" r:id="rId7"/>
    <p:sldId id="281" r:id="rId8"/>
    <p:sldId id="282" r:id="rId9"/>
    <p:sldId id="283" r:id="rId10"/>
    <p:sldId id="284" r:id="rId11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81924" autoAdjust="0"/>
  </p:normalViewPr>
  <p:slideViewPr>
    <p:cSldViewPr snapToGrid="0" snapToObjects="1">
      <p:cViewPr varScale="1">
        <p:scale>
          <a:sx n="136" d="100"/>
          <a:sy n="136" d="100"/>
        </p:scale>
        <p:origin x="73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7794995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Shape 42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0" name="Shape 43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125431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Source: </a:t>
            </a:r>
            <a:r>
              <a:rPr lang="en-US" sz="1100" i="1" dirty="0">
                <a:latin typeface="+mj-lt"/>
              </a:rPr>
              <a:t>Occupation Outlook, US Bureau of Labor Statistics, 2015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97849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microsoft.com/office/2007/relationships/hdphoto" Target="../media/hdphoto1.wdp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ARN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6452" y="1028700"/>
            <a:ext cx="1911096" cy="3122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0018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>
            <a:extLst>
              <a:ext uri="{FF2B5EF4-FFF2-40B4-BE49-F238E27FC236}">
                <a16:creationId xmlns:a16="http://schemas.microsoft.com/office/drawing/2014/main" id="{4E1121FC-8B0E-0F4B-8A9D-C7B1ADC404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357A07C9-52E3-4212-9CBC-F4ACF85EBAF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5752E28-88FD-4D46-A840-A174E90B52DD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517" y="1427702"/>
            <a:ext cx="7040563" cy="3057014"/>
          </a:xfrm>
        </p:spPr>
        <p:txBody>
          <a:bodyPr/>
          <a:lstStyle/>
          <a:p>
            <a:r>
              <a:rPr lang="en-US"/>
              <a:t>Click icon to add table</a:t>
            </a:r>
          </a:p>
        </p:txBody>
      </p:sp>
    </p:spTree>
    <p:extLst>
      <p:ext uri="{BB962C8B-B14F-4D97-AF65-F5344CB8AC3E}">
        <p14:creationId xmlns:p14="http://schemas.microsoft.com/office/powerpoint/2010/main" val="1090333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rategy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33561A6D-6963-4F42-BC51-710587FDD3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5" name="Shape 23">
            <a:extLst>
              <a:ext uri="{FF2B5EF4-FFF2-40B4-BE49-F238E27FC236}">
                <a16:creationId xmlns:a16="http://schemas.microsoft.com/office/drawing/2014/main" id="{ACA14D18-7E80-4DA7-8133-159DD521CE44}"/>
              </a:ext>
            </a:extLst>
          </p:cNvPr>
          <p:cNvSpPr txBox="1">
            <a:spLocks noGrp="1"/>
          </p:cNvSpPr>
          <p:nvPr>
            <p:ph type="body" idx="1" hasCustomPrompt="1"/>
          </p:nvPr>
        </p:nvSpPr>
        <p:spPr>
          <a:xfrm>
            <a:off x="457200" y="1305059"/>
            <a:ext cx="5020614" cy="3620866"/>
          </a:xfrm>
          <a:prstGeom prst="rect">
            <a:avLst/>
          </a:prstGeom>
          <a:noFill/>
          <a:ln>
            <a:noFill/>
          </a:ln>
        </p:spPr>
        <p:txBody>
          <a:bodyPr lIns="91421" tIns="91421" rIns="91421" bIns="91421" anchor="t" anchorCtr="0"/>
          <a:lstStyle>
            <a:lvl1pPr rtl="0">
              <a:buSzPct val="100000"/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350"/>
            </a:lvl5pPr>
            <a:lvl6pPr rtl="0">
              <a:defRPr sz="1350"/>
            </a:lvl6pPr>
            <a:lvl7pPr rtl="0">
              <a:defRPr sz="1350"/>
            </a:lvl7pPr>
            <a:lvl8pPr rtl="0">
              <a:defRPr sz="1350"/>
            </a:lvl8pPr>
            <a:lvl9pPr rtl="0">
              <a:defRPr sz="1350"/>
            </a:lvl9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5A7C2501-3118-4C0D-A655-F2D0DFA1CF1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911850" y="1663336"/>
            <a:ext cx="1828800" cy="1828009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453675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rategy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33561A6D-6963-4F42-BC51-710587FDD3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5" name="Shape 23">
            <a:extLst>
              <a:ext uri="{FF2B5EF4-FFF2-40B4-BE49-F238E27FC236}">
                <a16:creationId xmlns:a16="http://schemas.microsoft.com/office/drawing/2014/main" id="{0C6D66F0-1C84-4362-90AC-EAB0A6DF20A3}"/>
              </a:ext>
            </a:extLst>
          </p:cNvPr>
          <p:cNvSpPr txBox="1">
            <a:spLocks noGrp="1"/>
          </p:cNvSpPr>
          <p:nvPr>
            <p:ph type="body" idx="1" hasCustomPrompt="1"/>
          </p:nvPr>
        </p:nvSpPr>
        <p:spPr>
          <a:xfrm>
            <a:off x="457200" y="1305059"/>
            <a:ext cx="3994500" cy="3620866"/>
          </a:xfrm>
          <a:prstGeom prst="rect">
            <a:avLst/>
          </a:prstGeom>
          <a:noFill/>
          <a:ln>
            <a:noFill/>
          </a:ln>
        </p:spPr>
        <p:txBody>
          <a:bodyPr lIns="91421" tIns="91421" rIns="91421" bIns="91421" anchor="t" anchorCtr="0"/>
          <a:lstStyle>
            <a:lvl1pPr rtl="0">
              <a:buSzPct val="100000"/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350"/>
            </a:lvl5pPr>
            <a:lvl6pPr rtl="0">
              <a:defRPr sz="1350"/>
            </a:lvl6pPr>
            <a:lvl7pPr rtl="0">
              <a:defRPr sz="1350"/>
            </a:lvl7pPr>
            <a:lvl8pPr rtl="0">
              <a:defRPr sz="1350"/>
            </a:lvl8pPr>
            <a:lvl9pPr rtl="0">
              <a:defRPr sz="1350"/>
            </a:lvl9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5CD319D0-7727-40E0-9BB2-013BA6FE865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692302" y="1305059"/>
            <a:ext cx="3994150" cy="1420813"/>
          </a:xfrm>
          <a:ln w="6350">
            <a:solidFill>
              <a:schemeClr val="bg2">
                <a:lumMod val="90000"/>
              </a:schemeClr>
            </a:solidFill>
          </a:ln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23048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ll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Diagonal Corners Snipped 1">
            <a:extLst>
              <a:ext uri="{FF2B5EF4-FFF2-40B4-BE49-F238E27FC236}">
                <a16:creationId xmlns:a16="http://schemas.microsoft.com/office/drawing/2014/main" id="{3FE57066-AFD2-4D39-B9C9-BF451B892B56}"/>
              </a:ext>
            </a:extLst>
          </p:cNvPr>
          <p:cNvSpPr/>
          <p:nvPr userDrawn="1"/>
        </p:nvSpPr>
        <p:spPr>
          <a:xfrm>
            <a:off x="1721476" y="1313644"/>
            <a:ext cx="5701048" cy="3206840"/>
          </a:xfrm>
          <a:prstGeom prst="snip2Diag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33561A6D-6963-4F42-BC51-710587FDD3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5" name="Shape 23">
            <a:extLst>
              <a:ext uri="{FF2B5EF4-FFF2-40B4-BE49-F238E27FC236}">
                <a16:creationId xmlns:a16="http://schemas.microsoft.com/office/drawing/2014/main" id="{0C6D66F0-1C84-4362-90AC-EAB0A6DF20A3}"/>
              </a:ext>
            </a:extLst>
          </p:cNvPr>
          <p:cNvSpPr txBox="1">
            <a:spLocks noGrp="1"/>
          </p:cNvSpPr>
          <p:nvPr>
            <p:ph type="body" idx="1" hasCustomPrompt="1"/>
          </p:nvPr>
        </p:nvSpPr>
        <p:spPr>
          <a:xfrm>
            <a:off x="2574750" y="1534732"/>
            <a:ext cx="3994500" cy="2376154"/>
          </a:xfrm>
          <a:prstGeom prst="rect">
            <a:avLst/>
          </a:prstGeom>
          <a:noFill/>
          <a:ln>
            <a:noFill/>
          </a:ln>
        </p:spPr>
        <p:txBody>
          <a:bodyPr lIns="91421" tIns="91421" rIns="91421" bIns="91421" anchor="t" anchorCtr="0"/>
          <a:lstStyle>
            <a:lvl1pPr marL="0" indent="0" rtl="0">
              <a:buSzPct val="100000"/>
              <a:buNone/>
              <a:defRPr b="1">
                <a:solidFill>
                  <a:schemeClr val="bg1"/>
                </a:solidFill>
              </a:defRPr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350"/>
            </a:lvl5pPr>
            <a:lvl6pPr rtl="0">
              <a:defRPr sz="1350"/>
            </a:lvl6pPr>
            <a:lvl7pPr rtl="0">
              <a:defRPr sz="1350"/>
            </a:lvl7pPr>
            <a:lvl8pPr rtl="0">
              <a:defRPr sz="1350"/>
            </a:lvl8pPr>
            <a:lvl9pPr rtl="0">
              <a:defRPr sz="1350"/>
            </a:lvl9pPr>
          </a:lstStyle>
          <a:p>
            <a:pPr lvl="0"/>
            <a:r>
              <a:rPr lang="en-US" dirty="0"/>
              <a:t>Quote text</a:t>
            </a:r>
          </a:p>
        </p:txBody>
      </p:sp>
      <p:sp>
        <p:nvSpPr>
          <p:cNvPr id="7" name="Shape 23">
            <a:extLst>
              <a:ext uri="{FF2B5EF4-FFF2-40B4-BE49-F238E27FC236}">
                <a16:creationId xmlns:a16="http://schemas.microsoft.com/office/drawing/2014/main" id="{98ECED1A-A97B-463C-904C-0655947FAF68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3017949" y="3943350"/>
            <a:ext cx="3108101" cy="521326"/>
          </a:xfrm>
          <a:prstGeom prst="rect">
            <a:avLst/>
          </a:prstGeom>
          <a:noFill/>
          <a:ln>
            <a:noFill/>
          </a:ln>
        </p:spPr>
        <p:txBody>
          <a:bodyPr lIns="91421" tIns="91421" rIns="91421" bIns="91421" anchor="t" anchorCtr="0">
            <a:normAutofit/>
          </a:bodyPr>
          <a:lstStyle>
            <a:lvl1pPr marL="0" indent="0" rtl="0">
              <a:buSzPct val="100000"/>
              <a:buNone/>
              <a:defRPr sz="1600" b="1" i="1">
                <a:solidFill>
                  <a:schemeClr val="bg1"/>
                </a:solidFill>
              </a:defRPr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350"/>
            </a:lvl5pPr>
            <a:lvl6pPr rtl="0">
              <a:defRPr sz="1350"/>
            </a:lvl6pPr>
            <a:lvl7pPr rtl="0">
              <a:defRPr sz="1350"/>
            </a:lvl7pPr>
            <a:lvl8pPr rtl="0">
              <a:defRPr sz="1350"/>
            </a:lvl8pPr>
            <a:lvl9pPr rtl="0">
              <a:defRPr sz="1350"/>
            </a:lvl9pPr>
          </a:lstStyle>
          <a:p>
            <a:pPr lvl="0"/>
            <a:r>
              <a:rPr lang="en-US" dirty="0"/>
              <a:t>-Attribution</a:t>
            </a:r>
          </a:p>
        </p:txBody>
      </p:sp>
      <p:pic>
        <p:nvPicPr>
          <p:cNvPr id="11" name="Picture 10" descr="A picture containing icon&#10;&#10;Description automatically generated">
            <a:extLst>
              <a:ext uri="{FF2B5EF4-FFF2-40B4-BE49-F238E27FC236}">
                <a16:creationId xmlns:a16="http://schemas.microsoft.com/office/drawing/2014/main" id="{D6017F3C-31CC-46B1-BC0D-495B548BE5E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biLevel thresh="25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175000"/>
                    </a14:imgEffect>
                  </a14:imgLayer>
                </a14:imgProps>
              </a:ext>
            </a:extLst>
          </a:blip>
          <a:srcRect l="34179" t="21572" r="32618" b="56088"/>
          <a:stretch/>
        </p:blipFill>
        <p:spPr>
          <a:xfrm>
            <a:off x="1828288" y="1352281"/>
            <a:ext cx="639651" cy="536620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3774493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33561A6D-6963-4F42-BC51-710587FDD3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1713250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7657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White BG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3873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lank No Logo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21829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gradFill flip="none" rotWithShape="1">
          <a:gsLst>
            <a:gs pos="0">
              <a:schemeClr val="accent4"/>
            </a:gs>
            <a:gs pos="85000">
              <a:schemeClr val="accent6"/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 hasCustomPrompt="1"/>
          </p:nvPr>
        </p:nvSpPr>
        <p:spPr>
          <a:xfrm>
            <a:off x="644652" y="1007598"/>
            <a:ext cx="7851648" cy="1371600"/>
          </a:xfrm>
          <a:ln>
            <a:noFill/>
          </a:ln>
        </p:spPr>
        <p:txBody>
          <a:bodyPr vert="horz" tIns="0" rIns="18287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dirty="0"/>
              <a:t>Lesson/Activity Title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 hasCustomPrompt="1"/>
          </p:nvPr>
        </p:nvSpPr>
        <p:spPr>
          <a:xfrm>
            <a:off x="644652" y="2400300"/>
            <a:ext cx="7854696" cy="1314450"/>
          </a:xfrm>
        </p:spPr>
        <p:txBody>
          <a:bodyPr lIns="0" rIns="18287">
            <a:normAutofit/>
          </a:bodyPr>
          <a:lstStyle>
            <a:lvl1pPr marL="0" marR="34289" indent="0" algn="l">
              <a:buNone/>
              <a:defRPr sz="2600">
                <a:solidFill>
                  <a:schemeClr val="tx1"/>
                </a:solidFill>
                <a:latin typeface="Calibri"/>
                <a:cs typeface="Calibri"/>
              </a:defRPr>
            </a:lvl1pPr>
            <a:lvl2pPr marL="342883" indent="0" algn="ctr">
              <a:buNone/>
            </a:lvl2pPr>
            <a:lvl3pPr marL="685765" indent="0" algn="ctr">
              <a:buNone/>
            </a:lvl3pPr>
            <a:lvl4pPr marL="1028648" indent="0" algn="ctr">
              <a:buNone/>
            </a:lvl4pPr>
            <a:lvl5pPr marL="1371530" indent="0" algn="ctr">
              <a:buNone/>
            </a:lvl5pPr>
            <a:lvl6pPr marL="1714412" indent="0" algn="ctr">
              <a:buNone/>
            </a:lvl6pPr>
            <a:lvl7pPr marL="2057295" indent="0" algn="ctr">
              <a:buNone/>
            </a:lvl7pPr>
            <a:lvl8pPr marL="2400177" indent="0" algn="ctr">
              <a:buNone/>
            </a:lvl8pPr>
            <a:lvl9pPr marL="2743060" indent="0" algn="ctr">
              <a:buNone/>
            </a:lvl9pPr>
          </a:lstStyle>
          <a:p>
            <a:r>
              <a:rPr kumimoji="0" lang="en-US" dirty="0"/>
              <a:t>Topic/Subtitle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29980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309352"/>
            <a:ext cx="8229600" cy="3434098"/>
          </a:xfrm>
        </p:spPr>
        <p:txBody>
          <a:bodyPr/>
          <a:lstStyle>
            <a:lvl1pPr marL="227013" indent="-227013"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  <a:defRPr sz="26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20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70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350"/>
            </a:lvl5pPr>
          </a:lstStyle>
          <a:p>
            <a:pPr lvl="0" eaLnBrk="1" latinLnBrk="0" hangingPunct="1"/>
            <a:r>
              <a:rPr lang="en-US" dirty="0"/>
              <a:t>This is the default layout for slide content. To see other layout options, right-click the slide thumbnail and select Layout.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F22F552B-173D-46BA-BBEA-1B2F42FED8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3423506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dered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309352"/>
            <a:ext cx="8229600" cy="3434098"/>
          </a:xfrm>
        </p:spPr>
        <p:txBody>
          <a:bodyPr/>
          <a:lstStyle>
            <a:lvl1pPr marL="342900" indent="-342900">
              <a:buClr>
                <a:schemeClr val="accent4"/>
              </a:buClr>
              <a:buSzPct val="100000"/>
              <a:buFont typeface="+mj-lt"/>
              <a:buAutoNum type="arabicPeriod"/>
              <a:defRPr sz="2600"/>
            </a:lvl1pPr>
            <a:lvl2pPr marL="627063" indent="-333375">
              <a:buClr>
                <a:schemeClr val="accent4"/>
              </a:buClr>
              <a:buSzPct val="100000"/>
              <a:buFont typeface="+mj-lt"/>
              <a:buAutoNum type="alphaLcParenR"/>
              <a:defRPr sz="2000"/>
            </a:lvl2pPr>
            <a:lvl3pPr marL="914400" indent="-227013">
              <a:buClr>
                <a:schemeClr val="accent4"/>
              </a:buClr>
              <a:buSzPct val="100000"/>
              <a:buFont typeface="+mj-lt"/>
              <a:buAutoNum type="romanLcPeriod"/>
              <a:defRPr sz="1700"/>
            </a:lvl3pPr>
            <a:lvl4pPr marL="1076668" indent="-342900">
              <a:buSzPct val="100000"/>
              <a:buFont typeface="+mj-lt"/>
              <a:buAutoNum type="arabicPeriod"/>
              <a:defRPr/>
            </a:lvl4pPr>
            <a:lvl5pPr marL="1282398" indent="-342900">
              <a:buSzPct val="100000"/>
              <a:buFont typeface="+mj-lt"/>
              <a:buAutoNum type="arabicPeriod"/>
              <a:defRPr sz="1350"/>
            </a:lvl5pPr>
          </a:lstStyle>
          <a:p>
            <a:pPr lvl="0" eaLnBrk="1" latinLnBrk="0" hangingPunct="1"/>
            <a:r>
              <a:rPr lang="en-US" dirty="0"/>
              <a:t>Step</a:t>
            </a:r>
          </a:p>
          <a:p>
            <a:pPr lvl="1" eaLnBrk="1" latinLnBrk="0" hangingPunct="1"/>
            <a:r>
              <a:rPr lang="en-US" dirty="0" err="1"/>
              <a:t>Substep</a:t>
            </a:r>
            <a:endParaRPr lang="en-US" dirty="0"/>
          </a:p>
          <a:p>
            <a:pPr lvl="2" eaLnBrk="1" latinLnBrk="0" hangingPunct="1"/>
            <a:r>
              <a:rPr lang="en-US" dirty="0"/>
              <a:t>Sub-</a:t>
            </a:r>
            <a:r>
              <a:rPr lang="en-US" dirty="0" err="1"/>
              <a:t>substep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F22F552B-173D-46BA-BBEA-1B2F42FED8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145716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gradFill flip="none" rotWithShape="1">
          <a:gsLst>
            <a:gs pos="0">
              <a:srgbClr val="659298"/>
            </a:gs>
            <a:gs pos="100000">
              <a:srgbClr val="4E6F74"/>
            </a:gs>
          </a:gsLst>
          <a:lin ang="1596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0352" y="987552"/>
            <a:ext cx="7772400" cy="1021842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/>
          </a:bodyPr>
          <a:lstStyle>
            <a:lvl1pPr algn="l" rtl="0">
              <a:spcBef>
                <a:spcPct val="0"/>
              </a:spcBef>
              <a:buNone/>
              <a:defRPr lang="en-US" sz="5000" b="0" cap="none" baseline="0" dirty="0">
                <a:ln w="635">
                  <a:noFill/>
                </a:ln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dirty="0"/>
              <a:t>Section Name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30352" y="2028498"/>
            <a:ext cx="7772400" cy="1132284"/>
          </a:xfrm>
        </p:spPr>
        <p:txBody>
          <a:bodyPr lIns="45718" rIns="45718" anchor="t">
            <a:normAutofit/>
          </a:bodyPr>
          <a:lstStyle>
            <a:lvl1pPr marL="398463" indent="-342900">
              <a:buClr>
                <a:schemeClr val="tx1"/>
              </a:buClr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</a:defRPr>
            </a:lvl1pPr>
            <a:lvl2pPr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dirty="0"/>
              <a:t>Item A</a:t>
            </a:r>
          </a:p>
          <a:p>
            <a:pPr lvl="0" eaLnBrk="1" latinLnBrk="0" hangingPunct="1"/>
            <a:r>
              <a:rPr kumimoji="0" lang="en-US" dirty="0"/>
              <a:t>Item B</a:t>
            </a:r>
          </a:p>
          <a:p>
            <a:pPr lvl="0" eaLnBrk="1" latinLnBrk="0" hangingPunct="1"/>
            <a:r>
              <a:rPr kumimoji="0" lang="en-US" dirty="0"/>
              <a:t>Item C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31184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302954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1317938"/>
            <a:ext cx="4038600" cy="3448256"/>
          </a:xfrm>
        </p:spPr>
        <p:txBody>
          <a:bodyPr/>
          <a:lstStyle>
            <a:lvl1pPr>
              <a:buSzPct val="100000"/>
              <a:defRPr sz="24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20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80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 sz="1500"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350"/>
            </a:lvl5pPr>
          </a:lstStyle>
          <a:p>
            <a:pPr lvl="0" eaLnBrk="1" latinLnBrk="0" hangingPunct="1"/>
            <a:r>
              <a:rPr lang="en-US" dirty="0"/>
              <a:t>First level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A215C7E-697C-4702-93D3-61EBBCC240BD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4648200" y="1317938"/>
            <a:ext cx="4038600" cy="3448256"/>
          </a:xfrm>
        </p:spPr>
        <p:txBody>
          <a:bodyPr/>
          <a:lstStyle>
            <a:lvl1pPr>
              <a:buSzPct val="100000"/>
              <a:defRPr sz="24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20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80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 sz="1500"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350"/>
            </a:lvl5pPr>
          </a:lstStyle>
          <a:p>
            <a:pPr lvl="0" eaLnBrk="1" latinLnBrk="0" hangingPunct="1"/>
            <a:r>
              <a:rPr lang="en-US" dirty="0"/>
              <a:t>First level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732230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391436"/>
            <a:ext cx="4040188" cy="494514"/>
          </a:xfrm>
        </p:spPr>
        <p:txBody>
          <a:bodyPr lIns="45718" tIns="0" rIns="45718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 eaLnBrk="1" latinLnBrk="0" hangingPunct="1"/>
            <a:r>
              <a:rPr kumimoji="0" lang="en-US" dirty="0"/>
              <a:t>Side A Subtitle/Header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 hasCustomPrompt="1"/>
          </p:nvPr>
        </p:nvSpPr>
        <p:spPr>
          <a:xfrm>
            <a:off x="4645027" y="1394820"/>
            <a:ext cx="4041775" cy="491132"/>
          </a:xfrm>
        </p:spPr>
        <p:txBody>
          <a:bodyPr lIns="45718" tIns="0" rIns="45718" bIns="0" anchor="ctr">
            <a:norm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 eaLnBrk="1" latinLnBrk="0" hangingPunct="1"/>
            <a:r>
              <a:rPr kumimoji="0" lang="en-US" dirty="0"/>
              <a:t>Side B Subtitle/Header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 hasCustomPrompt="1"/>
          </p:nvPr>
        </p:nvSpPr>
        <p:spPr>
          <a:xfrm>
            <a:off x="457200" y="1974760"/>
            <a:ext cx="4040188" cy="2795480"/>
          </a:xfrm>
        </p:spPr>
        <p:txBody>
          <a:bodyPr tIns="0"/>
          <a:lstStyle>
            <a:lvl1pPr>
              <a:defRPr sz="18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15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35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 sz="1200"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200"/>
            </a:lvl5pPr>
          </a:lstStyle>
          <a:p>
            <a:pPr lvl="0" eaLnBrk="1" latinLnBrk="0" hangingPunct="1"/>
            <a:r>
              <a:rPr lang="en-US" dirty="0"/>
              <a:t>First level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8" name="Content Placeholder 4">
            <a:extLst>
              <a:ext uri="{FF2B5EF4-FFF2-40B4-BE49-F238E27FC236}">
                <a16:creationId xmlns:a16="http://schemas.microsoft.com/office/drawing/2014/main" id="{F2F6623D-9146-44DE-A2AF-4628874D04EF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649788" y="1974760"/>
            <a:ext cx="4040188" cy="2795481"/>
          </a:xfrm>
        </p:spPr>
        <p:txBody>
          <a:bodyPr tIns="0"/>
          <a:lstStyle>
            <a:lvl1pPr>
              <a:defRPr sz="18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15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35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 sz="1200"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200"/>
            </a:lvl5pPr>
          </a:lstStyle>
          <a:p>
            <a:pPr lvl="0" eaLnBrk="1" latinLnBrk="0" hangingPunct="1"/>
            <a:r>
              <a:rPr lang="en-US" dirty="0"/>
              <a:t>First level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051448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 hasCustomPrompt="1"/>
          </p:nvPr>
        </p:nvSpPr>
        <p:spPr>
          <a:xfrm>
            <a:off x="3581400" y="1330012"/>
            <a:ext cx="5111750" cy="3257550"/>
          </a:xfrm>
        </p:spPr>
        <p:txBody>
          <a:bodyPr tIns="0"/>
          <a:lstStyle>
            <a:lvl1pPr marL="0" indent="0">
              <a:buNone/>
              <a:defRPr sz="2100" baseline="0"/>
            </a:lvl1pPr>
            <a:lvl2pPr>
              <a:defRPr sz="1950"/>
            </a:lvl2pPr>
            <a:lvl3pPr>
              <a:defRPr sz="1800"/>
            </a:lvl3pPr>
            <a:lvl4pPr>
              <a:defRPr sz="1500"/>
            </a:lvl4pPr>
            <a:lvl5pPr>
              <a:defRPr sz="1350"/>
            </a:lvl5pPr>
          </a:lstStyle>
          <a:p>
            <a:pPr lvl="0" eaLnBrk="1" latinLnBrk="0" hangingPunct="1"/>
            <a:r>
              <a:rPr kumimoji="0" lang="en-US" dirty="0"/>
              <a:t>{Insert photo or chart here}</a:t>
            </a:r>
          </a:p>
        </p:txBody>
      </p:sp>
      <p:sp>
        <p:nvSpPr>
          <p:cNvPr id="9" name="Content Placeholder 4"/>
          <p:cNvSpPr>
            <a:spLocks noGrp="1"/>
          </p:cNvSpPr>
          <p:nvPr>
            <p:ph sz="quarter" idx="2" hasCustomPrompt="1"/>
          </p:nvPr>
        </p:nvSpPr>
        <p:spPr>
          <a:xfrm>
            <a:off x="450850" y="1330012"/>
            <a:ext cx="3124200" cy="3257550"/>
          </a:xfrm>
        </p:spPr>
        <p:txBody>
          <a:bodyPr tIns="0"/>
          <a:lstStyle>
            <a:lvl1pPr>
              <a:buSzPct val="100000"/>
              <a:defRPr sz="18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16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40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 sz="1300"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200"/>
            </a:lvl5pPr>
          </a:lstStyle>
          <a:p>
            <a:pPr lvl="0" eaLnBrk="1" latinLnBrk="0" hangingPunct="1"/>
            <a:r>
              <a:rPr lang="en-US" dirty="0"/>
              <a:t>First level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57CD2421-83B0-4920-AB5D-7E41627BC4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3851692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"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>
            <a:extLst>
              <a:ext uri="{FF2B5EF4-FFF2-40B4-BE49-F238E27FC236}">
                <a16:creationId xmlns:a16="http://schemas.microsoft.com/office/drawing/2014/main" id="{BD588CD6-00FA-3647-9C32-955C9EE2138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3" name="Media Placeholder 2">
            <a:extLst>
              <a:ext uri="{FF2B5EF4-FFF2-40B4-BE49-F238E27FC236}">
                <a16:creationId xmlns:a16="http://schemas.microsoft.com/office/drawing/2014/main" id="{B5E15DE5-15CD-41A8-BA89-39372E5587AC}"/>
              </a:ext>
            </a:extLst>
          </p:cNvPr>
          <p:cNvSpPr>
            <a:spLocks noGrp="1"/>
          </p:cNvSpPr>
          <p:nvPr>
            <p:ph type="media" sz="quarter" idx="10"/>
          </p:nvPr>
        </p:nvSpPr>
        <p:spPr>
          <a:xfrm>
            <a:off x="457200" y="1343696"/>
            <a:ext cx="6125827" cy="3408340"/>
          </a:xfrm>
        </p:spPr>
        <p:txBody>
          <a:bodyPr/>
          <a:lstStyle/>
          <a:p>
            <a:r>
              <a:rPr lang="en-US"/>
              <a:t>Click icon to add media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21F4382-70BA-4DE9-9B01-7F103D1E93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1616972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FF"/>
            </a:gs>
            <a:gs pos="100000">
              <a:schemeClr val="bg1">
                <a:lumMod val="85000"/>
              </a:schemeClr>
            </a:gs>
          </a:gsLst>
          <a:lin ang="564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</p:spPr>
        <p:txBody>
          <a:bodyPr vert="horz" lIns="0" tIns="45718" rIns="0" bIns="0" anchor="b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</p:spPr>
        <p:txBody>
          <a:bodyPr vert="horz" lIns="91435" tIns="45718" rIns="91435" bIns="45718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640730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93" r:id="rId4"/>
    <p:sldLayoutId id="2147483675" r:id="rId5"/>
    <p:sldLayoutId id="2147483676" r:id="rId6"/>
    <p:sldLayoutId id="2147483677" r:id="rId7"/>
    <p:sldLayoutId id="2147483680" r:id="rId8"/>
    <p:sldLayoutId id="2147483689" r:id="rId9"/>
    <p:sldLayoutId id="2147483690" r:id="rId10"/>
    <p:sldLayoutId id="2147483695" r:id="rId11"/>
    <p:sldLayoutId id="2147483696" r:id="rId12"/>
    <p:sldLayoutId id="2147483698" r:id="rId13"/>
    <p:sldLayoutId id="2147483697" r:id="rId14"/>
    <p:sldLayoutId id="2147483679" r:id="rId15"/>
    <p:sldLayoutId id="2147483688" r:id="rId16"/>
    <p:sldLayoutId id="2147483682" r:id="rId17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3600" b="0" kern="1200">
          <a:ln>
            <a:noFill/>
          </a:ln>
          <a:solidFill>
            <a:schemeClr val="accent4"/>
          </a:solidFill>
          <a:effectLst/>
          <a:latin typeface="+mj-lt"/>
          <a:ea typeface="+mj-ea"/>
          <a:cs typeface="+mj-cs"/>
        </a:defRPr>
      </a:lvl1pPr>
    </p:titleStyle>
    <p:bodyStyle>
      <a:lvl1pPr marL="231775" indent="-231775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 panose="020B0604020202020204" pitchFamily="34" charset="0"/>
        <a:buChar char="•"/>
        <a:tabLst/>
        <a:defRPr kumimoji="0" sz="2600" kern="1200">
          <a:solidFill>
            <a:schemeClr val="tx1"/>
          </a:solidFill>
          <a:latin typeface="Calibri"/>
          <a:ea typeface="+mn-ea"/>
          <a:cs typeface="Calibri"/>
        </a:defRPr>
      </a:lvl1pPr>
      <a:lvl2pPr marL="480035" indent="-185156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1800" kern="1200">
          <a:solidFill>
            <a:schemeClr val="tx1"/>
          </a:solidFill>
          <a:latin typeface="Calibri"/>
          <a:ea typeface="+mn-ea"/>
          <a:cs typeface="Calibri"/>
        </a:defRPr>
      </a:lvl2pPr>
      <a:lvl3pPr marL="685765" indent="-185156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1575" kern="1200">
          <a:solidFill>
            <a:schemeClr val="tx1"/>
          </a:solidFill>
          <a:latin typeface="Calibri"/>
          <a:ea typeface="+mn-ea"/>
          <a:cs typeface="Calibri"/>
        </a:defRPr>
      </a:lvl3pPr>
      <a:lvl4pPr marL="891494" indent="-157726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1500" kern="1200">
          <a:solidFill>
            <a:schemeClr val="tx1"/>
          </a:solidFill>
          <a:latin typeface="Calibri"/>
          <a:ea typeface="+mn-ea"/>
          <a:cs typeface="Calibri"/>
        </a:defRPr>
      </a:lvl4pPr>
      <a:lvl5pPr marL="1097224" indent="-157726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1500" kern="1200">
          <a:solidFill>
            <a:schemeClr val="tx1"/>
          </a:solidFill>
          <a:latin typeface="Calibri"/>
          <a:ea typeface="+mn-ea"/>
          <a:cs typeface="Calibri"/>
        </a:defRPr>
      </a:lvl5pPr>
      <a:lvl6pPr marL="1302953" indent="-157726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1440106" indent="-137153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2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645836" indent="-137153" algn="l" rtl="0" eaLnBrk="1" latinLnBrk="0" hangingPunct="1">
        <a:spcBef>
          <a:spcPct val="20000"/>
        </a:spcBef>
        <a:buClr>
          <a:schemeClr val="tx2"/>
        </a:buClr>
        <a:buChar char="•"/>
        <a:defRPr kumimoji="0"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851566" indent="-137153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05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7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906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3">
            <a:extLst>
              <a:ext uri="{FF2B5EF4-FFF2-40B4-BE49-F238E27FC236}">
                <a16:creationId xmlns:a16="http://schemas.microsoft.com/office/drawing/2014/main" id="{D06DF0B0-1C49-46D5-8352-4E89BC09F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32503"/>
            <a:ext cx="8229600" cy="651398"/>
          </a:xfrm>
        </p:spPr>
        <p:txBody>
          <a:bodyPr/>
          <a:lstStyle/>
          <a:p>
            <a:r>
              <a:rPr lang="en-US" dirty="0"/>
              <a:t>College Search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79A5BC7-75B9-8CF0-91FD-14509BD9DD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Pick a career you are interested in that requires a college degree.</a:t>
            </a:r>
          </a:p>
          <a:p>
            <a:r>
              <a:rPr lang="en-US" dirty="0"/>
              <a:t>Using the internet, find a college in Oklahoma that offers a degree for that career.</a:t>
            </a:r>
          </a:p>
          <a:p>
            <a:r>
              <a:rPr lang="en-US" dirty="0"/>
              <a:t>Add the college information to the College </a:t>
            </a:r>
            <a:r>
              <a:rPr lang="en-US"/>
              <a:t>Search Worksheet.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7250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1FBCA28-140F-8A42-9364-1ED04BA0B6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4651" y="1007598"/>
            <a:ext cx="8086393" cy="1371600"/>
          </a:xfrm>
        </p:spPr>
        <p:txBody>
          <a:bodyPr/>
          <a:lstStyle/>
          <a:p>
            <a:r>
              <a:rPr lang="en-US" sz="4000" dirty="0"/>
              <a:t>How Do My Choices Affect My Future?</a:t>
            </a:r>
          </a:p>
        </p:txBody>
      </p:sp>
      <p:sp>
        <p:nvSpPr>
          <p:cNvPr id="2" name="Subtitle 1">
            <a:extLst>
              <a:ext uri="{FF2B5EF4-FFF2-40B4-BE49-F238E27FC236}">
                <a16:creationId xmlns:a16="http://schemas.microsoft.com/office/drawing/2014/main" id="{5EA02E22-77DA-4630-8278-4AB5BE6B884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Standard 1: Earning an Income</a:t>
            </a:r>
          </a:p>
        </p:txBody>
      </p:sp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8575D-3662-4A13-BACA-E7044AD3F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Objective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574266-61E7-4912-8A51-C9B03DDB65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0352" y="2028498"/>
            <a:ext cx="8345708" cy="1132284"/>
          </a:xfrm>
        </p:spPr>
        <p:txBody>
          <a:bodyPr/>
          <a:lstStyle/>
          <a:p>
            <a:pPr marL="55563" indent="0">
              <a:buNone/>
            </a:pPr>
            <a:r>
              <a:rPr lang="en-US" dirty="0"/>
              <a:t>Infer the value of a college education to support your career.</a:t>
            </a:r>
          </a:p>
        </p:txBody>
      </p:sp>
    </p:spTree>
    <p:extLst>
      <p:ext uri="{BB962C8B-B14F-4D97-AF65-F5344CB8AC3E}">
        <p14:creationId xmlns:p14="http://schemas.microsoft.com/office/powerpoint/2010/main" val="1495054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EF43316-D303-40EC-B829-211C2BCBE6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Essential Questions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2349D1D-F9F5-4708-9845-24D99C4709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0352" y="2028498"/>
            <a:ext cx="7772400" cy="1454728"/>
          </a:xfrm>
        </p:spPr>
        <p:txBody>
          <a:bodyPr>
            <a:normAutofit/>
          </a:bodyPr>
          <a:lstStyle/>
          <a:p>
            <a:r>
              <a:rPr lang="en-US" dirty="0"/>
              <a:t>How do my choices affect my career?</a:t>
            </a:r>
          </a:p>
          <a:p>
            <a:r>
              <a:rPr lang="en-US" dirty="0"/>
              <a:t>What career considerations are important to me?</a:t>
            </a:r>
          </a:p>
          <a:p>
            <a:r>
              <a:rPr lang="en-US" dirty="0"/>
              <a:t>Can my career choice support my lifestyle?</a:t>
            </a:r>
          </a:p>
        </p:txBody>
      </p:sp>
    </p:spTree>
    <p:extLst>
      <p:ext uri="{BB962C8B-B14F-4D97-AF65-F5344CB8AC3E}">
        <p14:creationId xmlns:p14="http://schemas.microsoft.com/office/powerpoint/2010/main" val="3526377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F5FA1C-EE69-405B-B65C-8A77573D24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Look at the mini-poster you have been given.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If it is a career poster, find someone in the room with the salary that you THINK matches that career.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If it is a salary poster, find someone in the room with the career that you THINK matches that salary.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Get together as a pair and hold the career and salary side by side.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7CCE05B-7BE3-476F-A887-F33468514E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Matching Activity</a:t>
            </a:r>
          </a:p>
        </p:txBody>
      </p:sp>
    </p:spTree>
    <p:extLst>
      <p:ext uri="{BB962C8B-B14F-4D97-AF65-F5344CB8AC3E}">
        <p14:creationId xmlns:p14="http://schemas.microsoft.com/office/powerpoint/2010/main" val="2655007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Placeholder 10">
            <a:extLst>
              <a:ext uri="{FF2B5EF4-FFF2-40B4-BE49-F238E27FC236}">
                <a16:creationId xmlns:a16="http://schemas.microsoft.com/office/drawing/2014/main" id="{7B5B7E23-22DA-4E75-826D-EDD8ADEAC4A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1033910"/>
              </p:ext>
            </p:extLst>
          </p:nvPr>
        </p:nvGraphicFramePr>
        <p:xfrm>
          <a:off x="597310" y="1164497"/>
          <a:ext cx="3183193" cy="3746500"/>
        </p:xfrm>
        <a:graphic>
          <a:graphicData uri="http://schemas.openxmlformats.org/drawingml/2006/table">
            <a:tbl>
              <a:tblPr firstRow="1" firstCol="1" bandRow="1"/>
              <a:tblGrid>
                <a:gridCol w="2057400">
                  <a:extLst>
                    <a:ext uri="{9D8B030D-6E8A-4147-A177-3AD203B41FA5}">
                      <a16:colId xmlns:a16="http://schemas.microsoft.com/office/drawing/2014/main" val="4027248765"/>
                    </a:ext>
                  </a:extLst>
                </a:gridCol>
                <a:gridCol w="1125793">
                  <a:extLst>
                    <a:ext uri="{9D8B030D-6E8A-4147-A177-3AD203B41FA5}">
                      <a16:colId xmlns:a16="http://schemas.microsoft.com/office/drawing/2014/main" val="1361534871"/>
                    </a:ext>
                  </a:extLst>
                </a:gridCol>
              </a:tblGrid>
              <a:tr h="26623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Career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E5C6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Salary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E5C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4777121"/>
                  </a:ext>
                </a:extLst>
              </a:tr>
              <a:tr h="26623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dirty="0">
                          <a:solidFill>
                            <a:srgbClr val="910D28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Fashion Designer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$67,420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4509849"/>
                  </a:ext>
                </a:extLst>
              </a:tr>
              <a:tr h="26623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dirty="0">
                          <a:solidFill>
                            <a:srgbClr val="910D28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Accountant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$69,350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6082624"/>
                  </a:ext>
                </a:extLst>
              </a:tr>
              <a:tr h="26623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dirty="0">
                          <a:solidFill>
                            <a:srgbClr val="910D28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Doctor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$187,200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1185270"/>
                  </a:ext>
                </a:extLst>
              </a:tr>
              <a:tr h="26623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dirty="0">
                          <a:solidFill>
                            <a:srgbClr val="910D28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Veterinarian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$88,490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9071073"/>
                  </a:ext>
                </a:extLst>
              </a:tr>
              <a:tr h="26623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dirty="0">
                          <a:solidFill>
                            <a:srgbClr val="910D28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Teacher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$57,200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086674"/>
                  </a:ext>
                </a:extLst>
              </a:tr>
              <a:tr h="26623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dirty="0">
                          <a:solidFill>
                            <a:srgbClr val="910D28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Welder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$38,150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6116856"/>
                  </a:ext>
                </a:extLst>
              </a:tr>
              <a:tr h="26623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dirty="0">
                          <a:solidFill>
                            <a:srgbClr val="910D28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Lawyer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$119,250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3971985"/>
                  </a:ext>
                </a:extLst>
              </a:tr>
              <a:tr h="26623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dirty="0">
                          <a:solidFill>
                            <a:srgbClr val="910D28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Walmart Cashier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$18,000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4911826"/>
                  </a:ext>
                </a:extLst>
              </a:tr>
              <a:tr h="26623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dirty="0">
                          <a:solidFill>
                            <a:srgbClr val="910D28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Construction Worker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$39,460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6885377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B2F6B82-55A1-42F7-905D-E0C266542B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0583109"/>
              </p:ext>
            </p:extLst>
          </p:nvPr>
        </p:nvGraphicFramePr>
        <p:xfrm>
          <a:off x="4187490" y="1164497"/>
          <a:ext cx="3053968" cy="3861299"/>
        </p:xfrm>
        <a:graphic>
          <a:graphicData uri="http://schemas.openxmlformats.org/drawingml/2006/table">
            <a:tbl>
              <a:tblPr firstRow="1" firstCol="1" bandRow="1"/>
              <a:tblGrid>
                <a:gridCol w="1916194">
                  <a:extLst>
                    <a:ext uri="{9D8B030D-6E8A-4147-A177-3AD203B41FA5}">
                      <a16:colId xmlns:a16="http://schemas.microsoft.com/office/drawing/2014/main" val="111593183"/>
                    </a:ext>
                  </a:extLst>
                </a:gridCol>
                <a:gridCol w="1137774">
                  <a:extLst>
                    <a:ext uri="{9D8B030D-6E8A-4147-A177-3AD203B41FA5}">
                      <a16:colId xmlns:a16="http://schemas.microsoft.com/office/drawing/2014/main" val="3975949589"/>
                    </a:ext>
                  </a:extLst>
                </a:gridCol>
              </a:tblGrid>
              <a:tr h="379257">
                <a:tc>
                  <a:txBody>
                    <a:bodyPr/>
                    <a:lstStyle/>
                    <a:p>
                      <a:pPr marL="0" marR="0" algn="ctr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500" b="1" kern="12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Career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500" b="1" kern="12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Salary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9440859"/>
                  </a:ext>
                </a:extLst>
              </a:tr>
              <a:tr h="37925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dirty="0">
                          <a:solidFill>
                            <a:srgbClr val="910D28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Plumber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$50,620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0581128"/>
                  </a:ext>
                </a:extLst>
              </a:tr>
              <a:tr h="37925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dirty="0">
                          <a:solidFill>
                            <a:srgbClr val="910D28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Airline Pilot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$102,520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1254056"/>
                  </a:ext>
                </a:extLst>
              </a:tr>
              <a:tr h="37925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dirty="0">
                          <a:solidFill>
                            <a:srgbClr val="910D28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Social Worker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$45,900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3112798"/>
                  </a:ext>
                </a:extLst>
              </a:tr>
              <a:tr h="37925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dirty="0">
                          <a:solidFill>
                            <a:srgbClr val="910D28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Web Developer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$65,000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002514"/>
                  </a:ext>
                </a:extLst>
              </a:tr>
              <a:tr h="37925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dirty="0">
                          <a:solidFill>
                            <a:srgbClr val="910D28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Legal Assistant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$50,000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270247"/>
                  </a:ext>
                </a:extLst>
              </a:tr>
              <a:tr h="37925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dirty="0">
                          <a:solidFill>
                            <a:srgbClr val="910D28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Registered Nurse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$70,000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1927092"/>
                  </a:ext>
                </a:extLst>
              </a:tr>
              <a:tr h="37925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dirty="0">
                          <a:solidFill>
                            <a:srgbClr val="910D28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Computer Programmer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$79,530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08574462"/>
                  </a:ext>
                </a:extLst>
              </a:tr>
              <a:tr h="37925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dirty="0">
                          <a:solidFill>
                            <a:srgbClr val="910D28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Military Service (1</a:t>
                      </a:r>
                      <a:r>
                        <a:rPr lang="en-US" sz="1500" b="1" baseline="30000" dirty="0">
                          <a:solidFill>
                            <a:srgbClr val="910D28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</a:t>
                      </a:r>
                      <a:r>
                        <a:rPr lang="en-US" sz="1500" b="1" dirty="0">
                          <a:solidFill>
                            <a:srgbClr val="910D28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Year – Army)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$18,802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8005524"/>
                  </a:ext>
                </a:extLst>
              </a:tr>
            </a:tbl>
          </a:graphicData>
        </a:graphic>
      </p:graphicFrame>
      <p:sp>
        <p:nvSpPr>
          <p:cNvPr id="6" name="Title 3">
            <a:extLst>
              <a:ext uri="{FF2B5EF4-FFF2-40B4-BE49-F238E27FC236}">
                <a16:creationId xmlns:a16="http://schemas.microsoft.com/office/drawing/2014/main" id="{A2105C18-640E-4FA5-BAEB-A0F841C50C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32503"/>
            <a:ext cx="8229600" cy="651398"/>
          </a:xfrm>
        </p:spPr>
        <p:txBody>
          <a:bodyPr/>
          <a:lstStyle/>
          <a:p>
            <a:r>
              <a:rPr lang="en-US" dirty="0"/>
              <a:t> Career and Salary Matches</a:t>
            </a:r>
          </a:p>
        </p:txBody>
      </p:sp>
    </p:spTree>
    <p:extLst>
      <p:ext uri="{BB962C8B-B14F-4D97-AF65-F5344CB8AC3E}">
        <p14:creationId xmlns:p14="http://schemas.microsoft.com/office/powerpoint/2010/main" val="1875176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Placeholder 10">
            <a:extLst>
              <a:ext uri="{FF2B5EF4-FFF2-40B4-BE49-F238E27FC236}">
                <a16:creationId xmlns:a16="http://schemas.microsoft.com/office/drawing/2014/main" id="{7B5B7E23-22DA-4E75-826D-EDD8ADEAC4A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9328871"/>
              </p:ext>
            </p:extLst>
          </p:nvPr>
        </p:nvGraphicFramePr>
        <p:xfrm>
          <a:off x="599768" y="1159171"/>
          <a:ext cx="8229600" cy="3683000"/>
        </p:xfrm>
        <a:graphic>
          <a:graphicData uri="http://schemas.openxmlformats.org/drawingml/2006/table">
            <a:tbl>
              <a:tblPr firstRow="1" firstCol="1" bandRow="1"/>
              <a:tblGrid>
                <a:gridCol w="1730477">
                  <a:extLst>
                    <a:ext uri="{9D8B030D-6E8A-4147-A177-3AD203B41FA5}">
                      <a16:colId xmlns:a16="http://schemas.microsoft.com/office/drawing/2014/main" val="4027248765"/>
                    </a:ext>
                  </a:extLst>
                </a:gridCol>
                <a:gridCol w="1561681">
                  <a:extLst>
                    <a:ext uri="{9D8B030D-6E8A-4147-A177-3AD203B41FA5}">
                      <a16:colId xmlns:a16="http://schemas.microsoft.com/office/drawing/2014/main" val="1416465623"/>
                    </a:ext>
                  </a:extLst>
                </a:gridCol>
                <a:gridCol w="1645814">
                  <a:extLst>
                    <a:ext uri="{9D8B030D-6E8A-4147-A177-3AD203B41FA5}">
                      <a16:colId xmlns:a16="http://schemas.microsoft.com/office/drawing/2014/main" val="2590443132"/>
                    </a:ext>
                  </a:extLst>
                </a:gridCol>
                <a:gridCol w="1645814">
                  <a:extLst>
                    <a:ext uri="{9D8B030D-6E8A-4147-A177-3AD203B41FA5}">
                      <a16:colId xmlns:a16="http://schemas.microsoft.com/office/drawing/2014/main" val="1361534871"/>
                    </a:ext>
                  </a:extLst>
                </a:gridCol>
                <a:gridCol w="1645814">
                  <a:extLst>
                    <a:ext uri="{9D8B030D-6E8A-4147-A177-3AD203B41FA5}">
                      <a16:colId xmlns:a16="http://schemas.microsoft.com/office/drawing/2014/main" val="23600637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High School Diploma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E5C6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Technical Training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E5C6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Associate’s Degree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E5C6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Bachelor’s Degree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E5C6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Advanced Degree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E5C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47771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500" b="1" kern="1200" dirty="0">
                          <a:solidFill>
                            <a:srgbClr val="910D28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Construction Worker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500" b="1" kern="1200" dirty="0">
                          <a:solidFill>
                            <a:srgbClr val="910D28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Welder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500" b="1" kern="1200" dirty="0">
                          <a:solidFill>
                            <a:srgbClr val="910D28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Legal Assistant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500" b="1" kern="1200" dirty="0">
                          <a:solidFill>
                            <a:srgbClr val="910D28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Fashion Designer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500" b="1" kern="1200" dirty="0">
                          <a:solidFill>
                            <a:srgbClr val="910D28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Veterinarian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450984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500" b="1" kern="1200" dirty="0">
                          <a:solidFill>
                            <a:srgbClr val="910D28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Walmart Cashier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500" b="1" kern="1200" dirty="0">
                          <a:solidFill>
                            <a:srgbClr val="910D28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Plumber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500" b="1" kern="1200" dirty="0">
                          <a:solidFill>
                            <a:srgbClr val="910D28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Web Developer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500" b="1" kern="1200" dirty="0">
                          <a:solidFill>
                            <a:srgbClr val="910D28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Accountant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500" b="1" kern="1200" dirty="0">
                          <a:solidFill>
                            <a:srgbClr val="910D28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Lawyer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783076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500" b="1" kern="1200" dirty="0">
                          <a:solidFill>
                            <a:srgbClr val="910D28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Military Service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0" lang="en-US" sz="1500" b="1" kern="1200" dirty="0">
                        <a:solidFill>
                          <a:srgbClr val="910D28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0" lang="en-US" sz="1500" b="1" kern="1200" dirty="0">
                        <a:solidFill>
                          <a:srgbClr val="910D28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500" b="1" kern="1200" dirty="0">
                          <a:solidFill>
                            <a:srgbClr val="910D28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Teacher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500" b="1" kern="1200" dirty="0">
                          <a:solidFill>
                            <a:srgbClr val="910D28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Doctor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9071073"/>
                  </a:ext>
                </a:extLst>
              </a:tr>
              <a:tr h="0">
                <a:tc row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0" lang="en-US" sz="1500" b="1" kern="1200" dirty="0">
                        <a:solidFill>
                          <a:srgbClr val="910D28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0" lang="en-US" sz="1500" b="1" kern="1200" dirty="0">
                        <a:solidFill>
                          <a:srgbClr val="910D28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0" lang="en-US" sz="1500" b="1" kern="1200" dirty="0">
                        <a:solidFill>
                          <a:srgbClr val="910D28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500" b="1" kern="1200" dirty="0">
                          <a:solidFill>
                            <a:srgbClr val="910D28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Registered Nurse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0" lang="en-US" sz="1500" b="1" kern="1200" dirty="0">
                        <a:solidFill>
                          <a:srgbClr val="910D28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7314729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0" lang="en-US" sz="1500" b="1" kern="1200" dirty="0">
                        <a:solidFill>
                          <a:srgbClr val="910D28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0" lang="en-US" sz="1500" b="1" kern="1200" dirty="0">
                        <a:solidFill>
                          <a:srgbClr val="910D28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0" lang="en-US" sz="1500" b="1" kern="1200" dirty="0">
                        <a:solidFill>
                          <a:srgbClr val="910D28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500" b="1" kern="1200" dirty="0">
                          <a:solidFill>
                            <a:srgbClr val="910D28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Airline Pilot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0" lang="en-US" sz="1500" b="1" kern="1200" dirty="0">
                        <a:solidFill>
                          <a:srgbClr val="910D28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7735347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0" lang="en-US" sz="1500" b="1" kern="1200" dirty="0">
                        <a:solidFill>
                          <a:srgbClr val="910D28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0" lang="en-US" sz="1500" b="1" kern="1200" dirty="0">
                        <a:solidFill>
                          <a:srgbClr val="910D28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0" lang="en-US" sz="1500" b="1" kern="1200" dirty="0">
                        <a:solidFill>
                          <a:srgbClr val="910D28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500" b="1" kern="1200" dirty="0">
                          <a:solidFill>
                            <a:srgbClr val="910D28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Social Worker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0" lang="en-US" sz="1500" b="1" kern="1200" dirty="0">
                        <a:solidFill>
                          <a:srgbClr val="910D28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700135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0" lang="en-US" sz="1500" b="1" kern="1200" dirty="0">
                        <a:solidFill>
                          <a:srgbClr val="910D28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0" lang="en-US" sz="1500" b="1" kern="1200" dirty="0">
                        <a:solidFill>
                          <a:srgbClr val="910D28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0" lang="en-US" sz="1500" b="1" kern="1200" dirty="0">
                        <a:solidFill>
                          <a:srgbClr val="910D28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500" b="1" kern="1200" dirty="0">
                          <a:solidFill>
                            <a:srgbClr val="910D28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Computer Programmer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0" lang="en-US" sz="1500" b="1" kern="1200" dirty="0">
                        <a:solidFill>
                          <a:srgbClr val="910D28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5842243"/>
                  </a:ext>
                </a:extLst>
              </a:tr>
            </a:tbl>
          </a:graphicData>
        </a:graphic>
      </p:graphicFrame>
      <p:sp>
        <p:nvSpPr>
          <p:cNvPr id="3" name="Title 3">
            <a:extLst>
              <a:ext uri="{FF2B5EF4-FFF2-40B4-BE49-F238E27FC236}">
                <a16:creationId xmlns:a16="http://schemas.microsoft.com/office/drawing/2014/main" id="{D06DF0B0-1C49-46D5-8352-4E89BC09F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32503"/>
            <a:ext cx="8229600" cy="651398"/>
          </a:xfrm>
        </p:spPr>
        <p:txBody>
          <a:bodyPr/>
          <a:lstStyle/>
          <a:p>
            <a:r>
              <a:rPr lang="en-US" dirty="0"/>
              <a:t> Degree Requirements</a:t>
            </a:r>
          </a:p>
        </p:txBody>
      </p:sp>
    </p:spTree>
    <p:extLst>
      <p:ext uri="{BB962C8B-B14F-4D97-AF65-F5344CB8AC3E}">
        <p14:creationId xmlns:p14="http://schemas.microsoft.com/office/powerpoint/2010/main" val="3100326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3">
            <a:extLst>
              <a:ext uri="{FF2B5EF4-FFF2-40B4-BE49-F238E27FC236}">
                <a16:creationId xmlns:a16="http://schemas.microsoft.com/office/drawing/2014/main" id="{D06DF0B0-1C49-46D5-8352-4E89BC09F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32503"/>
            <a:ext cx="8229600" cy="651398"/>
          </a:xfrm>
        </p:spPr>
        <p:txBody>
          <a:bodyPr/>
          <a:lstStyle/>
          <a:p>
            <a:r>
              <a:rPr lang="en-US" dirty="0"/>
              <a:t>Social Studies Careers Card Sort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79A5BC7-75B9-8CF0-91FD-14509BD9DD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QR Codes to sort the career cards to access each career on MyNextMove.org. </a:t>
            </a:r>
          </a:p>
          <a:p>
            <a:r>
              <a:rPr lang="en-US" dirty="0"/>
              <a:t>Sort the career cards into four categories:</a:t>
            </a:r>
          </a:p>
          <a:p>
            <a:pPr lvl="1"/>
            <a:r>
              <a:rPr lang="en-US" dirty="0"/>
              <a:t>Career Title</a:t>
            </a:r>
          </a:p>
          <a:p>
            <a:pPr lvl="1"/>
            <a:r>
              <a:rPr lang="en-US" dirty="0"/>
              <a:t>Type of institution required for the career</a:t>
            </a:r>
          </a:p>
          <a:p>
            <a:pPr lvl="1"/>
            <a:r>
              <a:rPr lang="en-US" dirty="0"/>
              <a:t>Time to complete the program/degree</a:t>
            </a:r>
          </a:p>
          <a:p>
            <a:pPr lvl="1"/>
            <a:r>
              <a:rPr lang="en-US" dirty="0"/>
              <a:t>Salary range for the career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9733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3">
            <a:extLst>
              <a:ext uri="{FF2B5EF4-FFF2-40B4-BE49-F238E27FC236}">
                <a16:creationId xmlns:a16="http://schemas.microsoft.com/office/drawing/2014/main" id="{D06DF0B0-1C49-46D5-8352-4E89BC09F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32503"/>
            <a:ext cx="8229600" cy="651398"/>
          </a:xfrm>
        </p:spPr>
        <p:txBody>
          <a:bodyPr/>
          <a:lstStyle/>
          <a:p>
            <a:r>
              <a:rPr lang="en-US" dirty="0"/>
              <a:t>Choose Your Career Research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79A5BC7-75B9-8CF0-91FD-14509BD9DD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Pick a career you are interested in learning more about. </a:t>
            </a:r>
          </a:p>
          <a:p>
            <a:r>
              <a:rPr lang="en-US" dirty="0"/>
              <a:t>Using the Occupational Outlook Handbook website, find out more about the career.</a:t>
            </a:r>
          </a:p>
          <a:p>
            <a:r>
              <a:rPr lang="en-US" dirty="0"/>
              <a:t>Add the career information to your Career Choice Worksheet handout. </a:t>
            </a:r>
          </a:p>
        </p:txBody>
      </p:sp>
    </p:spTree>
    <p:extLst>
      <p:ext uri="{BB962C8B-B14F-4D97-AF65-F5344CB8AC3E}">
        <p14:creationId xmlns:p14="http://schemas.microsoft.com/office/powerpoint/2010/main" val="3513972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EARN theme">
  <a:themeElements>
    <a:clrScheme name="LEARN Colors">
      <a:dk1>
        <a:sysClr val="windowText" lastClr="000000"/>
      </a:dk1>
      <a:lt1>
        <a:sysClr val="window" lastClr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LEARN Font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EARN lesson Slides New (JL)" id="{6E573448-FE54-49BF-8EB3-5BD456F9C44C}" vid="{CBD2CDAE-5636-48A2-8C01-E987440984BF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LEARN Slides.pptx</Template>
  <TotalTime>5250</TotalTime>
  <Words>388</Words>
  <Application>Microsoft Office PowerPoint</Application>
  <PresentationFormat>On-screen Show (16:9)</PresentationFormat>
  <Paragraphs>91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Wingdings 2</vt:lpstr>
      <vt:lpstr>LEARN theme</vt:lpstr>
      <vt:lpstr>PowerPoint Presentation</vt:lpstr>
      <vt:lpstr>How Do My Choices Affect My Future?</vt:lpstr>
      <vt:lpstr>Lesson Objective</vt:lpstr>
      <vt:lpstr>Essential Questions</vt:lpstr>
      <vt:lpstr> Matching Activity</vt:lpstr>
      <vt:lpstr> Career and Salary Matches</vt:lpstr>
      <vt:lpstr> Degree Requirements</vt:lpstr>
      <vt:lpstr>Social Studies Careers Card Sort</vt:lpstr>
      <vt:lpstr>Choose Your Career Research</vt:lpstr>
      <vt:lpstr>College Search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Do My Choices Affect My Future?</dc:title>
  <dc:creator>K20 Center</dc:creator>
  <cp:lastModifiedBy>McLeod Porter, Delma</cp:lastModifiedBy>
  <cp:revision>11</cp:revision>
  <dcterms:created xsi:type="dcterms:W3CDTF">2021-04-09T19:35:07Z</dcterms:created>
  <dcterms:modified xsi:type="dcterms:W3CDTF">2023-05-09T16:43:23Z</dcterms:modified>
</cp:coreProperties>
</file>