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7"/>
  </p:notesMasterIdLst>
  <p:sldIdLst>
    <p:sldId id="276" r:id="rId2"/>
    <p:sldId id="256" r:id="rId3"/>
    <p:sldId id="274" r:id="rId4"/>
    <p:sldId id="275" r:id="rId5"/>
    <p:sldId id="303" r:id="rId6"/>
    <p:sldId id="273" r:id="rId7"/>
    <p:sldId id="288" r:id="rId8"/>
    <p:sldId id="283" r:id="rId9"/>
    <p:sldId id="282" r:id="rId10"/>
    <p:sldId id="289" r:id="rId11"/>
    <p:sldId id="290" r:id="rId12"/>
    <p:sldId id="291" r:id="rId13"/>
    <p:sldId id="292" r:id="rId14"/>
    <p:sldId id="284" r:id="rId15"/>
    <p:sldId id="293" r:id="rId16"/>
    <p:sldId id="294" r:id="rId17"/>
    <p:sldId id="295" r:id="rId18"/>
    <p:sldId id="301" r:id="rId19"/>
    <p:sldId id="304" r:id="rId20"/>
    <p:sldId id="302" r:id="rId21"/>
    <p:sldId id="285" r:id="rId22"/>
    <p:sldId id="296" r:id="rId23"/>
    <p:sldId id="298" r:id="rId24"/>
    <p:sldId id="299" r:id="rId25"/>
    <p:sldId id="300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07"/>
  </p:normalViewPr>
  <p:slideViewPr>
    <p:cSldViewPr snapToGrid="0" snapToObjects="1">
      <p:cViewPr varScale="1">
        <p:scale>
          <a:sx n="120" d="100"/>
          <a:sy n="120" d="100"/>
        </p:scale>
        <p:origin x="9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png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1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3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4.bin"/><Relationship Id="rId3" Type="http://schemas.openxmlformats.org/officeDocument/2006/relationships/image" Target="../media/image6.png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svg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8.png"/><Relationship Id="rId10" Type="http://schemas.openxmlformats.org/officeDocument/2006/relationships/image" Target="../media/image25.wmf"/><Relationship Id="rId4" Type="http://schemas.openxmlformats.org/officeDocument/2006/relationships/image" Target="../media/image7.sv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8.bin"/><Relationship Id="rId3" Type="http://schemas.openxmlformats.org/officeDocument/2006/relationships/image" Target="../media/image6.png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svg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8.png"/><Relationship Id="rId10" Type="http://schemas.openxmlformats.org/officeDocument/2006/relationships/image" Target="../media/image25.wmf"/><Relationship Id="rId4" Type="http://schemas.openxmlformats.org/officeDocument/2006/relationships/image" Target="../media/image7.sv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2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9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9.png"/><Relationship Id="rId4" Type="http://schemas.openxmlformats.org/officeDocument/2006/relationships/image" Target="../media/image4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9.png"/><Relationship Id="rId4" Type="http://schemas.openxmlformats.org/officeDocument/2006/relationships/image" Target="../media/image4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7247"/>
            <a:ext cx="8342768" cy="857250"/>
          </a:xfrm>
        </p:spPr>
        <p:txBody>
          <a:bodyPr>
            <a:normAutofit/>
          </a:bodyPr>
          <a:lstStyle/>
          <a:p>
            <a:r>
              <a:rPr lang="en-US" dirty="0"/>
              <a:t>Exploring Function Notation (Solutions 6–10)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B1EA0EB-6A8A-4F54-AEB7-E1732632EC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290153"/>
              </p:ext>
            </p:extLst>
          </p:nvPr>
        </p:nvGraphicFramePr>
        <p:xfrm>
          <a:off x="971550" y="1395413"/>
          <a:ext cx="228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3" imgW="2286000" imgH="533160" progId="Equation.DSMT4">
                  <p:embed/>
                </p:oleObj>
              </mc:Choice>
              <mc:Fallback>
                <p:oleObj name="Equation" r:id="rId3" imgW="2286000" imgH="5331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B1EA0EB-6A8A-4F54-AEB7-E1732632EC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550" y="1395413"/>
                        <a:ext cx="22860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C662ABF-5929-49BE-BCD8-CBE7E1D14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713446"/>
              </p:ext>
            </p:extLst>
          </p:nvPr>
        </p:nvGraphicFramePr>
        <p:xfrm>
          <a:off x="971550" y="2073275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5" imgW="2450880" imgH="533160" progId="Equation.DSMT4">
                  <p:embed/>
                </p:oleObj>
              </mc:Choice>
              <mc:Fallback>
                <p:oleObj name="Equation" r:id="rId5" imgW="2450880" imgH="5331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C662ABF-5929-49BE-BCD8-CBE7E1D14C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50" y="2073275"/>
                        <a:ext cx="24511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B9581C-8A9D-4317-B722-C1B10BEE3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993902"/>
              </p:ext>
            </p:extLst>
          </p:nvPr>
        </p:nvGraphicFramePr>
        <p:xfrm>
          <a:off x="972980" y="2746984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7" imgW="2450880" imgH="533160" progId="Equation.DSMT4">
                  <p:embed/>
                </p:oleObj>
              </mc:Choice>
              <mc:Fallback>
                <p:oleObj name="Equation" r:id="rId7" imgW="245088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FB9581C-8A9D-4317-B722-C1B10BEE33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2980" y="2746984"/>
                        <a:ext cx="24511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2B6EF9-12AC-48B1-8505-E464AE5DBD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356141"/>
              </p:ext>
            </p:extLst>
          </p:nvPr>
        </p:nvGraphicFramePr>
        <p:xfrm>
          <a:off x="971550" y="3420693"/>
          <a:ext cx="3378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9" imgW="3377880" imgH="533160" progId="Equation.DSMT4">
                  <p:embed/>
                </p:oleObj>
              </mc:Choice>
              <mc:Fallback>
                <p:oleObj name="Equation" r:id="rId9" imgW="3377880" imgH="533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2B6EF9-12AC-48B1-8505-E464AE5DBD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1550" y="3420693"/>
                        <a:ext cx="33782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Graphic 2" descr="Smiling face outline with solid fill">
            <a:extLst>
              <a:ext uri="{FF2B5EF4-FFF2-40B4-BE49-F238E27FC236}">
                <a16:creationId xmlns:a16="http://schemas.microsoft.com/office/drawing/2014/main" id="{5AE4559C-3C94-4CBE-AA68-871D9021C6C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379145" y="2843355"/>
            <a:ext cx="386281" cy="386281"/>
          </a:xfrm>
          <a:prstGeom prst="rect">
            <a:avLst/>
          </a:prstGeom>
        </p:spPr>
      </p:pic>
      <p:pic>
        <p:nvPicPr>
          <p:cNvPr id="11" name="Graphic 2" descr="Smiling face outline with solid fill">
            <a:extLst>
              <a:ext uri="{FF2B5EF4-FFF2-40B4-BE49-F238E27FC236}">
                <a16:creationId xmlns:a16="http://schemas.microsoft.com/office/drawing/2014/main" id="{E323B500-A6E9-41C0-AFAF-029072D8834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303839" y="2843355"/>
            <a:ext cx="386281" cy="386281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863D059-3C6B-430A-8F6D-827C69F47A6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388229" y="2157792"/>
            <a:ext cx="355793" cy="444742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E728D970-8A34-4BC0-BA23-9BB818AA3E2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325454" y="2157792"/>
            <a:ext cx="355793" cy="444742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38231851-D43C-45F1-92E7-64650C942F7D}"/>
              </a:ext>
            </a:extLst>
          </p:cNvPr>
          <p:cNvGrpSpPr/>
          <p:nvPr/>
        </p:nvGrpSpPr>
        <p:grpSpPr>
          <a:xfrm>
            <a:off x="972980" y="4055357"/>
            <a:ext cx="3138791" cy="658518"/>
            <a:chOff x="972980" y="4055357"/>
            <a:chExt cx="3138791" cy="658518"/>
          </a:xfrm>
        </p:grpSpPr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A30206D3-84DA-4936-85A9-CB952D77F02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5660377"/>
                </p:ext>
              </p:extLst>
            </p:nvPr>
          </p:nvGraphicFramePr>
          <p:xfrm>
            <a:off x="972980" y="4073525"/>
            <a:ext cx="304800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4" name="Equation" r:id="rId15" imgW="3047760" imgH="583920" progId="Equation.DSMT4">
                    <p:embed/>
                  </p:oleObj>
                </mc:Choice>
                <mc:Fallback>
                  <p:oleObj name="Equation" r:id="rId15" imgW="3047760" imgH="58392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A30206D3-84DA-4936-85A9-CB952D77F02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972980" y="4073525"/>
                          <a:ext cx="3048000" cy="584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C2D31DD-5EAB-42BA-8482-A281E4688FC4}"/>
                </a:ext>
              </a:extLst>
            </p:cNvPr>
            <p:cNvSpPr/>
            <p:nvPr/>
          </p:nvSpPr>
          <p:spPr>
            <a:xfrm>
              <a:off x="2463466" y="4055357"/>
              <a:ext cx="1648305" cy="658518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E15B9F3-BAF2-48CE-AC1F-0C3F172727DD}"/>
              </a:ext>
            </a:extLst>
          </p:cNvPr>
          <p:cNvSpPr/>
          <p:nvPr/>
        </p:nvSpPr>
        <p:spPr>
          <a:xfrm>
            <a:off x="2161695" y="2729941"/>
            <a:ext cx="1320293" cy="5868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3C2E3C6-E068-4FBF-9421-FF99BE8DD126}"/>
              </a:ext>
            </a:extLst>
          </p:cNvPr>
          <p:cNvSpPr/>
          <p:nvPr/>
        </p:nvSpPr>
        <p:spPr>
          <a:xfrm>
            <a:off x="2624949" y="3399359"/>
            <a:ext cx="1792631" cy="5868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E535D38-982A-4D21-A07B-90EA328C4841}"/>
              </a:ext>
            </a:extLst>
          </p:cNvPr>
          <p:cNvSpPr/>
          <p:nvPr/>
        </p:nvSpPr>
        <p:spPr>
          <a:xfrm>
            <a:off x="2165733" y="2064897"/>
            <a:ext cx="1320293" cy="5868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3F2BC8A-5B36-41C2-821B-32EEDC07B922}"/>
              </a:ext>
            </a:extLst>
          </p:cNvPr>
          <p:cNvSpPr/>
          <p:nvPr/>
        </p:nvSpPr>
        <p:spPr>
          <a:xfrm>
            <a:off x="2077927" y="1395413"/>
            <a:ext cx="1258726" cy="5868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9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Revisit the Coupon Conundrum</a:t>
            </a:r>
          </a:p>
        </p:txBody>
      </p:sp>
      <p:pic>
        <p:nvPicPr>
          <p:cNvPr id="3" name="Graphic 2" descr="Shopping bag with solid fill">
            <a:extLst>
              <a:ext uri="{FF2B5EF4-FFF2-40B4-BE49-F238E27FC236}">
                <a16:creationId xmlns:a16="http://schemas.microsoft.com/office/drawing/2014/main" id="{0779D2ED-DA43-4015-83A4-53975F4D29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9901" y="1857352"/>
            <a:ext cx="1697999" cy="1697999"/>
          </a:xfrm>
          <a:prstGeom prst="rect">
            <a:avLst/>
          </a:prstGeom>
        </p:spPr>
      </p:pic>
      <p:pic>
        <p:nvPicPr>
          <p:cNvPr id="5" name="Graphic 4" descr="Shopping bag outline">
            <a:extLst>
              <a:ext uri="{FF2B5EF4-FFF2-40B4-BE49-F238E27FC236}">
                <a16:creationId xmlns:a16="http://schemas.microsoft.com/office/drawing/2014/main" id="{45E838C7-6D69-47E3-BCC3-E36F6D3E8F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7116" y="1854567"/>
            <a:ext cx="1700784" cy="1700784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9726188-5685-477E-BD55-C5B62655E9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907470"/>
              </p:ext>
            </p:extLst>
          </p:nvPr>
        </p:nvGraphicFramePr>
        <p:xfrm>
          <a:off x="2306638" y="2235059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7" imgW="1625400" imgH="469800" progId="Equation.DSMT4">
                  <p:embed/>
                </p:oleObj>
              </mc:Choice>
              <mc:Fallback>
                <p:oleObj name="Equation" r:id="rId7" imgW="16254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30206D3-84DA-4936-85A9-CB952D77F0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06638" y="2235059"/>
                        <a:ext cx="1625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568E06F-7E6A-4BD9-9027-33E491DF7A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258978"/>
              </p:ext>
            </p:extLst>
          </p:nvPr>
        </p:nvGraphicFramePr>
        <p:xfrm>
          <a:off x="2306638" y="271145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9" imgW="1790640" imgH="469800" progId="Equation.DSMT4">
                  <p:embed/>
                </p:oleObj>
              </mc:Choice>
              <mc:Fallback>
                <p:oleObj name="Equation" r:id="rId9" imgW="179064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06638" y="2711450"/>
                        <a:ext cx="17907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E055099-C305-4357-8DA5-447BF0F22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059719"/>
              </p:ext>
            </p:extLst>
          </p:nvPr>
        </p:nvGraphicFramePr>
        <p:xfrm>
          <a:off x="546871" y="1324637"/>
          <a:ext cx="1955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11" imgW="1955520" imgH="520560" progId="Equation.DSMT4">
                  <p:embed/>
                </p:oleObj>
              </mc:Choice>
              <mc:Fallback>
                <p:oleObj name="Equation" r:id="rId11" imgW="195552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6871" y="1324637"/>
                        <a:ext cx="19558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3360B8D8-7495-4802-8801-9427B9204AFE}"/>
              </a:ext>
            </a:extLst>
          </p:cNvPr>
          <p:cNvGrpSpPr/>
          <p:nvPr/>
        </p:nvGrpSpPr>
        <p:grpSpPr>
          <a:xfrm>
            <a:off x="720586" y="3586357"/>
            <a:ext cx="6367527" cy="520700"/>
            <a:chOff x="720586" y="3586357"/>
            <a:chExt cx="6367527" cy="520700"/>
          </a:xfrm>
        </p:grpSpPr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6610B4EF-B8A6-45AC-AE52-D6E0835EAF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0124841"/>
                </p:ext>
              </p:extLst>
            </p:nvPr>
          </p:nvGraphicFramePr>
          <p:xfrm>
            <a:off x="720586" y="3586357"/>
            <a:ext cx="6324601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Equation" r:id="rId13" imgW="6324480" imgH="520560" progId="Equation.DSMT4">
                    <p:embed/>
                  </p:oleObj>
                </mc:Choice>
                <mc:Fallback>
                  <p:oleObj name="Equation" r:id="rId13" imgW="6324480" imgH="520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20586" y="3586357"/>
                          <a:ext cx="6324601" cy="520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564D4DE2-F15D-49DD-9B7F-570873B13EBD}"/>
                </a:ext>
              </a:extLst>
            </p:cNvPr>
            <p:cNvSpPr/>
            <p:nvPr/>
          </p:nvSpPr>
          <p:spPr>
            <a:xfrm>
              <a:off x="5815256" y="3639300"/>
              <a:ext cx="1272857" cy="378477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131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 the Coupon Conundrum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3" name="Graphic 2" descr="Shopping bag with solid fill">
            <a:extLst>
              <a:ext uri="{FF2B5EF4-FFF2-40B4-BE49-F238E27FC236}">
                <a16:creationId xmlns:a16="http://schemas.microsoft.com/office/drawing/2014/main" id="{0779D2ED-DA43-4015-83A4-53975F4D29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9901" y="1857352"/>
            <a:ext cx="1697999" cy="1697999"/>
          </a:xfrm>
          <a:prstGeom prst="rect">
            <a:avLst/>
          </a:prstGeom>
        </p:spPr>
      </p:pic>
      <p:pic>
        <p:nvPicPr>
          <p:cNvPr id="5" name="Graphic 4" descr="Shopping bag outline">
            <a:extLst>
              <a:ext uri="{FF2B5EF4-FFF2-40B4-BE49-F238E27FC236}">
                <a16:creationId xmlns:a16="http://schemas.microsoft.com/office/drawing/2014/main" id="{45E838C7-6D69-47E3-BCC3-E36F6D3E8F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7116" y="1854567"/>
            <a:ext cx="1700784" cy="1700784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9726188-5685-477E-BD55-C5B62655E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6638" y="2235059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7" imgW="1625400" imgH="469800" progId="Equation.DSMT4">
                  <p:embed/>
                </p:oleObj>
              </mc:Choice>
              <mc:Fallback>
                <p:oleObj name="Equation" r:id="rId7" imgW="16254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9726188-5685-477E-BD55-C5B62655E9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06638" y="2235059"/>
                        <a:ext cx="1625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568E06F-7E6A-4BD9-9027-33E491DF7A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6638" y="271145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9" imgW="1790640" imgH="469800" progId="Equation.DSMT4">
                  <p:embed/>
                </p:oleObj>
              </mc:Choice>
              <mc:Fallback>
                <p:oleObj name="Equation" r:id="rId9" imgW="1790640" imgH="469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7568E06F-7E6A-4BD9-9027-33E491DF7A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306638" y="2711450"/>
                        <a:ext cx="17907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E055099-C305-4357-8DA5-447BF0F22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027991"/>
              </p:ext>
            </p:extLst>
          </p:nvPr>
        </p:nvGraphicFramePr>
        <p:xfrm>
          <a:off x="549898" y="1321562"/>
          <a:ext cx="473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11" imgW="4736880" imgH="520560" progId="Equation.DSMT4">
                  <p:embed/>
                </p:oleObj>
              </mc:Choice>
              <mc:Fallback>
                <p:oleObj name="Equation" r:id="rId11" imgW="4736880" imgH="520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E055099-C305-4357-8DA5-447BF0F22C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9898" y="1321562"/>
                        <a:ext cx="47371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CF530683-52B9-4350-82B7-44AF41091121}"/>
              </a:ext>
            </a:extLst>
          </p:cNvPr>
          <p:cNvGrpSpPr/>
          <p:nvPr/>
        </p:nvGrpSpPr>
        <p:grpSpPr>
          <a:xfrm>
            <a:off x="719217" y="3616628"/>
            <a:ext cx="6060061" cy="520700"/>
            <a:chOff x="719217" y="3616628"/>
            <a:chExt cx="6060061" cy="520700"/>
          </a:xfrm>
        </p:grpSpPr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6610B4EF-B8A6-45AC-AE52-D6E0835EAF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0483945"/>
                </p:ext>
              </p:extLst>
            </p:nvPr>
          </p:nvGraphicFramePr>
          <p:xfrm>
            <a:off x="719217" y="3616628"/>
            <a:ext cx="6019800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73" name="Equation" r:id="rId13" imgW="6019560" imgH="520560" progId="Equation.DSMT4">
                    <p:embed/>
                  </p:oleObj>
                </mc:Choice>
                <mc:Fallback>
                  <p:oleObj name="Equation" r:id="rId13" imgW="6019560" imgH="52056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6610B4EF-B8A6-45AC-AE52-D6E0835EAFF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19217" y="3616628"/>
                          <a:ext cx="6019800" cy="520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AFD50D2-5F51-4851-B032-1A4BABD175F7}"/>
                </a:ext>
              </a:extLst>
            </p:cNvPr>
            <p:cNvSpPr/>
            <p:nvPr/>
          </p:nvSpPr>
          <p:spPr>
            <a:xfrm>
              <a:off x="5672950" y="3669710"/>
              <a:ext cx="1106328" cy="378477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89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27374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Using this information, work with a partner to determine if each pair of functions are inverses on your Applying Function Composition handout (questions 1–3).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Inverses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87814B-B562-4E22-8D32-33D0F33B0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425664"/>
              </p:ext>
            </p:extLst>
          </p:nvPr>
        </p:nvGraphicFramePr>
        <p:xfrm>
          <a:off x="744538" y="1309688"/>
          <a:ext cx="6807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6806880" imgH="1028520" progId="Equation.DSMT4">
                  <p:embed/>
                </p:oleObj>
              </mc:Choice>
              <mc:Fallback>
                <p:oleObj name="Equation" r:id="rId3" imgW="6806880" imgH="10285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610B4EF-B8A6-45AC-AE52-D6E0835EAF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4538" y="1309688"/>
                        <a:ext cx="68072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6B4F001-16DF-4800-BDA9-335A76E5B395}"/>
              </a:ext>
            </a:extLst>
          </p:cNvPr>
          <p:cNvCxnSpPr/>
          <p:nvPr/>
        </p:nvCxnSpPr>
        <p:spPr>
          <a:xfrm>
            <a:off x="2737185" y="2233188"/>
            <a:ext cx="482851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7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Inverses (Solution 1)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87814B-B562-4E22-8D32-33D0F33B0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515660"/>
              </p:ext>
            </p:extLst>
          </p:nvPr>
        </p:nvGraphicFramePr>
        <p:xfrm>
          <a:off x="843417" y="1158875"/>
          <a:ext cx="7048500" cy="363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7048440" imgH="3632040" progId="Equation.DSMT4">
                  <p:embed/>
                </p:oleObj>
              </mc:Choice>
              <mc:Fallback>
                <p:oleObj name="Equation" r:id="rId3" imgW="7048440" imgH="3632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87814B-B562-4E22-8D32-33D0F33B0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3417" y="1158875"/>
                        <a:ext cx="7048500" cy="363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FF673CB-77AE-4084-AE30-759F922BE394}"/>
              </a:ext>
            </a:extLst>
          </p:cNvPr>
          <p:cNvSpPr/>
          <p:nvPr/>
        </p:nvSpPr>
        <p:spPr>
          <a:xfrm>
            <a:off x="797997" y="4363565"/>
            <a:ext cx="4871583" cy="45696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5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Inverses (Solution 2)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87814B-B562-4E22-8D32-33D0F33B0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07547"/>
              </p:ext>
            </p:extLst>
          </p:nvPr>
        </p:nvGraphicFramePr>
        <p:xfrm>
          <a:off x="828277" y="1164497"/>
          <a:ext cx="82296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" imgW="8229600" imgH="3555720" progId="Equation.DSMT4">
                  <p:embed/>
                </p:oleObj>
              </mc:Choice>
              <mc:Fallback>
                <p:oleObj name="Equation" r:id="rId3" imgW="8229600" imgH="3555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87814B-B562-4E22-8D32-33D0F33B0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8277" y="1164497"/>
                        <a:ext cx="8229600" cy="35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FF673CB-77AE-4084-AE30-759F922BE394}"/>
              </a:ext>
            </a:extLst>
          </p:cNvPr>
          <p:cNvSpPr/>
          <p:nvPr/>
        </p:nvSpPr>
        <p:spPr>
          <a:xfrm>
            <a:off x="801025" y="4296949"/>
            <a:ext cx="4871583" cy="45696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8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Inverses (Solution 3)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87814B-B562-4E22-8D32-33D0F33B0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715603"/>
              </p:ext>
            </p:extLst>
          </p:nvPr>
        </p:nvGraphicFramePr>
        <p:xfrm>
          <a:off x="843417" y="1229249"/>
          <a:ext cx="6654800" cy="290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6654600" imgH="2908080" progId="Equation.DSMT4">
                  <p:embed/>
                </p:oleObj>
              </mc:Choice>
              <mc:Fallback>
                <p:oleObj name="Equation" r:id="rId3" imgW="6654600" imgH="290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87814B-B562-4E22-8D32-33D0F33B0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3417" y="1229249"/>
                        <a:ext cx="6654800" cy="290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FF673CB-77AE-4084-AE30-759F922BE394}"/>
              </a:ext>
            </a:extLst>
          </p:cNvPr>
          <p:cNvSpPr/>
          <p:nvPr/>
        </p:nvSpPr>
        <p:spPr>
          <a:xfrm>
            <a:off x="776804" y="3727723"/>
            <a:ext cx="5342409" cy="45696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44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5445334" cy="3434098"/>
          </a:xfrm>
        </p:spPr>
        <p:txBody>
          <a:bodyPr>
            <a:normAutofit/>
          </a:bodyPr>
          <a:lstStyle/>
          <a:p>
            <a:r>
              <a:rPr lang="en-US" dirty="0"/>
              <a:t>Work with your partner to complete the second portion of your Applying Function Composition handout.</a:t>
            </a:r>
          </a:p>
          <a:p>
            <a:r>
              <a:rPr lang="en-US" dirty="0"/>
              <a:t>Use the given information about</a:t>
            </a:r>
            <a:br>
              <a:rPr lang="en-US" dirty="0"/>
            </a:br>
            <a:r>
              <a:rPr lang="en-US" dirty="0"/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to answer questions 4–7.</a:t>
            </a:r>
          </a:p>
          <a:p>
            <a:r>
              <a:rPr lang="en-US" dirty="0"/>
              <a:t>Be ready to be in the “spotlight!”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Your Knowledge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4" name="Picture 3" descr="A picture containing tepee&#10;&#10;Description automatically generated">
            <a:extLst>
              <a:ext uri="{FF2B5EF4-FFF2-40B4-BE49-F238E27FC236}">
                <a16:creationId xmlns:a16="http://schemas.microsoft.com/office/drawing/2014/main" id="{BD5A6EC2-9374-43AE-8E26-AEDF2DE48E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08" r="10031"/>
          <a:stretch/>
        </p:blipFill>
        <p:spPr>
          <a:xfrm>
            <a:off x="5947038" y="502114"/>
            <a:ext cx="2739762" cy="335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4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Your Knowledge</a:t>
            </a:r>
          </a:p>
        </p:txBody>
      </p:sp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66FAC4E-4709-40EB-B290-FE28AB5D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64497"/>
            <a:ext cx="7401910" cy="313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4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Operations,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 startAt="4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4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 startAt="4"/>
            </a:pPr>
            <a:r>
              <a:rPr lang="en-US"/>
              <a:t> 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arenR" startAt="4"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Your Knowledge (Solutions 4–7)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74B0A62-91B0-4D92-A815-2FD2AB0FF1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023943"/>
              </p:ext>
            </p:extLst>
          </p:nvPr>
        </p:nvGraphicFramePr>
        <p:xfrm>
          <a:off x="919163" y="1468102"/>
          <a:ext cx="4127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3" imgW="4127400" imgH="520560" progId="Equation.DSMT4">
                  <p:embed/>
                </p:oleObj>
              </mc:Choice>
              <mc:Fallback>
                <p:oleObj name="Equation" r:id="rId3" imgW="4127400" imgH="520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87814B-B562-4E22-8D32-33D0F33B0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9163" y="1468102"/>
                        <a:ext cx="41275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9AD64D5-CA05-46F0-B212-15FF6F40D0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690161"/>
              </p:ext>
            </p:extLst>
          </p:nvPr>
        </p:nvGraphicFramePr>
        <p:xfrm>
          <a:off x="919163" y="2147888"/>
          <a:ext cx="4368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Equation" r:id="rId5" imgW="4368600" imgH="520560" progId="Equation.DSMT4">
                  <p:embed/>
                </p:oleObj>
              </mc:Choice>
              <mc:Fallback>
                <p:oleObj name="Equation" r:id="rId5" imgW="43686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9163" y="2147888"/>
                        <a:ext cx="43688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DE03EC8-4A00-4FCA-9BEA-41D4C4E5C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917874"/>
              </p:ext>
            </p:extLst>
          </p:nvPr>
        </p:nvGraphicFramePr>
        <p:xfrm>
          <a:off x="1046163" y="2827338"/>
          <a:ext cx="2755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Equation" r:id="rId7" imgW="2755800" imgH="520560" progId="Equation.DSMT4">
                  <p:embed/>
                </p:oleObj>
              </mc:Choice>
              <mc:Fallback>
                <p:oleObj name="Equation" r:id="rId7" imgW="2755800" imgH="520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74B0A62-91B0-4D92-A815-2FD2AB0FF1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6163" y="2827338"/>
                        <a:ext cx="27559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45BA4FA-700A-41AF-A4E8-D7DB8BB2C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608742"/>
              </p:ext>
            </p:extLst>
          </p:nvPr>
        </p:nvGraphicFramePr>
        <p:xfrm>
          <a:off x="969962" y="3474244"/>
          <a:ext cx="7086601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9" imgW="7086600" imgH="571320" progId="Equation.DSMT4">
                  <p:embed/>
                </p:oleObj>
              </mc:Choice>
              <mc:Fallback>
                <p:oleObj name="Equation" r:id="rId9" imgW="7086600" imgH="5713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9AD64D5-CA05-46F0-B212-15FF6F40D0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69962" y="3474244"/>
                        <a:ext cx="7086601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8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independently to perform the </a:t>
            </a:r>
            <a:br>
              <a:rPr lang="en-US" dirty="0"/>
            </a:br>
            <a:r>
              <a:rPr lang="en-US" dirty="0"/>
              <a:t>indicated operations on your handout.</a:t>
            </a:r>
          </a:p>
          <a:p>
            <a:r>
              <a:rPr lang="en-US" dirty="0"/>
              <a:t>Indicate any domain restrictions of the new function.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FF4E0B70-BBE0-4D8B-83C9-F34152BBE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089" y="312196"/>
            <a:ext cx="2406711" cy="162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9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 (Solution 1)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FF4E0B70-BBE0-4D8B-83C9-F34152BBE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089" y="312196"/>
            <a:ext cx="2406711" cy="1627072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012ACE1-23BF-403D-A254-C9D4B0225D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233883"/>
              </p:ext>
            </p:extLst>
          </p:nvPr>
        </p:nvGraphicFramePr>
        <p:xfrm>
          <a:off x="685800" y="1350963"/>
          <a:ext cx="6146800" cy="347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4" imgW="6146640" imgH="3479760" progId="Equation.DSMT4">
                  <p:embed/>
                </p:oleObj>
              </mc:Choice>
              <mc:Fallback>
                <p:oleObj name="Equation" r:id="rId4" imgW="6146640" imgH="34797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87814B-B562-4E22-8D32-33D0F33B0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1350963"/>
                        <a:ext cx="6146800" cy="347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756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…continued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 (Solution 1)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FF4E0B70-BBE0-4D8B-83C9-F34152BBE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089" y="312196"/>
            <a:ext cx="2406711" cy="1627072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64DFBF3-94B9-4B9C-A5CA-865A59CE4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623080"/>
              </p:ext>
            </p:extLst>
          </p:nvPr>
        </p:nvGraphicFramePr>
        <p:xfrm>
          <a:off x="685800" y="1957436"/>
          <a:ext cx="4305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4" imgW="4305240" imgH="1002960" progId="Equation.DSMT4">
                  <p:embed/>
                </p:oleObj>
              </mc:Choice>
              <mc:Fallback>
                <p:oleObj name="Equation" r:id="rId4" imgW="4305240" imgH="1002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012ACE1-23BF-403D-A254-C9D4B0225D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1957436"/>
                        <a:ext cx="43053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BEE5AC0-269A-4442-8AD2-62B545E4D3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847046"/>
              </p:ext>
            </p:extLst>
          </p:nvPr>
        </p:nvGraphicFramePr>
        <p:xfrm>
          <a:off x="5880100" y="2084123"/>
          <a:ext cx="2806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6" imgW="2806560" imgH="1282680" progId="Equation.DSMT4">
                  <p:embed/>
                </p:oleObj>
              </mc:Choice>
              <mc:Fallback>
                <p:oleObj name="Equation" r:id="rId6" imgW="2806560" imgH="1282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80100" y="2084123"/>
                        <a:ext cx="28067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6C93028-A8D6-46D3-BAFA-A3A83247E5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481787"/>
              </p:ext>
            </p:extLst>
          </p:nvPr>
        </p:nvGraphicFramePr>
        <p:xfrm>
          <a:off x="692150" y="3608388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8" imgW="4114800" imgH="1054080" progId="Equation.DSMT4">
                  <p:embed/>
                </p:oleObj>
              </mc:Choice>
              <mc:Fallback>
                <p:oleObj name="Equation" r:id="rId8" imgW="4114800" imgH="1054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012ACE1-23BF-403D-A254-C9D4B0225D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92150" y="3608388"/>
                        <a:ext cx="411480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A2D622-9D2F-4C09-AF9B-36800C5A9CA4}"/>
              </a:ext>
            </a:extLst>
          </p:cNvPr>
          <p:cNvSpPr/>
          <p:nvPr/>
        </p:nvSpPr>
        <p:spPr>
          <a:xfrm>
            <a:off x="920749" y="4171950"/>
            <a:ext cx="4000501" cy="57149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0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2"/>
            </a:pPr>
            <a:r>
              <a:rPr lang="en-US" dirty="0"/>
              <a:t>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3622BB4-E5F8-4693-B30A-067EA6F04E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06291"/>
              </p:ext>
            </p:extLst>
          </p:nvPr>
        </p:nvGraphicFramePr>
        <p:xfrm>
          <a:off x="685800" y="1125732"/>
          <a:ext cx="53213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3" imgW="5321160" imgH="3263760" progId="Equation.DSMT4">
                  <p:embed/>
                </p:oleObj>
              </mc:Choice>
              <mc:Fallback>
                <p:oleObj name="Equation" r:id="rId3" imgW="5321160" imgH="3263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1125732"/>
                        <a:ext cx="5321300" cy="326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 (Solution 2)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FF4E0B70-BBE0-4D8B-83C9-F34152BBEE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0089" y="312196"/>
            <a:ext cx="2406711" cy="162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47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2"/>
            </a:pPr>
            <a:r>
              <a:rPr lang="en-US" dirty="0"/>
              <a:t>…continued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3622BB4-E5F8-4693-B30A-067EA6F04E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499023"/>
              </p:ext>
            </p:extLst>
          </p:nvPr>
        </p:nvGraphicFramePr>
        <p:xfrm>
          <a:off x="749300" y="3641725"/>
          <a:ext cx="4305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3" imgW="4305240" imgH="927000" progId="Equation.DSMT4">
                  <p:embed/>
                </p:oleObj>
              </mc:Choice>
              <mc:Fallback>
                <p:oleObj name="Equation" r:id="rId3" imgW="4305240" imgH="9270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3622BB4-E5F8-4693-B30A-067EA6F04E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9300" y="3641725"/>
                        <a:ext cx="43053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 (Solution 2)</a:t>
            </a:r>
          </a:p>
        </p:txBody>
      </p:sp>
      <p:pic>
        <p:nvPicPr>
          <p:cNvPr id="3" name="Picture 2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FF4E0B70-BBE0-4D8B-83C9-F34152BBEE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0089" y="312196"/>
            <a:ext cx="2406711" cy="1627072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1C20869-FB32-4407-AEB1-6919AF137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709975"/>
              </p:ext>
            </p:extLst>
          </p:nvPr>
        </p:nvGraphicFramePr>
        <p:xfrm>
          <a:off x="1016000" y="1964668"/>
          <a:ext cx="2806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6" imgW="2806560" imgH="1282680" progId="Equation.DSMT4">
                  <p:embed/>
                </p:oleObj>
              </mc:Choice>
              <mc:Fallback>
                <p:oleObj name="Equation" r:id="rId6" imgW="2806560" imgH="12826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1C20869-FB32-4407-AEB1-6919AF1376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16000" y="1964668"/>
                        <a:ext cx="28067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AC6D03-3AC4-46DA-A1CE-6DD92E7CE04F}"/>
              </a:ext>
            </a:extLst>
          </p:cNvPr>
          <p:cNvSpPr/>
          <p:nvPr/>
        </p:nvSpPr>
        <p:spPr>
          <a:xfrm>
            <a:off x="2781299" y="3641725"/>
            <a:ext cx="2387601" cy="102552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1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What happens if the output of one function becomes the input of another?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895802"/>
          </a:xfrm>
        </p:spPr>
        <p:txBody>
          <a:bodyPr>
            <a:normAutofit/>
          </a:bodyPr>
          <a:lstStyle/>
          <a:p>
            <a:r>
              <a:rPr lang="en-US" dirty="0"/>
              <a:t>Combine functions by composition: algebraically, graphically, numerically, and verbally.</a:t>
            </a:r>
          </a:p>
          <a:p>
            <a:r>
              <a:rPr lang="en-US" dirty="0"/>
              <a:t>Algebraically prove that given functions are or are not inverses.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6242670" cy="34340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Everyone’s voice is valued.</a:t>
            </a:r>
          </a:p>
          <a:p>
            <a:r>
              <a:rPr lang="en-US" dirty="0"/>
              <a:t>You will be given a question and asked </a:t>
            </a:r>
            <a:br>
              <a:rPr lang="en-US" dirty="0"/>
            </a:br>
            <a:r>
              <a:rPr lang="en-US" dirty="0"/>
              <a:t>to work with your partner to answer </a:t>
            </a:r>
            <a:br>
              <a:rPr lang="en-US" dirty="0"/>
            </a:br>
            <a:r>
              <a:rPr lang="en-US" dirty="0"/>
              <a:t>the question.</a:t>
            </a:r>
          </a:p>
          <a:p>
            <a:r>
              <a:rPr lang="en-US" dirty="0"/>
              <a:t>Everyone needs to be able to answer </a:t>
            </a:r>
            <a:br>
              <a:rPr lang="en-US" dirty="0"/>
            </a:br>
            <a:r>
              <a:rPr lang="en-US" dirty="0"/>
              <a:t>the question on the following slide </a:t>
            </a:r>
            <a:br>
              <a:rPr lang="en-US" dirty="0"/>
            </a:br>
            <a:r>
              <a:rPr lang="en-US" dirty="0"/>
              <a:t>because some of you will be called upon.</a:t>
            </a:r>
          </a:p>
          <a:p>
            <a:r>
              <a:rPr lang="en-US" dirty="0"/>
              <a:t>Get ready to be in the “spotlight!”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Spotlight Questioning</a:t>
            </a:r>
          </a:p>
        </p:txBody>
      </p:sp>
      <p:pic>
        <p:nvPicPr>
          <p:cNvPr id="3" name="Picture 2" descr="A picture containing tepee&#10;&#10;Description automatically generated">
            <a:extLst>
              <a:ext uri="{FF2B5EF4-FFF2-40B4-BE49-F238E27FC236}">
                <a16:creationId xmlns:a16="http://schemas.microsoft.com/office/drawing/2014/main" id="{45BBAA35-71B8-49F8-81A9-F00BBC7ACC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08" r="10031"/>
          <a:stretch/>
        </p:blipFill>
        <p:spPr>
          <a:xfrm>
            <a:off x="5947038" y="502114"/>
            <a:ext cx="2739762" cy="335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98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You visit your favorite store, and you have two coupons: </a:t>
            </a:r>
          </a:p>
          <a:p>
            <a:pPr marL="0" indent="0">
              <a:buNone/>
            </a:pPr>
            <a:endParaRPr lang="en-US" dirty="0"/>
          </a:p>
          <a:p>
            <a:pPr marL="1828800"/>
            <a:r>
              <a:rPr lang="en-US" dirty="0"/>
              <a:t>20% off of your next purchase</a:t>
            </a:r>
          </a:p>
          <a:p>
            <a:pPr marL="1828800"/>
            <a:r>
              <a:rPr lang="en-US" dirty="0"/>
              <a:t>$10 off of your next purchase</a:t>
            </a:r>
          </a:p>
          <a:p>
            <a:endParaRPr lang="en-US" dirty="0"/>
          </a:p>
          <a:p>
            <a:r>
              <a:rPr lang="en-US" dirty="0"/>
              <a:t>If you spend $100, which one do you think that they will apply first at the register? Explain your thinking.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Coupon Conundrum</a:t>
            </a:r>
          </a:p>
        </p:txBody>
      </p:sp>
      <p:pic>
        <p:nvPicPr>
          <p:cNvPr id="3" name="Graphic 2" descr="Shopping bag with solid fill">
            <a:extLst>
              <a:ext uri="{FF2B5EF4-FFF2-40B4-BE49-F238E27FC236}">
                <a16:creationId xmlns:a16="http://schemas.microsoft.com/office/drawing/2014/main" id="{0779D2ED-DA43-4015-83A4-53975F4D2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901" y="1857352"/>
            <a:ext cx="1697999" cy="1697999"/>
          </a:xfrm>
          <a:prstGeom prst="rect">
            <a:avLst/>
          </a:prstGeom>
        </p:spPr>
      </p:pic>
      <p:pic>
        <p:nvPicPr>
          <p:cNvPr id="5" name="Graphic 4" descr="Shopping bag outline">
            <a:extLst>
              <a:ext uri="{FF2B5EF4-FFF2-40B4-BE49-F238E27FC236}">
                <a16:creationId xmlns:a16="http://schemas.microsoft.com/office/drawing/2014/main" id="{45E838C7-6D69-47E3-BCC3-E36F6D3E8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7116" y="1854567"/>
            <a:ext cx="1700784" cy="170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Write two functions, one for each coupon.</a:t>
            </a:r>
            <a:br>
              <a:rPr lang="en-US" dirty="0"/>
            </a:br>
            <a:endParaRPr lang="en-US" dirty="0"/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: 20% off of your next purchase</a:t>
            </a:r>
          </a:p>
          <a:p>
            <a:pPr marL="1828800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: $10 off of your next purchase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Coupon Conundrum</a:t>
            </a: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3" name="Graphic 2" descr="Shopping bag with solid fill">
            <a:extLst>
              <a:ext uri="{FF2B5EF4-FFF2-40B4-BE49-F238E27FC236}">
                <a16:creationId xmlns:a16="http://schemas.microsoft.com/office/drawing/2014/main" id="{0779D2ED-DA43-4015-83A4-53975F4D2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901" y="1857352"/>
            <a:ext cx="1697999" cy="1697999"/>
          </a:xfrm>
          <a:prstGeom prst="rect">
            <a:avLst/>
          </a:prstGeom>
        </p:spPr>
      </p:pic>
      <p:pic>
        <p:nvPicPr>
          <p:cNvPr id="5" name="Graphic 4" descr="Shopping bag outline">
            <a:extLst>
              <a:ext uri="{FF2B5EF4-FFF2-40B4-BE49-F238E27FC236}">
                <a16:creationId xmlns:a16="http://schemas.microsoft.com/office/drawing/2014/main" id="{45E838C7-6D69-47E3-BCC3-E36F6D3E8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7116" y="1854567"/>
            <a:ext cx="1700784" cy="170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20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a partner and use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</a:t>
            </a:r>
            <a:r>
              <a:rPr lang="en-US" dirty="0"/>
              <a:t> to answer each of the questions on your handout.</a:t>
            </a:r>
          </a:p>
          <a:p>
            <a:r>
              <a:rPr lang="en-US" dirty="0"/>
              <a:t>Answer each question in the order it was provided.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Function Notation</a:t>
            </a:r>
          </a:p>
        </p:txBody>
      </p:sp>
    </p:spTree>
    <p:extLst>
      <p:ext uri="{BB962C8B-B14F-4D97-AF65-F5344CB8AC3E}">
        <p14:creationId xmlns:p14="http://schemas.microsoft.com/office/powerpoint/2010/main" val="3420584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Function Notation (Solutions 1–5)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B1EA0EB-6A8A-4F54-AEB7-E1732632EC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761898"/>
              </p:ext>
            </p:extLst>
          </p:nvPr>
        </p:nvGraphicFramePr>
        <p:xfrm>
          <a:off x="971550" y="1395413"/>
          <a:ext cx="2501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Equation" r:id="rId3" imgW="2501640" imgH="533160" progId="Equation.DSMT4">
                  <p:embed/>
                </p:oleObj>
              </mc:Choice>
              <mc:Fallback>
                <p:oleObj name="Equation" r:id="rId3" imgW="250164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550" y="1395413"/>
                        <a:ext cx="25019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C662ABF-5929-49BE-BCD8-CBE7E1D14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850743"/>
              </p:ext>
            </p:extLst>
          </p:nvPr>
        </p:nvGraphicFramePr>
        <p:xfrm>
          <a:off x="971550" y="2073668"/>
          <a:ext cx="303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5" imgW="3035160" imgH="533160" progId="Equation.DSMT4">
                  <p:embed/>
                </p:oleObj>
              </mc:Choice>
              <mc:Fallback>
                <p:oleObj name="Equation" r:id="rId5" imgW="30351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50" y="2073668"/>
                        <a:ext cx="30353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B9581C-8A9D-4317-B722-C1B10BEE3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1964"/>
              </p:ext>
            </p:extLst>
          </p:nvPr>
        </p:nvGraphicFramePr>
        <p:xfrm>
          <a:off x="971550" y="2751923"/>
          <a:ext cx="314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7" imgW="3149280" imgH="533160" progId="Equation.DSMT4">
                  <p:embed/>
                </p:oleObj>
              </mc:Choice>
              <mc:Fallback>
                <p:oleObj name="Equation" r:id="rId7" imgW="314928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550" y="2751923"/>
                        <a:ext cx="3149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2B6EF9-12AC-48B1-8505-E464AE5DBD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600801"/>
              </p:ext>
            </p:extLst>
          </p:nvPr>
        </p:nvGraphicFramePr>
        <p:xfrm>
          <a:off x="971550" y="3420313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9" imgW="4838400" imgH="533160" progId="Equation.DSMT4">
                  <p:embed/>
                </p:oleObj>
              </mc:Choice>
              <mc:Fallback>
                <p:oleObj name="Equation" r:id="rId9" imgW="483840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1550" y="3420313"/>
                        <a:ext cx="48387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30206D3-84DA-4936-85A9-CB952D77F0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236247"/>
              </p:ext>
            </p:extLst>
          </p:nvPr>
        </p:nvGraphicFramePr>
        <p:xfrm>
          <a:off x="971550" y="4098568"/>
          <a:ext cx="229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11" imgW="2298600" imgH="533160" progId="Equation.DSMT4">
                  <p:embed/>
                </p:oleObj>
              </mc:Choice>
              <mc:Fallback>
                <p:oleObj name="Equation" r:id="rId11" imgW="229860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71550" y="4098568"/>
                        <a:ext cx="22987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ACE4666-984A-40CC-91A7-14D4981C4D8C}"/>
              </a:ext>
            </a:extLst>
          </p:cNvPr>
          <p:cNvSpPr/>
          <p:nvPr/>
        </p:nvSpPr>
        <p:spPr>
          <a:xfrm>
            <a:off x="2079691" y="4074881"/>
            <a:ext cx="1287239" cy="5868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348DCEE-2FA1-4671-95AA-5B97AF73BC16}"/>
              </a:ext>
            </a:extLst>
          </p:cNvPr>
          <p:cNvSpPr/>
          <p:nvPr/>
        </p:nvSpPr>
        <p:spPr>
          <a:xfrm>
            <a:off x="4245587" y="3420313"/>
            <a:ext cx="1616262" cy="5334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434B286-EB70-42EB-9385-8B0FFEF1FD7A}"/>
              </a:ext>
            </a:extLst>
          </p:cNvPr>
          <p:cNvSpPr/>
          <p:nvPr/>
        </p:nvSpPr>
        <p:spPr>
          <a:xfrm>
            <a:off x="3313019" y="2765745"/>
            <a:ext cx="877476" cy="5334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24BF71-61BF-4C79-AC3A-54DD567E0FB8}"/>
              </a:ext>
            </a:extLst>
          </p:cNvPr>
          <p:cNvSpPr/>
          <p:nvPr/>
        </p:nvSpPr>
        <p:spPr>
          <a:xfrm>
            <a:off x="3589856" y="2143693"/>
            <a:ext cx="494666" cy="42805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C674A27-631F-4946-8785-32115B620C16}"/>
              </a:ext>
            </a:extLst>
          </p:cNvPr>
          <p:cNvSpPr/>
          <p:nvPr/>
        </p:nvSpPr>
        <p:spPr>
          <a:xfrm>
            <a:off x="3247590" y="1465438"/>
            <a:ext cx="267703" cy="42805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70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2239</TotalTime>
  <Words>457</Words>
  <Application>Microsoft Office PowerPoint</Application>
  <PresentationFormat>On-screen Show (16:9)</PresentationFormat>
  <Paragraphs>84</Paragraphs>
  <Slides>25</Slides>
  <Notes>1</Notes>
  <HiddenSlides>5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Function Operations, Part 2</vt:lpstr>
      <vt:lpstr>Essential Question</vt:lpstr>
      <vt:lpstr>Lesson Objectives</vt:lpstr>
      <vt:lpstr>Spotlight Questioning</vt:lpstr>
      <vt:lpstr>Coupon Conundrum</vt:lpstr>
      <vt:lpstr>Coupon Conundrum</vt:lpstr>
      <vt:lpstr>Exploring Function Notation</vt:lpstr>
      <vt:lpstr>Exploring Function Notation (Solutions 1–5)</vt:lpstr>
      <vt:lpstr>Exploring Function Notation (Solutions 6–10)</vt:lpstr>
      <vt:lpstr>Revisit the Coupon Conundrum</vt:lpstr>
      <vt:lpstr>Revisit the Coupon Conundrum</vt:lpstr>
      <vt:lpstr>Guided Notes</vt:lpstr>
      <vt:lpstr>Verifying Inverses</vt:lpstr>
      <vt:lpstr>Verifying Inverses (Solution 1)</vt:lpstr>
      <vt:lpstr>Verifying Inverses (Solution 2)</vt:lpstr>
      <vt:lpstr>Verifying Inverses (Solution 3)</vt:lpstr>
      <vt:lpstr>Extending Your Knowledge</vt:lpstr>
      <vt:lpstr>Extending Your Knowledge</vt:lpstr>
      <vt:lpstr>Extending Your Knowledge (Solutions 4–7)</vt:lpstr>
      <vt:lpstr>Exit Ticket</vt:lpstr>
      <vt:lpstr>Exit Ticket (Solution 1)</vt:lpstr>
      <vt:lpstr>Exit Ticket (Solution 1)</vt:lpstr>
      <vt:lpstr>Exit Ticket (Solution 2)</vt:lpstr>
      <vt:lpstr>Exit Ticket (Solution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Eike, Michell L.</cp:lastModifiedBy>
  <cp:revision>16</cp:revision>
  <dcterms:created xsi:type="dcterms:W3CDTF">2022-03-04T16:05:02Z</dcterms:created>
  <dcterms:modified xsi:type="dcterms:W3CDTF">2022-03-25T20:35:21Z</dcterms:modified>
</cp:coreProperties>
</file>