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71" r:id="rId4"/>
    <p:sldId id="265" r:id="rId5"/>
    <p:sldId id="266" r:id="rId6"/>
    <p:sldId id="267" r:id="rId7"/>
    <p:sldId id="269" r:id="rId8"/>
    <p:sldId id="270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53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7DFF"/>
    <a:srgbClr val="1C00D1"/>
    <a:srgbClr val="FF9E54"/>
    <a:srgbClr val="8BE1FF"/>
    <a:srgbClr val="4BA8E6"/>
    <a:srgbClr val="1D009C"/>
    <a:srgbClr val="1D6FC4"/>
    <a:srgbClr val="5A0017"/>
    <a:srgbClr val="385700"/>
    <a:srgbClr val="FF3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10" autoAdjust="0"/>
    <p:restoredTop sz="9463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1566" y="60"/>
      </p:cViewPr>
      <p:guideLst>
        <p:guide orient="horz" pos="4153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55AAB-1007-3D4A-886D-5C52500E1309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3C96F-52C4-EC42-A1F3-D7F742C13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78B8E-03D7-1C44-BF39-2AE63FB9670D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BB4EE-8E73-5C4D-8653-CF9CF2338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360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ewDraf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409035"/>
            <a:ext cx="4612848" cy="1761066"/>
          </a:xfrm>
          <a:prstGeom prst="rect">
            <a:avLst/>
          </a:prstGeom>
        </p:spPr>
        <p:txBody>
          <a:bodyPr anchor="b"/>
          <a:lstStyle>
            <a:lvl1pPr algn="l">
              <a:defRPr sz="3500" b="1" cap="all">
                <a:solidFill>
                  <a:schemeClr val="bg1">
                    <a:lumMod val="50000"/>
                  </a:schemeClr>
                </a:solidFill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1688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00">
                <a:solidFill>
                  <a:schemeClr val="tx1">
                    <a:tint val="75000"/>
                  </a:schemeClr>
                </a:solidFill>
                <a:latin typeface="Aller"/>
                <a:cs typeface="Alle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61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ditio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01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for additional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4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4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560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4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172BFB-0540-7840-9AFF-0E11AC66D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6366" y="4067704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aseline="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1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76366" y="4386646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2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idx="11" hasCustomPrompt="1"/>
          </p:nvPr>
        </p:nvSpPr>
        <p:spPr>
          <a:xfrm>
            <a:off x="4676366" y="4728785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3</a:t>
            </a:r>
          </a:p>
        </p:txBody>
      </p:sp>
      <p:sp>
        <p:nvSpPr>
          <p:cNvPr id="2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676366" y="503898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4</a:t>
            </a:r>
          </a:p>
        </p:txBody>
      </p:sp>
      <p:sp>
        <p:nvSpPr>
          <p:cNvPr id="2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95465" y="5360837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5</a:t>
            </a:r>
          </a:p>
        </p:txBody>
      </p:sp>
      <p:sp>
        <p:nvSpPr>
          <p:cNvPr id="2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678821" y="5669890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6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71947" y="5990121"/>
            <a:ext cx="3856162" cy="2678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pPr lvl="0"/>
            <a:r>
              <a:rPr lang="en-US" dirty="0" smtClean="0"/>
              <a:t>Click to edit title of topic 7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-2099053" y="3148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err="1" smtClean="0">
              <a:solidFill>
                <a:srgbClr val="5D5D5D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85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1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heme Vio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mplate for ppt copy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71720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r>
              <a:rPr lang="en-US" dirty="0" smtClean="0"/>
              <a:t>Click to edit title of topic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422" y="1600200"/>
            <a:ext cx="7406377" cy="4525963"/>
          </a:xfrm>
          <a:prstGeom prst="rect">
            <a:avLst/>
          </a:prstGeom>
        </p:spPr>
        <p:txBody>
          <a:bodyPr anchor="ctr" anchorCtr="0"/>
          <a:lstStyle>
            <a:lvl1pPr marL="342900" indent="-342900">
              <a:buSzPct val="100000"/>
              <a:buFontTx/>
              <a:buBlip>
                <a:blip r:embed="rId3"/>
              </a:buBlip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2pPr>
            <a:lvl3pPr marL="11430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3pPr>
            <a:lvl4pPr marL="16002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4pPr>
            <a:lvl5pPr marL="2057400" indent="-228600">
              <a:buSzPct val="100000"/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ller"/>
                <a:cs typeface="Aller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914" y="6441224"/>
            <a:ext cx="585561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FFFFFF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ller"/>
                <a:cs typeface="Aller"/>
              </a:defRPr>
            </a:lvl1pPr>
          </a:lstStyle>
          <a:p>
            <a:fld id="{21172BFB-0540-7840-9AFF-0E11AC66D99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45041" y="6453058"/>
            <a:ext cx="415120" cy="27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3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8744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1" r:id="rId11"/>
    <p:sldLayoutId id="2147483655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055" y="0"/>
            <a:ext cx="7589039" cy="749808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Driving Rationally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8147" y="857551"/>
            <a:ext cx="8059845" cy="4371355"/>
          </a:xfrm>
        </p:spPr>
        <p:txBody>
          <a:bodyPr/>
          <a:lstStyle/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48055" y="1259825"/>
            <a:ext cx="8695944" cy="339530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ller"/>
                <a:ea typeface="+mn-ea"/>
                <a:cs typeface="Aller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1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055" y="856649"/>
            <a:ext cx="8429937" cy="3108543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Antonia is driving from Oklahoma City to Dallas, a distance of 200 miles. After exactly 100 miles, she stops and determines that she has been averaging a speed of 60 </a:t>
            </a:r>
            <a:r>
              <a:rPr lang="en-US" sz="2800" dirty="0" smtClean="0"/>
              <a:t>miles per hour</a:t>
            </a:r>
            <a:r>
              <a:rPr lang="en-US" sz="2800" dirty="0" smtClean="0"/>
              <a:t>. She wants to average 50 miles per hour for her trip to Dallas. At what speed should she drive for the remainder of the trip? </a:t>
            </a:r>
            <a:r>
              <a:rPr lang="en-US" sz="2800" i="1" dirty="0" smtClean="0"/>
              <a:t>(Be sure to check your work and verify your answer is correct.)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5771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Repeat 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811" y="1355103"/>
            <a:ext cx="7406377" cy="4525963"/>
          </a:xfrm>
        </p:spPr>
        <p:txBody>
          <a:bodyPr/>
          <a:lstStyle/>
          <a:p>
            <a:r>
              <a:rPr lang="en-US" sz="2800" dirty="0" smtClean="0"/>
              <a:t>In your groups, repeat the first problem about Antonia if she drove the first 100 miles at:</a:t>
            </a:r>
          </a:p>
          <a:p>
            <a:pPr lvl="1"/>
            <a:r>
              <a:rPr lang="en-US" sz="2400" dirty="0" smtClean="0"/>
              <a:t>50 miles per hour.</a:t>
            </a:r>
          </a:p>
          <a:p>
            <a:pPr lvl="1"/>
            <a:r>
              <a:rPr lang="en-US" sz="2400" dirty="0"/>
              <a:t>4</a:t>
            </a:r>
            <a:r>
              <a:rPr lang="en-US" sz="2400" dirty="0" smtClean="0"/>
              <a:t>0 miles per hour.</a:t>
            </a:r>
          </a:p>
          <a:p>
            <a:pPr lvl="1"/>
            <a:r>
              <a:rPr lang="en-US" sz="2400" dirty="0"/>
              <a:t>3</a:t>
            </a:r>
            <a:r>
              <a:rPr lang="en-US" sz="2400" dirty="0" smtClean="0"/>
              <a:t>0 miles per hour.</a:t>
            </a:r>
          </a:p>
          <a:p>
            <a:pPr lvl="1"/>
            <a:r>
              <a:rPr lang="en-US" sz="2400" dirty="0" smtClean="0"/>
              <a:t>X miles per hour. Express your answer as an equation solved for </a:t>
            </a:r>
            <a:r>
              <a:rPr lang="en-US" sz="2400" dirty="0" smtClean="0"/>
              <a:t>y </a:t>
            </a:r>
            <a:r>
              <a:rPr lang="en-US" sz="2400" dirty="0" smtClean="0"/>
              <a:t>and simplified where y is the speed Antonia must drive </a:t>
            </a:r>
            <a:r>
              <a:rPr lang="en-US" sz="2400" dirty="0" smtClean="0"/>
              <a:t>during </a:t>
            </a:r>
            <a:r>
              <a:rPr lang="en-US" sz="2400" dirty="0" smtClean="0"/>
              <a:t>the second part of the trip.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81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the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387" y="732934"/>
            <a:ext cx="7406377" cy="4525963"/>
          </a:xfrm>
        </p:spPr>
        <p:txBody>
          <a:bodyPr/>
          <a:lstStyle/>
          <a:p>
            <a:r>
              <a:rPr lang="en-US" sz="2800" dirty="0" smtClean="0"/>
              <a:t>Examine the f</a:t>
            </a:r>
            <a:r>
              <a:rPr lang="en-US" sz="2800" dirty="0"/>
              <a:t>unction you wrote for </a:t>
            </a:r>
            <a:r>
              <a:rPr lang="en-US" sz="2800" dirty="0" smtClean="0"/>
              <a:t>y. How </a:t>
            </a:r>
            <a:r>
              <a:rPr lang="en-US" sz="2800" dirty="0"/>
              <a:t>is this function different than other functions we have examined in this class?</a:t>
            </a:r>
          </a:p>
          <a:p>
            <a:r>
              <a:rPr lang="en-US" sz="2800" dirty="0"/>
              <a:t>Graph the function on your graphing calculator. How is the graph different than other graphs we have examined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5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Rational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839" y="1043220"/>
            <a:ext cx="7406377" cy="4525963"/>
          </a:xfrm>
        </p:spPr>
        <p:txBody>
          <a:bodyPr/>
          <a:lstStyle/>
          <a:p>
            <a:r>
              <a:rPr lang="en-US" dirty="0" smtClean="0"/>
              <a:t>Definition:</a:t>
            </a:r>
          </a:p>
          <a:p>
            <a:pPr lvl="1"/>
            <a:r>
              <a:rPr lang="en-US" sz="2400" dirty="0" smtClean="0"/>
              <a:t>A rational function is a function in which one polynomial, P(x</a:t>
            </a:r>
            <a:r>
              <a:rPr lang="en-US" sz="2400" dirty="0" smtClean="0"/>
              <a:t>), </a:t>
            </a:r>
            <a:r>
              <a:rPr lang="en-US" sz="2400" dirty="0" smtClean="0"/>
              <a:t>is divided by a second polynomial, Q(x</a:t>
            </a:r>
            <a:r>
              <a:rPr lang="en-US" sz="2400" dirty="0" smtClean="0"/>
              <a:t>), </a:t>
            </a:r>
            <a:r>
              <a:rPr lang="en-US" sz="2400" dirty="0" smtClean="0"/>
              <a:t>of degree 1 or more.</a:t>
            </a:r>
          </a:p>
          <a:p>
            <a:pPr marL="457200" lvl="1" indent="0" algn="ctr">
              <a:buNone/>
            </a:pPr>
            <a:r>
              <a:rPr lang="en-US" sz="2400" u="sng" dirty="0" smtClean="0"/>
              <a:t> P(x) </a:t>
            </a:r>
            <a:r>
              <a:rPr lang="en-US" sz="2400" u="sng" dirty="0" smtClean="0">
                <a:solidFill>
                  <a:schemeClr val="bg1"/>
                </a:solidFill>
              </a:rPr>
              <a:t>.</a:t>
            </a:r>
            <a:r>
              <a:rPr lang="en-US" sz="2400" u="sng" dirty="0" smtClean="0"/>
              <a:t> </a:t>
            </a:r>
          </a:p>
          <a:p>
            <a:pPr marL="457200" lvl="1" indent="0" algn="ctr">
              <a:buNone/>
            </a:pPr>
            <a:r>
              <a:rPr lang="en-US" sz="2400" dirty="0" smtClean="0"/>
              <a:t>Q(X)</a:t>
            </a:r>
          </a:p>
          <a:p>
            <a:pPr lvl="1"/>
            <a:r>
              <a:rPr lang="en-US" sz="2400" dirty="0" smtClean="0"/>
              <a:t>Note: P(x) </a:t>
            </a:r>
            <a:r>
              <a:rPr lang="en-US" sz="2400" b="1" i="1" dirty="0" smtClean="0"/>
              <a:t>can</a:t>
            </a:r>
            <a:r>
              <a:rPr lang="en-US" sz="2400" b="1" dirty="0" smtClean="0"/>
              <a:t> </a:t>
            </a:r>
            <a:r>
              <a:rPr lang="en-US" sz="2400" dirty="0" smtClean="0"/>
              <a:t>be a</a:t>
            </a:r>
            <a:r>
              <a:rPr lang="en-US" sz="2400" i="1" dirty="0" smtClean="0"/>
              <a:t> </a:t>
            </a:r>
            <a:r>
              <a:rPr lang="en-US" sz="2400" dirty="0" smtClean="0"/>
              <a:t>constant, like 200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  <a:r>
              <a:rPr lang="en-US" sz="2400" dirty="0" smtClean="0"/>
              <a:t>but Q(x) </a:t>
            </a:r>
            <a:r>
              <a:rPr lang="en-US" sz="2400" b="1" i="1" dirty="0" smtClean="0"/>
              <a:t>must</a:t>
            </a:r>
            <a:r>
              <a:rPr lang="en-US" sz="2400" b="1" dirty="0" smtClean="0"/>
              <a:t> </a:t>
            </a:r>
            <a:r>
              <a:rPr lang="en-US" sz="2400" dirty="0" smtClean="0"/>
              <a:t>contain a variable.</a:t>
            </a:r>
          </a:p>
          <a:p>
            <a:pPr lvl="1"/>
            <a:r>
              <a:rPr lang="en-US" sz="2400" dirty="0" smtClean="0"/>
              <a:t>Rational functions </a:t>
            </a:r>
            <a:r>
              <a:rPr lang="en-US" sz="2400" i="1" dirty="0" smtClean="0"/>
              <a:t>may</a:t>
            </a:r>
            <a:r>
              <a:rPr lang="en-US" sz="2400" b="1" i="1" dirty="0" smtClean="0"/>
              <a:t> </a:t>
            </a:r>
            <a:r>
              <a:rPr lang="en-US" sz="2400" dirty="0" smtClean="0"/>
              <a:t>have asymptotes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947" y="1045956"/>
            <a:ext cx="7406377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Definition:</a:t>
            </a:r>
          </a:p>
          <a:p>
            <a:r>
              <a:rPr lang="en-US" dirty="0" smtClean="0"/>
              <a:t>A line for which a function gets “arbitrarily close” at certain values</a:t>
            </a:r>
          </a:p>
          <a:p>
            <a:r>
              <a:rPr lang="en-US" dirty="0" smtClean="0"/>
              <a:t>“Arbitrarily close” means the graph of the function </a:t>
            </a:r>
            <a:r>
              <a:rPr lang="en-US" b="1" dirty="0" smtClean="0"/>
              <a:t>cozies up</a:t>
            </a:r>
            <a:r>
              <a:rPr lang="en-US" dirty="0" smtClean="0"/>
              <a:t> to the line, getting closer and closer.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problem about Antonia, what line was an asymptote for our equation?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1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kinds of Asymptotes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Vertical				Horizontal 				Slant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72" y="1494322"/>
            <a:ext cx="2269155" cy="226915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64143" y="1494323"/>
            <a:ext cx="0" cy="226915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172677" y="1494323"/>
            <a:ext cx="0" cy="226915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690837" y="1494323"/>
            <a:ext cx="0" cy="226915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99372" y="1494322"/>
            <a:ext cx="0" cy="2269154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3010" y="1494322"/>
            <a:ext cx="2093896" cy="209389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3433010" y="3492364"/>
            <a:ext cx="209389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433010" y="1573008"/>
            <a:ext cx="2093896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110" y="1494323"/>
            <a:ext cx="2093895" cy="209389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 flipH="1">
            <a:off x="6376110" y="1573008"/>
            <a:ext cx="2093896" cy="210364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465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Thinking Rationally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43094" y="1364530"/>
            <a:ext cx="7406377" cy="4525963"/>
          </a:xfrm>
        </p:spPr>
        <p:txBody>
          <a:bodyPr/>
          <a:lstStyle/>
          <a:p>
            <a:r>
              <a:rPr lang="en-US" sz="2000" dirty="0" smtClean="0"/>
              <a:t>Determine which of the phenomena below could be modeled by a rational function. For each rational phenomena, determine if the model would have vertical, horizontal, or slant asymptotes (or none of those). Sketch a possible graph of each </a:t>
            </a:r>
            <a:r>
              <a:rPr lang="en-US" sz="2000" dirty="0" err="1" smtClean="0"/>
              <a:t>phenonemon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457200" indent="-457200">
              <a:buFontTx/>
              <a:buAutoNum type="arabicPeriod"/>
            </a:pPr>
            <a:r>
              <a:rPr lang="en-US" sz="2000" dirty="0"/>
              <a:t>The time, T, a person can be in the sun before burning as a function of v, the intensity of UV index.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cost, C, of cleaning up p percentage of the oil spilled in an oil spill.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concentration, C, of salt in a </a:t>
            </a:r>
            <a:r>
              <a:rPr lang="en-US" sz="2000" dirty="0" smtClean="0"/>
              <a:t>water-based </a:t>
            </a:r>
            <a:r>
              <a:rPr lang="en-US" sz="2000" dirty="0" smtClean="0"/>
              <a:t>solution as a function of s, the number of grams of salt added to the solution.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24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Ahead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a prediction to answer each question below: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When do rational functions have vertical, horizontal, or slant asymptotes?</a:t>
            </a:r>
          </a:p>
          <a:p>
            <a:endParaRPr lang="en-US" dirty="0" smtClean="0"/>
          </a:p>
          <a:p>
            <a:r>
              <a:rPr lang="en-US" dirty="0" smtClean="0"/>
              <a:t>What other phenomena can be modeled by rational functions?</a:t>
            </a:r>
          </a:p>
          <a:p>
            <a:endParaRPr lang="en-US" dirty="0" smtClean="0"/>
          </a:p>
          <a:p>
            <a:r>
              <a:rPr lang="en-US" dirty="0" smtClean="0"/>
              <a:t>How can we determine what the graph of a rational function looks like?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72BFB-0540-7840-9AFF-0E11AC66D99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88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272727"/>
      </a:dk1>
      <a:lt1>
        <a:srgbClr val="FFFFFF"/>
      </a:lt1>
      <a:dk2>
        <a:srgbClr val="505150"/>
      </a:dk2>
      <a:lt2>
        <a:srgbClr val="EEECE1"/>
      </a:lt2>
      <a:accent1>
        <a:srgbClr val="4782B2"/>
      </a:accent1>
      <a:accent2>
        <a:srgbClr val="8A0028"/>
      </a:accent2>
      <a:accent3>
        <a:srgbClr val="98A05F"/>
      </a:accent3>
      <a:accent4>
        <a:srgbClr val="F9C74A"/>
      </a:accent4>
      <a:accent5>
        <a:srgbClr val="A81F66"/>
      </a:accent5>
      <a:accent6>
        <a:srgbClr val="4D1865"/>
      </a:accent6>
      <a:hlink>
        <a:srgbClr val="700025"/>
      </a:hlink>
      <a:folHlink>
        <a:srgbClr val="E06F2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rgbClr val="5D5D5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13983</TotalTime>
  <Words>491</Words>
  <Application>Microsoft Office PowerPoint</Application>
  <PresentationFormat>On-screen Show (4:3)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Aller</vt:lpstr>
      <vt:lpstr>Arial</vt:lpstr>
      <vt:lpstr>Calibri</vt:lpstr>
      <vt:lpstr>Office Theme</vt:lpstr>
      <vt:lpstr>Driving Rationally</vt:lpstr>
      <vt:lpstr>Repeat the problem</vt:lpstr>
      <vt:lpstr>Examine the function</vt:lpstr>
      <vt:lpstr>Rational Functions</vt:lpstr>
      <vt:lpstr>Asymptotes</vt:lpstr>
      <vt:lpstr>Three kinds of Asymptotes</vt:lpstr>
      <vt:lpstr>Thinking Rationally</vt:lpstr>
      <vt:lpstr>Looking Ahead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Menge</dc:creator>
  <cp:lastModifiedBy>Schlasner, Jacqueline</cp:lastModifiedBy>
  <cp:revision>107</cp:revision>
  <cp:lastPrinted>2013-04-11T19:36:32Z</cp:lastPrinted>
  <dcterms:created xsi:type="dcterms:W3CDTF">2012-11-19T15:17:12Z</dcterms:created>
  <dcterms:modified xsi:type="dcterms:W3CDTF">2016-06-16T19:17:42Z</dcterms:modified>
</cp:coreProperties>
</file>