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" name="Google Shape;4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2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4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6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7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8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9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737a36aba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g3737a36aba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737a36aba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g3737a36aba8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75f91ee93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g375f91ee93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737a36aba8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g3737a36aba8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75f91ee93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g375f91ee931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75f91ee93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g375f91ee931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3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8801" y="4450849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3"/>
          <p:cNvSpPr txBox="1"/>
          <p:nvPr>
            <p:ph idx="1" type="subTitle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Calibri"/>
              <a:buNone/>
              <a:defRPr b="0" i="0" sz="2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type="ctrTitle"/>
          </p:nvPr>
        </p:nvSpPr>
        <p:spPr>
          <a:xfrm>
            <a:off x="455850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b="0" i="0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b="0" i="0" sz="5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b="0" i="0" sz="5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b="0" i="0" sz="5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b="0" i="0" sz="5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b="0" i="0" sz="5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b="0" i="0" sz="5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b="0" i="0" sz="5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b="0" i="0" sz="5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estion/Objective">
  <p:cSld name="Objectiv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8801" y="4450849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4"/>
          <p:cNvSpPr txBox="1"/>
          <p:nvPr>
            <p:ph type="ctrTitle"/>
          </p:nvPr>
        </p:nvSpPr>
        <p:spPr>
          <a:xfrm>
            <a:off x="456175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b="0" i="0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b="0" i="0" sz="5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b="0" i="0" sz="5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b="0" i="0" sz="5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b="0" i="0" sz="5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b="0" i="0" sz="5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b="0" i="0" sz="5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b="0" i="0" sz="5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b="0" i="0" sz="5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" type="subTitle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Char char="●"/>
              <a:defRPr b="0" i="0" sz="2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estion/Objective">
  <p:cSld name="Essential Ques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5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8801" y="4450849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5"/>
          <p:cNvSpPr txBox="1"/>
          <p:nvPr>
            <p:ph type="ctrTitle"/>
          </p:nvPr>
        </p:nvSpPr>
        <p:spPr>
          <a:xfrm>
            <a:off x="456175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b="0" i="0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b="0" i="0" sz="5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b="0" i="0" sz="5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b="0" i="0" sz="5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b="0" i="0" sz="5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b="0" i="0" sz="5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b="0" i="0" sz="5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b="0" i="0" sz="5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b="0" i="0" sz="5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5"/>
          <p:cNvSpPr txBox="1"/>
          <p:nvPr>
            <p:ph idx="1" type="subTitle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Char char="●"/>
              <a:defRPr b="0" i="0" sz="2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6" title="k20center-logo-variations_K20 - Bug Color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6"/>
          <p:cNvSpPr txBox="1"/>
          <p:nvPr>
            <p:ph type="title"/>
          </p:nvPr>
        </p:nvSpPr>
        <p:spPr>
          <a:xfrm>
            <a:off x="1483050" y="1515775"/>
            <a:ext cx="6177900" cy="9097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Calibri"/>
              <a:buNone/>
              <a:defRPr b="0" i="0" sz="3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6"/>
          <p:cNvSpPr txBox="1"/>
          <p:nvPr>
            <p:ph idx="2" type="title"/>
          </p:nvPr>
        </p:nvSpPr>
        <p:spPr>
          <a:xfrm>
            <a:off x="1483050" y="3100738"/>
            <a:ext cx="6177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  <a:defRPr b="0" i="0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Layout">
  <p:cSld name="Content - 1 Column">
    <p:bg>
      <p:bgPr>
        <a:solidFill>
          <a:schemeClr val="lt1"/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7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7"/>
          <p:cNvSpPr txBox="1"/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7"/>
          <p:cNvSpPr txBox="1"/>
          <p:nvPr>
            <p:ph idx="1" type="body"/>
          </p:nvPr>
        </p:nvSpPr>
        <p:spPr>
          <a:xfrm>
            <a:off x="456300" y="1263111"/>
            <a:ext cx="8225400" cy="196828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Char char="●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937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ourier New"/>
              <a:buChar char="o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937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Noto Sans Symbols"/>
              <a:buChar char="▪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937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937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937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937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937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937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 Layout">
  <p:cSld name="Content - 2 column">
    <p:bg>
      <p:bgPr>
        <a:solidFill>
          <a:schemeClr val="lt1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idx="1" type="body"/>
          </p:nvPr>
        </p:nvSpPr>
        <p:spPr>
          <a:xfrm>
            <a:off x="456300" y="1263111"/>
            <a:ext cx="3993900" cy="325151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Char char="●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937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ourier New"/>
              <a:buChar char="o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937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Noto Sans Symbols"/>
              <a:buChar char="▪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937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937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937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937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937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937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8"/>
          <p:cNvSpPr txBox="1"/>
          <p:nvPr>
            <p:ph idx="2" type="body"/>
          </p:nvPr>
        </p:nvSpPr>
        <p:spPr>
          <a:xfrm>
            <a:off x="4687932" y="1263111"/>
            <a:ext cx="3993900" cy="325151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Calibri"/>
              <a:buAutoNum type="arabicPeriod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937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alibri"/>
              <a:buAutoNum type="alphaLcPeriod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937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Calibri"/>
              <a:buAutoNum type="romanLcPeriod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937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937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937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937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937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937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30" name="Google Shape;30;p8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8"/>
          <p:cNvSpPr txBox="1"/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o Option 1">
  <p:cSld name="Video">
    <p:bg>
      <p:bgPr>
        <a:solidFill>
          <a:schemeClr val="lt1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9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9"/>
          <p:cNvSpPr txBox="1"/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b="0" i="0" sz="1800" u="none" cap="none" strike="noStrike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bg>
      <p:bgPr>
        <a:solidFill>
          <a:schemeClr val="lt1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0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/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9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hive.k20center.ou.edu/boards/9" TargetMode="External"/><Relationship Id="rId4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youtube.com/watch?v=1bMOYQOPleg" TargetMode="External"/><Relationship Id="rId4" Type="http://schemas.openxmlformats.org/officeDocument/2006/relationships/hyperlink" Target="http://www.youtube.com/watch?v=1bMOYQOPleg" TargetMode="External"/><Relationship Id="rId5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www.youtube.com/watch?v=HcEEAnwOt2c" TargetMode="External"/><Relationship Id="rId4" Type="http://schemas.openxmlformats.org/officeDocument/2006/relationships/image" Target="../media/image9.jpg"/><Relationship Id="rId5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idx="1" type="subTitle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Calibri"/>
              <a:buNone/>
            </a:pPr>
            <a:r>
              <a:rPr lang="en-US"/>
              <a:t>A Lesson for Personal Financial Literacy</a:t>
            </a:r>
            <a:endParaRPr/>
          </a:p>
        </p:txBody>
      </p:sp>
      <p:sp>
        <p:nvSpPr>
          <p:cNvPr id="47" name="Google Shape;47;p12"/>
          <p:cNvSpPr txBox="1"/>
          <p:nvPr>
            <p:ph type="ctrTitle"/>
          </p:nvPr>
        </p:nvSpPr>
        <p:spPr>
          <a:xfrm>
            <a:off x="455850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/>
              <a:t>The Power of Giving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/>
          <p:nvPr>
            <p:ph type="ctrTitle"/>
          </p:nvPr>
        </p:nvSpPr>
        <p:spPr>
          <a:xfrm>
            <a:off x="456175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/>
              <a:t>Essential Questions</a:t>
            </a:r>
            <a:endParaRPr/>
          </a:p>
        </p:txBody>
      </p:sp>
      <p:sp>
        <p:nvSpPr>
          <p:cNvPr id="53" name="Google Shape;53;p13"/>
          <p:cNvSpPr txBox="1"/>
          <p:nvPr>
            <p:ph idx="1" type="subTitle"/>
          </p:nvPr>
        </p:nvSpPr>
        <p:spPr>
          <a:xfrm>
            <a:off x="456175" y="2834125"/>
            <a:ext cx="8232300" cy="180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Char char="●"/>
            </a:pPr>
            <a:r>
              <a:rPr lang="en-US"/>
              <a:t>How do charitable organizations benefit the community?</a:t>
            </a:r>
            <a:endParaRPr/>
          </a:p>
          <a:p>
            <a:pPr indent="-4572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Do you have a responsibility to be charitable? </a:t>
            </a:r>
            <a:endParaRPr/>
          </a:p>
          <a:p>
            <a:pPr indent="-29210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type="ctrTitle"/>
          </p:nvPr>
        </p:nvSpPr>
        <p:spPr>
          <a:xfrm>
            <a:off x="456175" y="931650"/>
            <a:ext cx="8232300" cy="1224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/>
              <a:t>Lesson Objectives</a:t>
            </a:r>
            <a:endParaRPr/>
          </a:p>
        </p:txBody>
      </p:sp>
      <p:sp>
        <p:nvSpPr>
          <p:cNvPr id="59" name="Google Shape;59;p14"/>
          <p:cNvSpPr txBox="1"/>
          <p:nvPr>
            <p:ph idx="1" type="subTitle"/>
          </p:nvPr>
        </p:nvSpPr>
        <p:spPr>
          <a:xfrm>
            <a:off x="456175" y="2190550"/>
            <a:ext cx="8232300" cy="27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085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NTR"/>
              <a:buChar char="●"/>
            </a:pPr>
            <a:r>
              <a:rPr lang="en-US" sz="2500"/>
              <a:t>Recognize</a:t>
            </a:r>
            <a:r>
              <a:rPr lang="en-US" sz="2500"/>
              <a:t> the different way people or organizations can contribute to charities. </a:t>
            </a:r>
            <a:endParaRPr sz="2500"/>
          </a:p>
          <a:p>
            <a:pPr indent="-45085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-US" sz="2500"/>
              <a:t>Describe the potential impact that charitable giving has on communities or populations that have specific needs. </a:t>
            </a:r>
            <a:endParaRPr sz="2500"/>
          </a:p>
          <a:p>
            <a:pPr indent="-450850" lvl="0" marL="571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-US" sz="2500"/>
              <a:t>Apply research skills to identify tools and resources that can support understanding of charitable organizations. </a:t>
            </a:r>
            <a:endParaRPr sz="25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Review the Organizations</a:t>
            </a:r>
            <a:endParaRPr/>
          </a:p>
        </p:txBody>
      </p:sp>
      <p:sp>
        <p:nvSpPr>
          <p:cNvPr id="65" name="Google Shape;65;p15"/>
          <p:cNvSpPr txBox="1"/>
          <p:nvPr>
            <p:ph idx="1" type="body"/>
          </p:nvPr>
        </p:nvSpPr>
        <p:spPr>
          <a:xfrm>
            <a:off x="456300" y="1263097"/>
            <a:ext cx="8225400" cy="35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do you know about the following organization? </a:t>
            </a:r>
            <a:endParaRPr/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The American Red Cross</a:t>
            </a:r>
            <a:endParaRPr/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The Salvation Army</a:t>
            </a:r>
            <a:endParaRPr/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The American Cancer Society</a:t>
            </a:r>
            <a:endParaRPr/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Wounded Warrior Project</a:t>
            </a:r>
            <a:endParaRPr/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St. Jude Children’s Hospital </a:t>
            </a:r>
            <a:endParaRPr/>
          </a:p>
          <a:p>
            <a:pPr indent="0" lvl="0" marL="635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456175" y="445025"/>
            <a:ext cx="8225400" cy="77159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Painting a Picture</a:t>
            </a:r>
            <a:endParaRPr/>
          </a:p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456300" y="1263100"/>
            <a:ext cx="8358300" cy="3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-US" sz="2200"/>
              <a:t>Navigate to </a:t>
            </a:r>
            <a:r>
              <a:rPr lang="en-US" sz="2200" u="sng">
                <a:solidFill>
                  <a:schemeClr val="hlink"/>
                </a:solidFill>
                <a:hlinkClick r:id="rId3"/>
              </a:rPr>
              <a:t>The Power of Giving</a:t>
            </a:r>
            <a:r>
              <a:rPr lang="en-US" sz="2200"/>
              <a:t> HIVE. </a:t>
            </a:r>
            <a:endParaRPr sz="2200"/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-US" sz="2200"/>
              <a:t>Review and analyze the website assigned to your group. </a:t>
            </a:r>
            <a:endParaRPr sz="2200"/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-US" sz="2200"/>
              <a:t>On your Painting a Picture handout, record the organization name and any of your observations and inferences regarding the image. </a:t>
            </a:r>
            <a:endParaRPr sz="2200"/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-US" sz="2200"/>
              <a:t>Respond to the summarizing question at the end of your handout.</a:t>
            </a:r>
            <a:endParaRPr sz="2200"/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-US" sz="2200"/>
              <a:t>Discuss your observations and conclusions </a:t>
            </a:r>
            <a:r>
              <a:rPr lang="en-US" sz="2200"/>
              <a:t>with</a:t>
            </a:r>
            <a:r>
              <a:rPr lang="en-US" sz="2200"/>
              <a:t> your group. </a:t>
            </a:r>
            <a:endParaRPr sz="2200"/>
          </a:p>
        </p:txBody>
      </p:sp>
      <p:pic>
        <p:nvPicPr>
          <p:cNvPr id="72" name="Google Shape;72;p16" title="PaintingAPictur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45951" y="144900"/>
            <a:ext cx="768650" cy="94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Charitable Organizations</a:t>
            </a:r>
            <a:endParaRPr/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456300" y="1263100"/>
            <a:ext cx="7886700" cy="35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How would you define the word ‘charity’?</a:t>
            </a:r>
            <a:endParaRPr/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What area  few characteristics that you think make up a charity?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How can people like yourselves help with these types of charitable organizations?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Tax Exemption</a:t>
            </a:r>
            <a:endParaRPr/>
          </a:p>
        </p:txBody>
      </p:sp>
      <p:sp>
        <p:nvSpPr>
          <p:cNvPr id="84" name="Google Shape;84;p18"/>
          <p:cNvSpPr txBox="1"/>
          <p:nvPr>
            <p:ph idx="1" type="body"/>
          </p:nvPr>
        </p:nvSpPr>
        <p:spPr>
          <a:xfrm>
            <a:off x="456300" y="1263094"/>
            <a:ext cx="8225400" cy="29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federal government allows qualified charitable organizations to have certain tax exemptions and that individuals who contribute to </a:t>
            </a:r>
            <a:r>
              <a:rPr lang="en-US"/>
              <a:t>charities</a:t>
            </a:r>
            <a:r>
              <a:rPr lang="en-US"/>
              <a:t> can </a:t>
            </a:r>
            <a:r>
              <a:rPr lang="en-US"/>
              <a:t>receive</a:t>
            </a:r>
            <a:r>
              <a:rPr lang="en-US"/>
              <a:t> tax credits. This process is intended to encourage </a:t>
            </a:r>
            <a:r>
              <a:rPr lang="en-US"/>
              <a:t>charitable</a:t>
            </a:r>
            <a:r>
              <a:rPr lang="en-US"/>
              <a:t> giving. </a:t>
            </a:r>
            <a:endParaRPr/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What is your responsibility? </a:t>
            </a:r>
            <a:endParaRPr/>
          </a:p>
        </p:txBody>
      </p:sp>
      <p:sp>
        <p:nvSpPr>
          <p:cNvPr id="90" name="Google Shape;90;p19"/>
          <p:cNvSpPr txBox="1"/>
          <p:nvPr>
            <p:ph idx="1" type="body"/>
          </p:nvPr>
        </p:nvSpPr>
        <p:spPr>
          <a:xfrm>
            <a:off x="456300" y="1263094"/>
            <a:ext cx="8225400" cy="29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Do we, as citizens, have a responsibility to help people who are in need?  </a:t>
            </a:r>
            <a:endParaRPr/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754050" y="419092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Just Keep Livin’ foundation video</a:t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descr="The just keep livin Foundation is dedicated to empowering high school students by providing them with the tools to lead active lives and make healthy choices for a better future." id="96" name="Google Shape;96;p20" title="just keep livin Foundation video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9448" y="504750"/>
            <a:ext cx="6225102" cy="350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/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POMS: Point of Most Significance </a:t>
            </a:r>
            <a:endParaRPr/>
          </a:p>
        </p:txBody>
      </p:sp>
      <p:sp>
        <p:nvSpPr>
          <p:cNvPr id="102" name="Google Shape;102;p21"/>
          <p:cNvSpPr txBox="1"/>
          <p:nvPr>
            <p:ph idx="1" type="body"/>
          </p:nvPr>
        </p:nvSpPr>
        <p:spPr>
          <a:xfrm>
            <a:off x="456300" y="1263100"/>
            <a:ext cx="4072800" cy="29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part of the video did you find most significant and why? </a:t>
            </a:r>
            <a:endParaRPr/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None/>
            </a:pPr>
            <a:r>
              <a:t/>
            </a:r>
            <a:endParaRPr/>
          </a:p>
        </p:txBody>
      </p:sp>
      <p:pic>
        <p:nvPicPr>
          <p:cNvPr id="103" name="Google Shape;103;p21" title="POM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2325" y="1836113"/>
            <a:ext cx="2089874" cy="1830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Commit and Toss</a:t>
            </a:r>
            <a:endParaRPr/>
          </a:p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456300" y="1263094"/>
            <a:ext cx="8225400" cy="29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300"/>
              <a:buAutoNum type="arabicPeriod"/>
            </a:pPr>
            <a:r>
              <a:rPr lang="en-US" sz="2300"/>
              <a:t>Take out a piece of paper and something to write with. </a:t>
            </a:r>
            <a:endParaRPr sz="2300"/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300"/>
              <a:buAutoNum type="arabicPeriod"/>
            </a:pPr>
            <a:r>
              <a:rPr lang="en-US" sz="2300"/>
              <a:t>Respond</a:t>
            </a:r>
            <a:r>
              <a:rPr lang="en-US" sz="2300"/>
              <a:t> to the following prompt: </a:t>
            </a:r>
            <a:endParaRPr sz="2300"/>
          </a:p>
          <a:p>
            <a:pPr indent="-3746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300"/>
              <a:buAutoNum type="alphaLcPeriod"/>
            </a:pPr>
            <a:r>
              <a:rPr lang="en-US" sz="2300"/>
              <a:t>Are all nonprofits worthy of our time and gifts? </a:t>
            </a:r>
            <a:endParaRPr sz="2300"/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300"/>
              <a:buAutoNum type="arabicPeriod"/>
            </a:pPr>
            <a:r>
              <a:rPr lang="en-US" sz="2300"/>
              <a:t>Crumple up the paper with your response on it and toss it across the room. </a:t>
            </a:r>
            <a:endParaRPr sz="2300"/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300"/>
              <a:buAutoNum type="arabicPeriod"/>
            </a:pPr>
            <a:r>
              <a:rPr lang="en-US" sz="2300"/>
              <a:t>Pick up a crumpled piece of paper that is not your own and open up the paper and read it to </a:t>
            </a:r>
            <a:r>
              <a:rPr lang="en-US" sz="2300"/>
              <a:t>yourself. </a:t>
            </a:r>
            <a:endParaRPr sz="2300"/>
          </a:p>
          <a:p>
            <a:pPr indent="-228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None/>
            </a:pPr>
            <a:r>
              <a:t/>
            </a:r>
            <a:endParaRPr/>
          </a:p>
        </p:txBody>
      </p:sp>
      <p:pic>
        <p:nvPicPr>
          <p:cNvPr id="110" name="Google Shape;110;p22" title="Commit and Tos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76175" y="176775"/>
            <a:ext cx="905524" cy="108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/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Organize </a:t>
            </a:r>
            <a:endParaRPr/>
          </a:p>
        </p:txBody>
      </p:sp>
      <p:sp>
        <p:nvSpPr>
          <p:cNvPr id="116" name="Google Shape;116;p23"/>
          <p:cNvSpPr txBox="1"/>
          <p:nvPr>
            <p:ph idx="1" type="body"/>
          </p:nvPr>
        </p:nvSpPr>
        <p:spPr>
          <a:xfrm>
            <a:off x="456175" y="1263126"/>
            <a:ext cx="8225400" cy="36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Spend time researching a variety of charitable organizations with your group. </a:t>
            </a:r>
            <a:endParaRPr/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Choose one organization that your group feels is worthy of your support. </a:t>
            </a:r>
            <a:endParaRPr/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Research your chosen organization more in depth and complete the Charity Graphic Organizer handout.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/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Multimedia Presentation </a:t>
            </a:r>
            <a:r>
              <a:rPr lang="en-US"/>
              <a:t>Requirements</a:t>
            </a:r>
            <a:r>
              <a:rPr lang="en-US"/>
              <a:t> </a:t>
            </a:r>
            <a:endParaRPr/>
          </a:p>
        </p:txBody>
      </p:sp>
      <p:sp>
        <p:nvSpPr>
          <p:cNvPr id="122" name="Google Shape;122;p24"/>
          <p:cNvSpPr txBox="1"/>
          <p:nvPr>
            <p:ph idx="1" type="body"/>
          </p:nvPr>
        </p:nvSpPr>
        <p:spPr>
          <a:xfrm>
            <a:off x="456175" y="1152800"/>
            <a:ext cx="8035200" cy="37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1900"/>
              <a:t>Why Statement: Why did you choose this organization? What makes it ‘worthy’?</a:t>
            </a:r>
            <a:endParaRPr sz="1900"/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1900"/>
              <a:t>Explain and present the organization’s</a:t>
            </a:r>
            <a:r>
              <a:rPr lang="en-US" sz="1900"/>
              <a:t> mission</a:t>
            </a:r>
            <a:r>
              <a:rPr b="1" lang="en-US" sz="1900"/>
              <a:t> </a:t>
            </a:r>
            <a:r>
              <a:rPr lang="en-US" sz="1900"/>
              <a:t>and </a:t>
            </a:r>
            <a:r>
              <a:rPr lang="en-US" sz="1900"/>
              <a:t>purpose</a:t>
            </a:r>
            <a:r>
              <a:rPr lang="en-US" sz="1900"/>
              <a:t>. </a:t>
            </a:r>
            <a:endParaRPr sz="1900"/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1900"/>
              <a:t>Include the organization </a:t>
            </a:r>
            <a:r>
              <a:rPr lang="en-US" sz="1900"/>
              <a:t>funding</a:t>
            </a:r>
            <a:r>
              <a:rPr lang="en-US" sz="1900"/>
              <a:t> </a:t>
            </a:r>
            <a:r>
              <a:rPr lang="en-US" sz="1900"/>
              <a:t>information and needs.</a:t>
            </a:r>
            <a:endParaRPr sz="1900"/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1900"/>
              <a:t>Explain the organization’s </a:t>
            </a:r>
            <a:r>
              <a:rPr lang="en-US" sz="1900"/>
              <a:t>presence</a:t>
            </a:r>
            <a:r>
              <a:rPr lang="en-US" sz="1900"/>
              <a:t> locally and/or globally. Where are they doing most of their work?  </a:t>
            </a:r>
            <a:endParaRPr sz="1900"/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1900"/>
              <a:t>Resources</a:t>
            </a:r>
            <a:r>
              <a:rPr lang="en-US" sz="1900"/>
              <a:t>: What are they providing? Who are they providing it for? </a:t>
            </a:r>
            <a:endParaRPr sz="1900"/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1900"/>
              <a:t>Needs: Identify current needs of the organization. How can people help? </a:t>
            </a:r>
            <a:endParaRPr sz="19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/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Two-Minute Paper</a:t>
            </a:r>
            <a:endParaRPr/>
          </a:p>
        </p:txBody>
      </p:sp>
      <p:sp>
        <p:nvSpPr>
          <p:cNvPr id="128" name="Google Shape;128;p25"/>
          <p:cNvSpPr txBox="1"/>
          <p:nvPr>
            <p:ph idx="1" type="body"/>
          </p:nvPr>
        </p:nvSpPr>
        <p:spPr>
          <a:xfrm>
            <a:off x="456175" y="1152800"/>
            <a:ext cx="8035200" cy="37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/>
              <a:t>First, read the provided prompt and think </a:t>
            </a:r>
            <a:r>
              <a:rPr lang="en-US" sz="1900"/>
              <a:t>about</a:t>
            </a:r>
            <a:r>
              <a:rPr lang="en-US" sz="1900"/>
              <a:t> your response. Then, you will 2 minutes to respond to it. </a:t>
            </a:r>
            <a:endParaRPr sz="1900"/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900"/>
              <a:t>How have you contributed to your community in the past? In what ways can you help your community in the future? </a:t>
            </a:r>
            <a:endParaRPr i="1" sz="19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pic>
        <p:nvPicPr>
          <p:cNvPr id="129" name="Google Shape;129;p25" title="K20 Center 2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0275" y="3026825"/>
            <a:ext cx="3337200" cy="187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5" title="Two-Minute Paper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37225" y="171850"/>
            <a:ext cx="954225" cy="95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K20 LEAR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8AC3"/>
      </a:accent1>
      <a:accent2>
        <a:srgbClr val="285781"/>
      </a:accent2>
      <a:accent3>
        <a:srgbClr val="971D20"/>
      </a:accent3>
      <a:accent4>
        <a:srgbClr val="E8BF3C"/>
      </a:accent4>
      <a:accent5>
        <a:srgbClr val="FFFFF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