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Lst>
  <p:notesMasterIdLst>
    <p:notesMasterId r:id="rId9"/>
  </p:notesMasterIdLst>
  <p:handoutMasterIdLst>
    <p:handoutMasterId r:id="rId10"/>
  </p:handoutMasterIdLst>
  <p:sldIdLst>
    <p:sldId id="265" r:id="rId2"/>
    <p:sldId id="262" r:id="rId3"/>
    <p:sldId id="263" r:id="rId4"/>
    <p:sldId id="269" r:id="rId5"/>
    <p:sldId id="267" r:id="rId6"/>
    <p:sldId id="268" r:id="rId7"/>
    <p:sldId id="266"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AB9924-8436-46A9-9534-CF79AA4FF678}" v="3" dt="2023-06-13T15:05:08.9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82" autoAdjust="0"/>
    <p:restoredTop sz="94652"/>
  </p:normalViewPr>
  <p:slideViewPr>
    <p:cSldViewPr snapToGrid="0" snapToObjects="1">
      <p:cViewPr varScale="1">
        <p:scale>
          <a:sx n="90" d="100"/>
          <a:sy n="90" d="100"/>
        </p:scale>
        <p:origin x="53" y="2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D5652B-8A20-B84C-8419-4E3A4FFE7DE8}" type="datetimeFigureOut">
              <a:rPr lang="en-US" smtClean="0"/>
              <a:t>6/13/2023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8701C5-9F87-C444-86A5-875C3D7362FE}" type="slidenum">
              <a:rPr lang="en-US" smtClean="0"/>
              <a:t>‹#›</a:t>
            </a:fld>
            <a:endParaRPr lang="en-US"/>
          </a:p>
        </p:txBody>
      </p:sp>
    </p:spTree>
    <p:extLst>
      <p:ext uri="{BB962C8B-B14F-4D97-AF65-F5344CB8AC3E}">
        <p14:creationId xmlns:p14="http://schemas.microsoft.com/office/powerpoint/2010/main" val="627312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E7883-E322-F444-A80A-D52CB49E33B3}" type="datetimeFigureOut">
              <a:rPr lang="en-US" smtClean="0"/>
              <a:t>6/13/2023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4C9350-6C78-0949-B8F5-DFC25DDDA69A}" type="slidenum">
              <a:rPr lang="en-US" smtClean="0"/>
              <a:t>‹#›</a:t>
            </a:fld>
            <a:endParaRPr lang="en-US"/>
          </a:p>
        </p:txBody>
      </p:sp>
    </p:spTree>
    <p:extLst>
      <p:ext uri="{BB962C8B-B14F-4D97-AF65-F5344CB8AC3E}">
        <p14:creationId xmlns:p14="http://schemas.microsoft.com/office/powerpoint/2010/main" val="674440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Ask students if they are familiar with the game of chicken. Allow students to share the basic premise of the game. For students who might not have a clear knowledge of the concept, show students the visual for the game of chicken (this slide). Next, show them the chart for a visual of the several different possibilities within the game of chicken (next slide). Slide</a:t>
            </a:r>
            <a:r>
              <a:rPr lang="en-US" sz="1200" b="0" i="0" kern="1200" baseline="0" dirty="0">
                <a:solidFill>
                  <a:schemeClr val="tx1"/>
                </a:solidFill>
                <a:effectLst/>
                <a:latin typeface="+mn-lt"/>
                <a:ea typeface="+mn-ea"/>
                <a:cs typeface="+mn-cs"/>
              </a:rPr>
              <a:t> two will a</a:t>
            </a:r>
            <a:r>
              <a:rPr lang="en-US" sz="1200" b="0" i="0" kern="1200" dirty="0">
                <a:solidFill>
                  <a:schemeClr val="tx1"/>
                </a:solidFill>
                <a:effectLst/>
                <a:latin typeface="+mn-lt"/>
                <a:ea typeface="+mn-ea"/>
                <a:cs typeface="+mn-cs"/>
              </a:rPr>
              <a:t>llow students to play a modified game of chicken so they can understand that it is a game of unpredictable risks. This game of chicken can be played with dice to demonstrate the basic premise of chicken:</a:t>
            </a:r>
            <a:endParaRPr lang="en-US" dirty="0"/>
          </a:p>
        </p:txBody>
      </p:sp>
      <p:sp>
        <p:nvSpPr>
          <p:cNvPr id="4" name="Slide Number Placeholder 3"/>
          <p:cNvSpPr>
            <a:spLocks noGrp="1"/>
          </p:cNvSpPr>
          <p:nvPr>
            <p:ph type="sldNum" sz="quarter" idx="10"/>
          </p:nvPr>
        </p:nvSpPr>
        <p:spPr/>
        <p:txBody>
          <a:bodyPr/>
          <a:lstStyle/>
          <a:p>
            <a:fld id="{594C9350-6C78-0949-B8F5-DFC25DDDA69A}" type="slidenum">
              <a:rPr lang="en-US" smtClean="0"/>
              <a:t>2</a:t>
            </a:fld>
            <a:endParaRPr lang="en-US"/>
          </a:p>
        </p:txBody>
      </p:sp>
    </p:spTree>
    <p:extLst>
      <p:ext uri="{BB962C8B-B14F-4D97-AF65-F5344CB8AC3E}">
        <p14:creationId xmlns:p14="http://schemas.microsoft.com/office/powerpoint/2010/main" val="895836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Give one of the students in class the die. If they roll a 1, 3, or 5, the class will swerve. If they roll a 2, 4, or 6, the class will go straight.</a:t>
            </a:r>
          </a:p>
          <a:p>
            <a:r>
              <a:rPr lang="en-US" sz="1200" b="0" i="0" kern="1200" dirty="0">
                <a:solidFill>
                  <a:schemeClr val="tx1"/>
                </a:solidFill>
                <a:effectLst/>
                <a:latin typeface="+mn-lt"/>
                <a:ea typeface="+mn-ea"/>
                <a:cs typeface="+mn-cs"/>
              </a:rPr>
              <a:t>Give another student the die. If </a:t>
            </a:r>
            <a:r>
              <a:rPr lang="en-US" sz="1200" b="0" i="0" kern="1200">
                <a:solidFill>
                  <a:schemeClr val="tx1"/>
                </a:solidFill>
                <a:effectLst/>
                <a:latin typeface="+mn-lt"/>
                <a:ea typeface="+mn-ea"/>
                <a:cs typeface="+mn-cs"/>
              </a:rPr>
              <a:t>they roll </a:t>
            </a:r>
            <a:r>
              <a:rPr lang="en-US" sz="1200" b="0" i="0" kern="1200" dirty="0">
                <a:solidFill>
                  <a:schemeClr val="tx1"/>
                </a:solidFill>
                <a:effectLst/>
                <a:latin typeface="+mn-lt"/>
                <a:ea typeface="+mn-ea"/>
                <a:cs typeface="+mn-cs"/>
              </a:rPr>
              <a:t>a 1, 3, or 5, the "opponent" will swerve. If they roll a 2, 4, or 6, the "opponent" will go straight.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Help students understand the concepts on the game of chicken chart. If both the class and the opponent go straight, then they crash. The game is played with dice because the game of chicken is a game of risk. One never really truly knows whether or not their opponent will drive straight or swerve. </a:t>
            </a:r>
          </a:p>
        </p:txBody>
      </p:sp>
      <p:sp>
        <p:nvSpPr>
          <p:cNvPr id="4" name="Slide Number Placeholder 3"/>
          <p:cNvSpPr>
            <a:spLocks noGrp="1"/>
          </p:cNvSpPr>
          <p:nvPr>
            <p:ph type="sldNum" sz="quarter" idx="10"/>
          </p:nvPr>
        </p:nvSpPr>
        <p:spPr/>
        <p:txBody>
          <a:bodyPr/>
          <a:lstStyle/>
          <a:p>
            <a:fld id="{594C9350-6C78-0949-B8F5-DFC25DDDA69A}" type="slidenum">
              <a:rPr lang="en-US" smtClean="0"/>
              <a:t>3</a:t>
            </a:fld>
            <a:endParaRPr lang="en-US"/>
          </a:p>
        </p:txBody>
      </p:sp>
    </p:spTree>
    <p:extLst>
      <p:ext uri="{BB962C8B-B14F-4D97-AF65-F5344CB8AC3E}">
        <p14:creationId xmlns:p14="http://schemas.microsoft.com/office/powerpoint/2010/main" val="316811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Once students understand the idea of chicken, show them the definition for brinkmanship (above). There are additional visuals to remind them that this was a conflict between the United States and the Soviet Union on the next slide. Again, if possible, “play” the modified version of brinkmanship using the brinkmanship chart. Divide the class in half. One side of the room will be the United States. The other side of the room will be the Soviet Union.</a:t>
            </a:r>
            <a:endParaRPr lang="en-US" dirty="0"/>
          </a:p>
        </p:txBody>
      </p:sp>
      <p:sp>
        <p:nvSpPr>
          <p:cNvPr id="4" name="Slide Number Placeholder 3"/>
          <p:cNvSpPr>
            <a:spLocks noGrp="1"/>
          </p:cNvSpPr>
          <p:nvPr>
            <p:ph type="sldNum" sz="quarter" idx="10"/>
          </p:nvPr>
        </p:nvSpPr>
        <p:spPr/>
        <p:txBody>
          <a:bodyPr/>
          <a:lstStyle/>
          <a:p>
            <a:fld id="{594C9350-6C78-0949-B8F5-DFC25DDDA69A}" type="slidenum">
              <a:rPr lang="en-US" smtClean="0"/>
              <a:t>4</a:t>
            </a:fld>
            <a:endParaRPr lang="en-US"/>
          </a:p>
        </p:txBody>
      </p:sp>
    </p:spTree>
    <p:extLst>
      <p:ext uri="{BB962C8B-B14F-4D97-AF65-F5344CB8AC3E}">
        <p14:creationId xmlns:p14="http://schemas.microsoft.com/office/powerpoint/2010/main" val="898176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Cold war politics have been compared to the game of chicken. “Brinkmanship is a shared risk of war in which each side pushes the other toward the brink of disaster or war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ever closer in an effort to force the other side to capitulate at the last second. Soviet-American interactions at several points during the Cold War manipulated this situation to extract favorable gains, though none so clearly as during the Cuban Missile Crisis. The chicken game also introduces an interesting point about uncontrollable risk and rationality. Here, even if both drivers are acting rationally, uncontrollable events can still trigger a crash between the drivers if both believe the other will swerve at the last second. This generates the possibility of ‘accidental nuclear wars’ or nuclear instability caused by misinformation or wrong beliefs about the other side.”</a:t>
            </a:r>
            <a:r>
              <a:rPr lang="en-US" sz="1200" kern="1200" baseline="0" dirty="0">
                <a:solidFill>
                  <a:schemeClr val="tx1"/>
                </a:solidFill>
                <a:effectLst/>
                <a:latin typeface="+mn-lt"/>
                <a:ea typeface="+mn-ea"/>
                <a:cs typeface="+mn-cs"/>
              </a:rPr>
              <a:t> (Malone, </a:t>
            </a:r>
            <a:r>
              <a:rPr lang="en-US" sz="1200" kern="1200" baseline="0" dirty="0" err="1">
                <a:solidFill>
                  <a:schemeClr val="tx1"/>
                </a:solidFill>
                <a:effectLst/>
                <a:latin typeface="+mn-lt"/>
                <a:ea typeface="+mn-ea"/>
                <a:cs typeface="+mn-cs"/>
              </a:rPr>
              <a:t>n.d.</a:t>
            </a:r>
            <a:r>
              <a:rPr lang="en-US" sz="1200" kern="1200" baseline="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Malone, I. (</a:t>
            </a:r>
            <a:r>
              <a:rPr lang="en-US" sz="1200" i="1" kern="1200" dirty="0" err="1">
                <a:solidFill>
                  <a:schemeClr val="tx1"/>
                </a:solidFill>
                <a:effectLst/>
                <a:latin typeface="+mn-lt"/>
                <a:ea typeface="+mn-ea"/>
                <a:cs typeface="+mn-cs"/>
              </a:rPr>
              <a:t>n.d.</a:t>
            </a:r>
            <a:r>
              <a:rPr lang="en-US" sz="1200" i="1" kern="1200" dirty="0">
                <a:solidFill>
                  <a:schemeClr val="tx1"/>
                </a:solidFill>
                <a:effectLst/>
                <a:latin typeface="+mn-lt"/>
                <a:ea typeface="+mn-ea"/>
                <a:cs typeface="+mn-cs"/>
              </a:rPr>
              <a:t>). PS 114s. International security in a changing world nuclear weapons, brinkmanship, and deterrence: A cheat sheet. Stanford University. </a:t>
            </a:r>
            <a:r>
              <a:rPr lang="en-US" sz="1200" i="1" kern="1200">
                <a:solidFill>
                  <a:schemeClr val="tx1"/>
                </a:solidFill>
                <a:effectLst/>
                <a:latin typeface="+mn-lt"/>
                <a:ea typeface="+mn-ea"/>
                <a:cs typeface="+mn-cs"/>
              </a:rPr>
              <a:t>Retrieved from https://web.stanford.edu/~imalone/Teaching/pols114/AddendumNuclearDeterrenceGameTheory.pdf</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94C9350-6C78-0949-B8F5-DFC25DDDA69A}" type="slidenum">
              <a:rPr lang="en-US" smtClean="0"/>
              <a:t>5</a:t>
            </a:fld>
            <a:endParaRPr lang="en-US"/>
          </a:p>
        </p:txBody>
      </p:sp>
    </p:spTree>
    <p:extLst>
      <p:ext uri="{BB962C8B-B14F-4D97-AF65-F5344CB8AC3E}">
        <p14:creationId xmlns:p14="http://schemas.microsoft.com/office/powerpoint/2010/main" val="982704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Give one of the students from the United States side in class a</a:t>
            </a:r>
            <a:r>
              <a:rPr lang="en-US" sz="1200" b="0" i="0" kern="1200" baseline="0" dirty="0">
                <a:solidFill>
                  <a:schemeClr val="tx1"/>
                </a:solidFill>
                <a:effectLst/>
                <a:latin typeface="+mn-lt"/>
                <a:ea typeface="+mn-ea"/>
                <a:cs typeface="+mn-cs"/>
              </a:rPr>
              <a:t> die</a:t>
            </a:r>
            <a:r>
              <a:rPr lang="en-US" sz="1200" b="0" i="0" kern="1200" dirty="0">
                <a:solidFill>
                  <a:schemeClr val="tx1"/>
                </a:solidFill>
                <a:effectLst/>
                <a:latin typeface="+mn-lt"/>
                <a:ea typeface="+mn-ea"/>
                <a:cs typeface="+mn-cs"/>
              </a:rPr>
              <a:t>. If they roll a 1, 3, or 5, the class (United States) will avoid firing weapons. If they roll a 2, 4, or 6, the class (United States) will fire weapons. </a:t>
            </a:r>
          </a:p>
          <a:p>
            <a:r>
              <a:rPr lang="en-US" sz="1200" b="0" i="0" kern="1200" dirty="0">
                <a:solidFill>
                  <a:schemeClr val="tx1"/>
                </a:solidFill>
                <a:effectLst/>
                <a:latin typeface="+mn-lt"/>
                <a:ea typeface="+mn-ea"/>
                <a:cs typeface="+mn-cs"/>
              </a:rPr>
              <a:t>Give another student from the Soviet Union side in class a die. If they roll a 1, 3, or 5, the Soviet Union will avoid firing weapons. If they roll a 2, 4, or 6, the Soviet Union will fire weapons.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Help students understand the concepts of the game of chicken are very similar to the concept of brinkmanship during the Cold War. The U.S.A could not read the minds of the Soviet Union. It was a game of risk. </a:t>
            </a:r>
          </a:p>
        </p:txBody>
      </p:sp>
      <p:sp>
        <p:nvSpPr>
          <p:cNvPr id="4" name="Slide Number Placeholder 3"/>
          <p:cNvSpPr>
            <a:spLocks noGrp="1"/>
          </p:cNvSpPr>
          <p:nvPr>
            <p:ph type="sldNum" sz="quarter" idx="10"/>
          </p:nvPr>
        </p:nvSpPr>
        <p:spPr/>
        <p:txBody>
          <a:bodyPr/>
          <a:lstStyle/>
          <a:p>
            <a:fld id="{594C9350-6C78-0949-B8F5-DFC25DDDA69A}" type="slidenum">
              <a:rPr lang="en-US" smtClean="0"/>
              <a:t>6</a:t>
            </a:fld>
            <a:endParaRPr lang="en-US"/>
          </a:p>
        </p:txBody>
      </p:sp>
    </p:spTree>
    <p:extLst>
      <p:ext uri="{BB962C8B-B14F-4D97-AF65-F5344CB8AC3E}">
        <p14:creationId xmlns:p14="http://schemas.microsoft.com/office/powerpoint/2010/main" val="58056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To check for understanding, use the formative assessment instructional strategy Synectics. Share that synectics is a way for students to make connections between an academic concept and real life. Distribute the synectics handout, or students could copy a template on the board. As a class, have students discuss how brinkmanship is similar to a game of chicken. With the class, ask students to come up with another concept that is similar to brinkmanship (e.g.,</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game of paper, rock, scissors). Discuss this option and have students fill in their answer under the “game of chicken” box. Once students have an understanding of how synectics work, allow them to work with a partner or small group to fill in the rest of the boxes remaining. Together, they should come up with two additional ideas.</a:t>
            </a:r>
            <a:endParaRPr lang="en-US" dirty="0"/>
          </a:p>
        </p:txBody>
      </p:sp>
      <p:sp>
        <p:nvSpPr>
          <p:cNvPr id="4" name="Slide Number Placeholder 3"/>
          <p:cNvSpPr>
            <a:spLocks noGrp="1"/>
          </p:cNvSpPr>
          <p:nvPr>
            <p:ph type="sldNum" sz="quarter" idx="10"/>
          </p:nvPr>
        </p:nvSpPr>
        <p:spPr/>
        <p:txBody>
          <a:bodyPr/>
          <a:lstStyle/>
          <a:p>
            <a:fld id="{594C9350-6C78-0949-B8F5-DFC25DDDA69A}" type="slidenum">
              <a:rPr lang="en-US" smtClean="0"/>
              <a:t>7</a:t>
            </a:fld>
            <a:endParaRPr lang="en-US"/>
          </a:p>
        </p:txBody>
      </p:sp>
    </p:spTree>
    <p:extLst>
      <p:ext uri="{BB962C8B-B14F-4D97-AF65-F5344CB8AC3E}">
        <p14:creationId xmlns:p14="http://schemas.microsoft.com/office/powerpoint/2010/main" val="265084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6237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6/13/2023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1710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0747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40689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205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2807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657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6335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202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0806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9610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1813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3637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381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6404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3767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5220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6/13/2023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9870355"/>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tif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tif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600" b="1" dirty="0">
                <a:latin typeface="Calibri" panose="020F0502020204030204" pitchFamily="34" charset="0"/>
              </a:rPr>
              <a:t>How does Fear impact a nation?</a:t>
            </a:r>
          </a:p>
        </p:txBody>
      </p:sp>
      <p:sp>
        <p:nvSpPr>
          <p:cNvPr id="5" name="Text Placeholder 4"/>
          <p:cNvSpPr>
            <a:spLocks noGrp="1"/>
          </p:cNvSpPr>
          <p:nvPr>
            <p:ph type="body" idx="1"/>
          </p:nvPr>
        </p:nvSpPr>
        <p:spPr>
          <a:xfrm>
            <a:off x="684213" y="4410221"/>
            <a:ext cx="8535988" cy="1879600"/>
          </a:xfrm>
        </p:spPr>
        <p:txBody>
          <a:bodyPr>
            <a:normAutofit/>
          </a:bodyPr>
          <a:lstStyle/>
          <a:p>
            <a:r>
              <a:rPr lang="en-US" sz="4800" dirty="0">
                <a:latin typeface="Calibri" panose="020F0502020204030204" pitchFamily="34" charset="0"/>
              </a:rPr>
              <a:t>Essential Question</a:t>
            </a:r>
          </a:p>
        </p:txBody>
      </p:sp>
    </p:spTree>
    <p:extLst>
      <p:ext uri="{BB962C8B-B14F-4D97-AF65-F5344CB8AC3E}">
        <p14:creationId xmlns:p14="http://schemas.microsoft.com/office/powerpoint/2010/main" val="438899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766"/>
            <a:ext cx="8534400" cy="1507067"/>
          </a:xfrm>
        </p:spPr>
        <p:txBody>
          <a:bodyPr>
            <a:normAutofit/>
          </a:bodyPr>
          <a:lstStyle/>
          <a:p>
            <a:r>
              <a:rPr lang="en-US" sz="4400" b="1" dirty="0">
                <a:latin typeface="Calibri" panose="020F0502020204030204" pitchFamily="34" charset="0"/>
              </a:rPr>
              <a:t>Game of Chicken</a:t>
            </a:r>
          </a:p>
        </p:txBody>
      </p:sp>
      <p:pic>
        <p:nvPicPr>
          <p:cNvPr id="5" name="Picture 4"/>
          <p:cNvPicPr/>
          <p:nvPr/>
        </p:nvPicPr>
        <p:blipFill>
          <a:blip r:embed="rId3"/>
          <a:stretch>
            <a:fillRect/>
          </a:stretch>
        </p:blipFill>
        <p:spPr>
          <a:xfrm>
            <a:off x="617481" y="1302845"/>
            <a:ext cx="6666186" cy="2476500"/>
          </a:xfrm>
          <a:prstGeom prst="rect">
            <a:avLst/>
          </a:prstGeom>
        </p:spPr>
      </p:pic>
      <p:pic>
        <p:nvPicPr>
          <p:cNvPr id="7" name="Picture 6"/>
          <p:cNvPicPr/>
          <p:nvPr/>
        </p:nvPicPr>
        <p:blipFill>
          <a:blip r:embed="rId4"/>
          <a:stretch>
            <a:fillRect/>
          </a:stretch>
        </p:blipFill>
        <p:spPr>
          <a:xfrm>
            <a:off x="5190357" y="4166038"/>
            <a:ext cx="3479800" cy="2336800"/>
          </a:xfrm>
          <a:prstGeom prst="rect">
            <a:avLst/>
          </a:prstGeom>
        </p:spPr>
      </p:pic>
    </p:spTree>
    <p:extLst>
      <p:ext uri="{BB962C8B-B14F-4D97-AF65-F5344CB8AC3E}">
        <p14:creationId xmlns:p14="http://schemas.microsoft.com/office/powerpoint/2010/main" val="1177493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Die Roll 1, 3, 5 = Swerve</a:t>
            </a:r>
            <a:br>
              <a:rPr lang="en-US" dirty="0">
                <a:latin typeface="Calibri" panose="020F0502020204030204" pitchFamily="34" charset="0"/>
              </a:rPr>
            </a:br>
            <a:r>
              <a:rPr lang="en-US" dirty="0">
                <a:latin typeface="Calibri" panose="020F0502020204030204" pitchFamily="34" charset="0"/>
              </a:rPr>
              <a:t>Die Roll 2, 4, 6 = Straight </a:t>
            </a:r>
          </a:p>
        </p:txBody>
      </p:sp>
      <p:pic>
        <p:nvPicPr>
          <p:cNvPr id="3" name="Picture 2"/>
          <p:cNvPicPr/>
          <p:nvPr/>
        </p:nvPicPr>
        <p:blipFill rotWithShape="1">
          <a:blip r:embed="rId3">
            <a:extLst>
              <a:ext uri="{28A0092B-C50C-407E-A947-70E740481C1C}">
                <a14:useLocalDpi xmlns:a14="http://schemas.microsoft.com/office/drawing/2010/main" val="0"/>
              </a:ext>
            </a:extLst>
          </a:blip>
          <a:srcRect t="3132"/>
          <a:stretch/>
        </p:blipFill>
        <p:spPr bwMode="auto">
          <a:xfrm>
            <a:off x="684212" y="778487"/>
            <a:ext cx="9759010" cy="34364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5486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4136" y="345491"/>
            <a:ext cx="11303727" cy="2321033"/>
          </a:xfrm>
        </p:spPr>
        <p:txBody>
          <a:bodyPr>
            <a:normAutofit/>
          </a:bodyPr>
          <a:lstStyle/>
          <a:p>
            <a:r>
              <a:rPr lang="en-US" b="1" dirty="0">
                <a:latin typeface="Calibri" panose="020F0502020204030204" pitchFamily="34" charset="0"/>
              </a:rPr>
              <a:t>Brinkmanship</a:t>
            </a:r>
            <a:br>
              <a:rPr lang="en-US" dirty="0">
                <a:latin typeface="Calibri" panose="020F0502020204030204" pitchFamily="34" charset="0"/>
              </a:rPr>
            </a:br>
            <a:r>
              <a:rPr lang="en-US" sz="3200" cap="none" dirty="0">
                <a:latin typeface="Calibri" panose="020F0502020204030204" pitchFamily="34" charset="0"/>
              </a:rPr>
              <a:t>A shared risk of war in which each side pushes the other towards the brink of disaster or war ever closer in order to force the other side to surrender at the last second.</a:t>
            </a:r>
          </a:p>
        </p:txBody>
      </p:sp>
      <p:pic>
        <p:nvPicPr>
          <p:cNvPr id="7" name="Picture 6"/>
          <p:cNvPicPr>
            <a:picLocks noChangeAspect="1"/>
          </p:cNvPicPr>
          <p:nvPr/>
        </p:nvPicPr>
        <p:blipFill>
          <a:blip r:embed="rId3"/>
          <a:stretch>
            <a:fillRect/>
          </a:stretch>
        </p:blipFill>
        <p:spPr>
          <a:xfrm>
            <a:off x="4224915" y="3167383"/>
            <a:ext cx="3100851" cy="3353409"/>
          </a:xfrm>
          <a:prstGeom prst="rect">
            <a:avLst/>
          </a:prstGeom>
        </p:spPr>
      </p:pic>
    </p:spTree>
    <p:extLst>
      <p:ext uri="{BB962C8B-B14F-4D97-AF65-F5344CB8AC3E}">
        <p14:creationId xmlns:p14="http://schemas.microsoft.com/office/powerpoint/2010/main" val="708159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15" y="165236"/>
            <a:ext cx="8534400" cy="1507067"/>
          </a:xfrm>
        </p:spPr>
        <p:txBody>
          <a:bodyPr>
            <a:normAutofit/>
          </a:bodyPr>
          <a:lstStyle/>
          <a:p>
            <a:r>
              <a:rPr lang="en-US" sz="4800" b="1" dirty="0">
                <a:latin typeface="Calibri" panose="020F0502020204030204" pitchFamily="34" charset="0"/>
              </a:rPr>
              <a:t>Brinkmanship</a:t>
            </a:r>
          </a:p>
        </p:txBody>
      </p:sp>
      <p:pic>
        <p:nvPicPr>
          <p:cNvPr id="4" name="Picture 3"/>
          <p:cNvPicPr>
            <a:picLocks noChangeAspect="1"/>
          </p:cNvPicPr>
          <p:nvPr/>
        </p:nvPicPr>
        <p:blipFill>
          <a:blip r:embed="rId3"/>
          <a:stretch>
            <a:fillRect/>
          </a:stretch>
        </p:blipFill>
        <p:spPr>
          <a:xfrm>
            <a:off x="6103262" y="1016601"/>
            <a:ext cx="3545235" cy="2516753"/>
          </a:xfrm>
          <a:prstGeom prst="rect">
            <a:avLst/>
          </a:prstGeom>
        </p:spPr>
      </p:pic>
      <p:pic>
        <p:nvPicPr>
          <p:cNvPr id="5" name="Picture 4"/>
          <p:cNvPicPr>
            <a:picLocks noChangeAspect="1"/>
          </p:cNvPicPr>
          <p:nvPr/>
        </p:nvPicPr>
        <p:blipFill>
          <a:blip r:embed="rId4"/>
          <a:stretch>
            <a:fillRect/>
          </a:stretch>
        </p:blipFill>
        <p:spPr>
          <a:xfrm>
            <a:off x="303320" y="2165143"/>
            <a:ext cx="5124012" cy="3847025"/>
          </a:xfrm>
          <a:prstGeom prst="rect">
            <a:avLst/>
          </a:prstGeom>
        </p:spPr>
      </p:pic>
    </p:spTree>
    <p:extLst>
      <p:ext uri="{BB962C8B-B14F-4D97-AF65-F5344CB8AC3E}">
        <p14:creationId xmlns:p14="http://schemas.microsoft.com/office/powerpoint/2010/main" val="1410212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9810286" cy="1507067"/>
          </a:xfrm>
        </p:spPr>
        <p:txBody>
          <a:bodyPr>
            <a:normAutofit/>
          </a:bodyPr>
          <a:lstStyle/>
          <a:p>
            <a:r>
              <a:rPr lang="en-US" dirty="0">
                <a:latin typeface="Calibri" panose="020F0502020204030204" pitchFamily="34" charset="0"/>
              </a:rPr>
              <a:t>Die Roll 1, 3, 5 = Avoid Firing Weapons</a:t>
            </a:r>
            <a:br>
              <a:rPr lang="en-US" dirty="0">
                <a:latin typeface="Calibri" panose="020F0502020204030204" pitchFamily="34" charset="0"/>
              </a:rPr>
            </a:br>
            <a:r>
              <a:rPr lang="en-US" dirty="0">
                <a:latin typeface="Calibri" panose="020F0502020204030204" pitchFamily="34" charset="0"/>
              </a:rPr>
              <a:t>Die Roll 2, 4, 6 = Fire Weapons </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999"/>
          <a:stretch/>
        </p:blipFill>
        <p:spPr>
          <a:xfrm>
            <a:off x="684211" y="813500"/>
            <a:ext cx="9687697" cy="3143653"/>
          </a:xfrm>
          <a:prstGeom prst="rect">
            <a:avLst/>
          </a:prstGeom>
        </p:spPr>
      </p:pic>
    </p:spTree>
    <p:extLst>
      <p:ext uri="{BB962C8B-B14F-4D97-AF65-F5344CB8AC3E}">
        <p14:creationId xmlns:p14="http://schemas.microsoft.com/office/powerpoint/2010/main" val="927608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481" y="5634446"/>
            <a:ext cx="8534400" cy="990574"/>
          </a:xfrm>
        </p:spPr>
        <p:txBody>
          <a:bodyPr/>
          <a:lstStyle/>
          <a:p>
            <a:r>
              <a:rPr lang="en-US" dirty="0" err="1">
                <a:latin typeface="Calibri" panose="020F0502020204030204" pitchFamily="34" charset="0"/>
              </a:rPr>
              <a:t>Synectics</a:t>
            </a:r>
            <a:endParaRPr lang="en-US" dirty="0">
              <a:latin typeface="Calibri" panose="020F0502020204030204" pitchFamily="34" charset="0"/>
            </a:endParaRPr>
          </a:p>
        </p:txBody>
      </p:sp>
      <p:grpSp>
        <p:nvGrpSpPr>
          <p:cNvPr id="5" name="Group 4"/>
          <p:cNvGrpSpPr/>
          <p:nvPr/>
        </p:nvGrpSpPr>
        <p:grpSpPr>
          <a:xfrm>
            <a:off x="2458819" y="364357"/>
            <a:ext cx="7164152" cy="5369978"/>
            <a:chOff x="2458819" y="364357"/>
            <a:chExt cx="7164152" cy="5369978"/>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8819" y="364357"/>
              <a:ext cx="7164152" cy="5369978"/>
            </a:xfrm>
            <a:prstGeom prst="rect">
              <a:avLst/>
            </a:prstGeom>
          </p:spPr>
        </p:pic>
        <p:sp>
          <p:nvSpPr>
            <p:cNvPr id="4" name="Rectangle 3"/>
            <p:cNvSpPr/>
            <p:nvPr/>
          </p:nvSpPr>
          <p:spPr>
            <a:xfrm flipV="1">
              <a:off x="6183086" y="583473"/>
              <a:ext cx="40930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41864899"/>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1638</TotalTime>
  <Words>963</Words>
  <Application>Microsoft Office PowerPoint</Application>
  <PresentationFormat>Widescreen</PresentationFormat>
  <Paragraphs>28</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Century Gothic</vt:lpstr>
      <vt:lpstr>Wingdings 3</vt:lpstr>
      <vt:lpstr>Slice</vt:lpstr>
      <vt:lpstr>How does Fear impact a nation?</vt:lpstr>
      <vt:lpstr>Game of Chicken</vt:lpstr>
      <vt:lpstr>Die Roll 1, 3, 5 = Swerve Die Roll 2, 4, 6 = Straight </vt:lpstr>
      <vt:lpstr>Brinkmanship A shared risk of war in which each side pushes the other towards the brink of disaster or war ever closer in order to force the other side to surrender at the last second.</vt:lpstr>
      <vt:lpstr>Brinkmanship</vt:lpstr>
      <vt:lpstr>Die Roll 1, 3, 5 = Avoid Firing Weapons Die Roll 2, 4, 6 = Fire Weapons </vt:lpstr>
      <vt:lpstr>Synectics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We MAD?</dc:title>
  <dc:creator>K20 Center</dc:creator>
  <cp:lastModifiedBy>Bigler, Elijah B.</cp:lastModifiedBy>
  <cp:revision>24</cp:revision>
  <cp:lastPrinted>2016-01-28T19:26:27Z</cp:lastPrinted>
  <dcterms:created xsi:type="dcterms:W3CDTF">2016-01-27T17:04:34Z</dcterms:created>
  <dcterms:modified xsi:type="dcterms:W3CDTF">2023-06-13T15:05:14Z</dcterms:modified>
</cp:coreProperties>
</file>