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7"/>
  </p:notesMasterIdLst>
  <p:sldIdLst>
    <p:sldId id="256" r:id="rId3"/>
    <p:sldId id="270" r:id="rId4"/>
    <p:sldId id="260" r:id="rId5"/>
    <p:sldId id="277" r:id="rId6"/>
    <p:sldId id="262" r:id="rId7"/>
    <p:sldId id="263" r:id="rId8"/>
    <p:sldId id="278" r:id="rId9"/>
    <p:sldId id="272" r:id="rId10"/>
    <p:sldId id="275" r:id="rId11"/>
    <p:sldId id="264" r:id="rId12"/>
    <p:sldId id="276" r:id="rId13"/>
    <p:sldId id="274" r:id="rId14"/>
    <p:sldId id="265" r:id="rId15"/>
    <p:sldId id="273" r:id="rId1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806" autoAdjust="0"/>
    <p:restoredTop sz="76292"/>
  </p:normalViewPr>
  <p:slideViewPr>
    <p:cSldViewPr snapToGrid="0">
      <p:cViewPr varScale="1">
        <p:scale>
          <a:sx n="91" d="100"/>
          <a:sy n="91" d="100"/>
        </p:scale>
        <p:origin x="184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0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27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953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Synectics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https://learn.k20center.ou.edu/strategy/120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263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Window notes. Strategies. https://learn.k20center.ou.edu/strategy/189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551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S-I-T (Surprising, interesting, troubling). Strategies. https://learn.k20center.ou.edu/strategy/926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3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Nuclear Vault. (2009, July 11). </a:t>
            </a:r>
            <a:r>
              <a:rPr lang="en-US" sz="1400" b="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Duck and cover (1951) Bert the turtle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[Video]. 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YouTube. https://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www.youtube.com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/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watch?v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=IKqXu-5jw60</a:t>
            </a:r>
          </a:p>
        </p:txBody>
      </p:sp>
    </p:spTree>
    <p:extLst>
      <p:ext uri="{BB962C8B-B14F-4D97-AF65-F5344CB8AC3E}">
        <p14:creationId xmlns:p14="http://schemas.microsoft.com/office/powerpoint/2010/main" val="1473428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Quick write.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https://learn.k20center.ou.edu/strategy/1127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877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k20.ou.edu/r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IKqXu-5jw60?feature=oembe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watch?v=IKqXu-5jw6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We MAD?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Impact of the Cold War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Fallout Survival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Imagine you have survived a nuclear attack inside of a fallout shelter. </a:t>
            </a:r>
          </a:p>
          <a:p>
            <a:r>
              <a:rPr lang="en-US" altLang="en-US" dirty="0"/>
              <a:t>Read the descriptions of your fellow survivors listed on the handout.</a:t>
            </a:r>
          </a:p>
          <a:p>
            <a:r>
              <a:rPr lang="en-US" altLang="en-US" dirty="0"/>
              <a:t>Decide which 7 of the 12 listed survivors will be allowed to stay in the fallout shelter.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3C22F-3ADE-4A10-A112-F33A6FC55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C92B0-071B-5F6A-F2C7-A30C28329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Fallout Survival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BDAC1B01-1B98-7F11-17C3-5D96B5746D1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Share which 7 people you allowed to stay in the shelter with your group members. </a:t>
            </a:r>
          </a:p>
          <a:p>
            <a:r>
              <a:rPr lang="en-US" altLang="en-US" dirty="0"/>
              <a:t>Work as a group to agree on which 7 people will be allowed to stay. </a:t>
            </a:r>
          </a:p>
          <a:p>
            <a:pPr marL="64008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637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How can fear impact a nation?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Analyze how the Cold War impacted relations between countries.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Explain how the Cold War affected people’s lives. </a:t>
            </a:r>
          </a:p>
          <a:p>
            <a:pPr marL="457200" indent="-457200"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1E233-F26F-07B5-60B7-D4CEC600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04A78-2BCB-AF88-8D1D-96906D1B1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Brinkmanship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FA0DA4FB-B9C5-1AD5-D677-F40E4E61130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sz="2800" i="1" dirty="0"/>
              <a:t>Brinkmanship</a:t>
            </a:r>
            <a:r>
              <a:rPr lang="en-US" sz="2800" dirty="0"/>
              <a:t> is a shared risk of war in which each side pushes the other closer toward the brink of disaster or to force the other side to surrender at the last second.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6055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B8FDB-1A83-E225-F2B0-8D3284B77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E9762-80F2-E52C-8636-9615BC8C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Brinkmanship Rolling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FAC0F559-40C4-003B-9902-914D170D267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sz="2400" dirty="0"/>
              <a:t>One student should assume the role of the U.S. and the other should assume the role of the U.S.S.R. </a:t>
            </a:r>
          </a:p>
          <a:p>
            <a:r>
              <a:rPr lang="en-US" altLang="en-US" sz="2400" dirty="0"/>
              <a:t>Each roll the die once. </a:t>
            </a:r>
          </a:p>
          <a:p>
            <a:pPr lvl="1"/>
            <a:r>
              <a:rPr lang="en-US" altLang="en-US" sz="2400" dirty="0"/>
              <a:t>If you roll a 1, 3, or 5 you don’t fire nuclear weapons.</a:t>
            </a:r>
          </a:p>
          <a:p>
            <a:pPr lvl="1"/>
            <a:r>
              <a:rPr lang="en-US" altLang="en-US" sz="2400" dirty="0"/>
              <a:t>If you roll a 2, 4, or 6 you fire nuclear weapons.</a:t>
            </a:r>
          </a:p>
          <a:p>
            <a:r>
              <a:rPr lang="en-US" altLang="en-US" sz="2400" dirty="0"/>
              <a:t>Note the outcome of the roll. </a:t>
            </a:r>
          </a:p>
          <a:p>
            <a:r>
              <a:rPr lang="en-US" altLang="en-US" sz="2400" dirty="0"/>
              <a:t>Repeat the process and keep track of each outcome. </a:t>
            </a:r>
          </a:p>
        </p:txBody>
      </p:sp>
    </p:spTree>
    <p:extLst>
      <p:ext uri="{BB962C8B-B14F-4D97-AF65-F5344CB8AC3E}">
        <p14:creationId xmlns:p14="http://schemas.microsoft.com/office/powerpoint/2010/main" val="4150938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49607-8147-99D6-3A97-F63AFE06A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C17CC-4421-7A67-0F1D-19EA0C5CA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/>
              <a:t>Synectics</a:t>
            </a:r>
            <a:endParaRPr lang="en-US" dirty="0"/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A5C7041B-FEA1-E75E-029C-FFDCFD40810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Brinkmanship is like a game of chicken because…</a:t>
            </a:r>
          </a:p>
          <a:p>
            <a:r>
              <a:rPr lang="en-US" altLang="en-US" dirty="0"/>
              <a:t>What is another Synectic that explains brinkmanship?</a:t>
            </a:r>
          </a:p>
          <a:p>
            <a:pPr lvl="1"/>
            <a:r>
              <a:rPr lang="en-US" altLang="en-US" dirty="0"/>
              <a:t>Work with your partner to develop a Synectic.</a:t>
            </a:r>
          </a:p>
          <a:p>
            <a:pPr lvl="1"/>
            <a:r>
              <a:rPr lang="en-US" altLang="en-US" dirty="0"/>
              <a:t>Be prepared to share it with the class.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C12308-6462-D88E-66CA-91E3F3897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752" y="258372"/>
            <a:ext cx="1744468" cy="99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74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5D84C-B1B9-7487-2919-4DBFDC69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Mutually Assured Destruction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001687CA-0FFD-B396-81EB-DB04465691A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i="1" dirty="0"/>
              <a:t>Mutually assured destruction</a:t>
            </a:r>
            <a:r>
              <a:rPr lang="en-US" dirty="0"/>
              <a:t> </a:t>
            </a:r>
            <a:r>
              <a:rPr lang="en-US" i="1" dirty="0"/>
              <a:t>(MAD)</a:t>
            </a:r>
            <a:r>
              <a:rPr lang="en-US" dirty="0"/>
              <a:t> is a military theory of nuclear deterrence that holds that neither side of a conflict will attack the other if both sides are guaranteed to be destroyed in the conflict.</a:t>
            </a:r>
            <a:endParaRPr lang="en-US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19368-770E-E2C1-97E7-88519FDC0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AFBE-05D4-B2C4-96E8-0F60E616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Window Notes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C87E519B-1BA2-2EA9-85EE-C08ACE9D877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081639" cy="3262312"/>
          </a:xfrm>
        </p:spPr>
        <p:txBody>
          <a:bodyPr/>
          <a:lstStyle/>
          <a:p>
            <a:r>
              <a:rPr lang="en-US" altLang="en-US" dirty="0"/>
              <a:t>Read the article about MAD and take notes on your Window Notes handout.</a:t>
            </a:r>
          </a:p>
          <a:p>
            <a:r>
              <a:rPr lang="en-US" altLang="en-US" dirty="0"/>
              <a:t>Access the article at: </a:t>
            </a:r>
            <a:r>
              <a:rPr lang="en-US" dirty="0">
                <a:hlinkClick r:id="rId3"/>
              </a:rPr>
              <a:t>https://k20.ou.edu/r9</a:t>
            </a:r>
            <a:r>
              <a:rPr lang="en-US" dirty="0"/>
              <a:t> </a:t>
            </a: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E2E704-9CA3-1242-2BFB-BD661D148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8182" y="266018"/>
            <a:ext cx="1127481" cy="118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32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EC37C-2168-49AB-CF8E-2D24D8147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710F8-CCDC-962E-856F-C05A331CF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S-I-T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7ED96F9E-5ECA-9ACC-FE01-030E5892D49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405196" cy="3262312"/>
          </a:xfrm>
        </p:spPr>
        <p:txBody>
          <a:bodyPr/>
          <a:lstStyle/>
          <a:p>
            <a:r>
              <a:rPr lang="en-US" altLang="en-US" dirty="0"/>
              <a:t>As you watch the video, identify… </a:t>
            </a:r>
          </a:p>
          <a:p>
            <a:pPr lvl="1"/>
            <a:r>
              <a:rPr lang="en-US" altLang="en-US" dirty="0"/>
              <a:t>one thing you find </a:t>
            </a:r>
            <a:r>
              <a:rPr lang="en-US" altLang="en-US" b="1" dirty="0"/>
              <a:t>surprising</a:t>
            </a:r>
          </a:p>
          <a:p>
            <a:pPr lvl="1"/>
            <a:r>
              <a:rPr lang="en-US" altLang="en-US" dirty="0"/>
              <a:t>one thing you find </a:t>
            </a:r>
            <a:r>
              <a:rPr lang="en-US" altLang="en-US" b="1" dirty="0"/>
              <a:t>interesting</a:t>
            </a:r>
          </a:p>
          <a:p>
            <a:pPr lvl="1"/>
            <a:r>
              <a:rPr lang="en-US" altLang="en-US" dirty="0"/>
              <a:t>one thing you find </a:t>
            </a:r>
            <a:r>
              <a:rPr lang="en-US" altLang="en-US" b="1" dirty="0"/>
              <a:t>troubling</a:t>
            </a: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6EDC3D-1A2D-E242-79E2-5FB37DEF3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337" y="0"/>
            <a:ext cx="1616026" cy="176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06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7305-E72B-0511-2B0D-1ADF58108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</p:spPr>
        <p:txBody>
          <a:bodyPr rtlCol="0">
            <a:normAutofit fontScale="90000"/>
          </a:bodyPr>
          <a:lstStyle/>
          <a:p>
            <a:pPr fontAlgn="auto">
              <a:defRPr/>
            </a:pPr>
            <a:r>
              <a:rPr lang="en-US" dirty="0">
                <a:hlinkClick r:id="rId4"/>
              </a:rPr>
              <a:t>Duck and Cover</a:t>
            </a:r>
            <a:endParaRPr lang="en-US" dirty="0"/>
          </a:p>
        </p:txBody>
      </p:sp>
      <p:pic>
        <p:nvPicPr>
          <p:cNvPr id="3" name="Online Media 2" descr="Duck And Cover (1951) Bert The Turtle">
            <a:hlinkClick r:id="" action="ppaction://media"/>
            <a:extLst>
              <a:ext uri="{FF2B5EF4-FFF2-40B4-BE49-F238E27FC236}">
                <a16:creationId xmlns:a16="http://schemas.microsoft.com/office/drawing/2014/main" id="{701D370B-2909-D01F-36AC-F462987E4EA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375992" y="717624"/>
            <a:ext cx="6392016" cy="36114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D31EE-9CD8-306D-71D6-9F2D6F407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E201B-E80B-E071-6134-B618A3DA5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Quick Write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35871106-E45A-D087-C1FA-F754E69B006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489928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How can fear impact a nation?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2C31F7-5381-01AE-4E37-5D7EC1A74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684" y="223814"/>
            <a:ext cx="1216948" cy="201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997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1540</TotalTime>
  <Words>523</Words>
  <Application>Microsoft Macintosh PowerPoint</Application>
  <PresentationFormat>On-screen Show (16:9)</PresentationFormat>
  <Paragraphs>46</Paragraphs>
  <Slides>14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Are We MAD?</vt:lpstr>
      <vt:lpstr>Fallout Survival</vt:lpstr>
      <vt:lpstr>Fallout Survival</vt:lpstr>
      <vt:lpstr>Essential Question</vt:lpstr>
      <vt:lpstr>Learning Objectives</vt:lpstr>
      <vt:lpstr>Brinkmanship</vt:lpstr>
      <vt:lpstr>Brinkmanship Rolling</vt:lpstr>
      <vt:lpstr>Synectics</vt:lpstr>
      <vt:lpstr>Mutually Assured Destruction</vt:lpstr>
      <vt:lpstr>Window Notes</vt:lpstr>
      <vt:lpstr>S-I-T</vt:lpstr>
      <vt:lpstr>Duck and Cover</vt:lpstr>
      <vt:lpstr>Quick Write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We MAD</dc:title>
  <dc:subject/>
  <dc:creator>K20 Center</dc:creator>
  <cp:keywords/>
  <dc:description/>
  <cp:lastModifiedBy>Finley-Combs, Elsa C.</cp:lastModifiedBy>
  <cp:revision>9</cp:revision>
  <dcterms:created xsi:type="dcterms:W3CDTF">2026-06-09T17:47:48Z</dcterms:created>
  <dcterms:modified xsi:type="dcterms:W3CDTF">2026-10-06T15:31:19Z</dcterms:modified>
  <cp:category/>
</cp:coreProperties>
</file>