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4"/>
  </p:sldMasterIdLst>
  <p:notesMasterIdLst>
    <p:notesMasterId r:id="rId26"/>
  </p:notesMasterIdLst>
  <p:sldIdLst>
    <p:sldId id="276" r:id="rId5"/>
    <p:sldId id="256" r:id="rId6"/>
    <p:sldId id="273" r:id="rId7"/>
    <p:sldId id="290" r:id="rId8"/>
    <p:sldId id="275" r:id="rId9"/>
    <p:sldId id="274" r:id="rId10"/>
    <p:sldId id="282" r:id="rId11"/>
    <p:sldId id="291" r:id="rId12"/>
    <p:sldId id="292" r:id="rId13"/>
    <p:sldId id="283" r:id="rId14"/>
    <p:sldId id="284" r:id="rId15"/>
    <p:sldId id="285" r:id="rId16"/>
    <p:sldId id="286" r:id="rId17"/>
    <p:sldId id="287" r:id="rId18"/>
    <p:sldId id="288" r:id="rId19"/>
    <p:sldId id="308" r:id="rId20"/>
    <p:sldId id="309" r:id="rId21"/>
    <p:sldId id="304" r:id="rId22"/>
    <p:sldId id="307" r:id="rId23"/>
    <p:sldId id="296" r:id="rId24"/>
    <p:sldId id="297"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078" autoAdjust="0"/>
  </p:normalViewPr>
  <p:slideViewPr>
    <p:cSldViewPr snapToGrid="0" snapToObjects="1">
      <p:cViewPr varScale="1">
        <p:scale>
          <a:sx n="201" d="100"/>
          <a:sy n="201" d="100"/>
        </p:scale>
        <p:origin x="54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s://learn.k20center.ou.edu/strategy/156"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youtube.com/watch?v=JGOxVIgmGWE"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learn.k20center.ou.edu/strategy/125"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712543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92929"/>
                </a:solidFill>
                <a:effectLst/>
                <a:latin typeface="Open Sans" panose="020B0606030504020204" pitchFamily="34" charset="0"/>
              </a:rPr>
              <a:t>K20 Center. (n.d.). Why-Lighting. Strategies. https://learn.k20center.ou.edu/strategy/128</a:t>
            </a:r>
            <a:endParaRPr lang="en-US" dirty="0"/>
          </a:p>
          <a:p>
            <a:endParaRPr lang="en-US" dirty="0"/>
          </a:p>
        </p:txBody>
      </p:sp>
    </p:spTree>
    <p:extLst>
      <p:ext uri="{BB962C8B-B14F-4D97-AF65-F5344CB8AC3E}">
        <p14:creationId xmlns:p14="http://schemas.microsoft.com/office/powerpoint/2010/main" val="8076051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11583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182325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92929"/>
                </a:solidFill>
                <a:effectLst/>
                <a:latin typeface="Open Sans" panose="020B0606030504020204" pitchFamily="34" charset="0"/>
              </a:rPr>
              <a:t>K20 Center. (n.d.). Why-Lighting. Strategies. https://learn.k20center.ou.edu/strategy/128</a:t>
            </a:r>
            <a:endParaRPr lang="en-US" dirty="0"/>
          </a:p>
        </p:txBody>
      </p:sp>
    </p:spTree>
    <p:extLst>
      <p:ext uri="{BB962C8B-B14F-4D97-AF65-F5344CB8AC3E}">
        <p14:creationId xmlns:p14="http://schemas.microsoft.com/office/powerpoint/2010/main" val="13885722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Wiesel, W. (1986, December 10). Nobel Peace Prize Acceptance Speech. NobelPrize.org https://www.nobelprize.org/prizes/peace/1986/wiesel/26054-elie-wiesel-acceptance-speech-1986/</a:t>
            </a:r>
          </a:p>
          <a:p>
            <a:endParaRPr lang="en-US" dirty="0"/>
          </a:p>
          <a:p>
            <a:r>
              <a:rPr lang="en-US" sz="1800" b="0" i="0" u="none" strike="noStrike" dirty="0">
                <a:solidFill>
                  <a:srgbClr val="292929"/>
                </a:solidFill>
                <a:effectLst/>
                <a:latin typeface="Arial" panose="020B0604020202020204" pitchFamily="34" charset="0"/>
              </a:rPr>
              <a:t>K20 Center. (n.d.). Claim, Evidence, Reasoning (CER). Strategies. </a:t>
            </a:r>
            <a:r>
              <a:rPr lang="en-US" sz="1800" b="0" i="0" u="sng" strike="noStrike" dirty="0">
                <a:solidFill>
                  <a:srgbClr val="1155CC"/>
                </a:solidFill>
                <a:effectLst/>
                <a:latin typeface="Arial" panose="020B0604020202020204" pitchFamily="34" charset="0"/>
                <a:hlinkClick r:id="rId3"/>
              </a:rPr>
              <a:t>https://learn.k20center.ou.edu/strategy/156</a:t>
            </a:r>
            <a:endParaRPr lang="en-US" dirty="0"/>
          </a:p>
        </p:txBody>
      </p:sp>
    </p:spTree>
    <p:extLst>
      <p:ext uri="{BB962C8B-B14F-4D97-AF65-F5344CB8AC3E}">
        <p14:creationId xmlns:p14="http://schemas.microsoft.com/office/powerpoint/2010/main" val="3210361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sz="1800" b="0" i="0" u="none" strike="noStrike" dirty="0">
                <a:solidFill>
                  <a:srgbClr val="292929"/>
                </a:solidFill>
                <a:effectLst/>
                <a:latin typeface="Arial" panose="020B0604020202020204" pitchFamily="34" charset="0"/>
              </a:rPr>
              <a:t>K20 Center. (n.d.). Bell Ringers and Exit Tickets. Strategies. </a:t>
            </a:r>
            <a:r>
              <a:rPr lang="en-US" sz="1800" b="0" i="0" u="sng" strike="noStrike" dirty="0">
                <a:solidFill>
                  <a:srgbClr val="1155CC"/>
                </a:solidFill>
                <a:effectLst/>
                <a:latin typeface="Arial" panose="020B0604020202020204" pitchFamily="34" charset="0"/>
                <a:hlinkClick r:id="rId3"/>
              </a:rPr>
              <a:t>https://learn.k20center.ou.edu/strategy/125</a:t>
            </a:r>
            <a:endParaRPr lang="en-US" dirty="0"/>
          </a:p>
        </p:txBody>
      </p:sp>
    </p:spTree>
    <p:extLst>
      <p:ext uri="{BB962C8B-B14F-4D97-AF65-F5344CB8AC3E}">
        <p14:creationId xmlns:p14="http://schemas.microsoft.com/office/powerpoint/2010/main" val="30428325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Font typeface="Arial"/>
              <a:buNone/>
            </a:pPr>
            <a:r>
              <a:rPr lang="en-US" sz="1100" dirty="0"/>
              <a:t>K20 Center. (2021, August 19). </a:t>
            </a:r>
            <a:r>
              <a:rPr lang="en-US" sz="1100" i="1" dirty="0"/>
              <a:t>Claim, Evidence, Reasoning</a:t>
            </a:r>
            <a:r>
              <a:rPr lang="en-US" sz="1100" dirty="0"/>
              <a:t> [Video]. YouTube. </a:t>
            </a:r>
            <a:r>
              <a:rPr lang="en-US" sz="1100" u="sng" dirty="0">
                <a:solidFill>
                  <a:schemeClr val="hlink"/>
                </a:solidFill>
                <a:hlinkClick r:id="rId3"/>
              </a:rPr>
              <a:t>https://www.youtube.com/watch?v=JGOxVIgmGWE</a:t>
            </a:r>
            <a:endParaRPr lang="en-US" sz="1100" dirty="0"/>
          </a:p>
          <a:p>
            <a:pPr marL="0" lvl="0" indent="0" algn="l" rtl="0">
              <a:spcBef>
                <a:spcPts val="0"/>
              </a:spcBef>
              <a:spcAft>
                <a:spcPts val="0"/>
              </a:spcAft>
              <a:buNone/>
            </a:pPr>
            <a:endParaRPr lang="en-US" dirty="0"/>
          </a:p>
          <a:p>
            <a:endParaRPr lang="en-US" dirty="0"/>
          </a:p>
        </p:txBody>
      </p:sp>
    </p:spTree>
    <p:extLst>
      <p:ext uri="{BB962C8B-B14F-4D97-AF65-F5344CB8AC3E}">
        <p14:creationId xmlns:p14="http://schemas.microsoft.com/office/powerpoint/2010/main" val="2247375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b="0" i="0" dirty="0" err="1">
                <a:solidFill>
                  <a:srgbClr val="444444"/>
                </a:solidFill>
                <a:effectLst/>
                <a:latin typeface="Bitter"/>
              </a:rPr>
              <a:t>Olère</a:t>
            </a:r>
            <a:r>
              <a:rPr lang="en-US" sz="1800" b="0" i="0" dirty="0">
                <a:solidFill>
                  <a:srgbClr val="444444"/>
                </a:solidFill>
                <a:effectLst/>
                <a:latin typeface="Bitter"/>
              </a:rPr>
              <a:t>, D. (1943). </a:t>
            </a:r>
            <a:r>
              <a:rPr lang="en-US" sz="1800" b="0" i="1" dirty="0">
                <a:solidFill>
                  <a:srgbClr val="222222"/>
                </a:solidFill>
                <a:effectLst/>
                <a:latin typeface="Bitter"/>
              </a:rPr>
              <a:t>Gassing by Zyklon B </a:t>
            </a:r>
            <a:r>
              <a:rPr lang="en-US" sz="1800" b="0" i="0" dirty="0">
                <a:solidFill>
                  <a:srgbClr val="444444"/>
                </a:solidFill>
                <a:effectLst/>
                <a:latin typeface="Bitter"/>
              </a:rPr>
              <a:t>[Depiction of gas chambers]. Museum of Jewish Heritage, New York, NY/USA. David </a:t>
            </a:r>
            <a:r>
              <a:rPr lang="en-US" sz="1800" b="0" i="0" dirty="0" err="1">
                <a:solidFill>
                  <a:srgbClr val="444444"/>
                </a:solidFill>
                <a:effectLst/>
                <a:latin typeface="Bitter"/>
              </a:rPr>
              <a:t>Olère</a:t>
            </a:r>
            <a:r>
              <a:rPr lang="en-US" sz="1800" b="0" i="0" dirty="0">
                <a:solidFill>
                  <a:srgbClr val="444444"/>
                </a:solidFill>
                <a:effectLst/>
                <a:latin typeface="Bitter"/>
              </a:rPr>
              <a:t> Drawings &amp; Paintings (2005). Retrieved from: https://fcit.usf.edu/holocaust/resource/gallery/olere.htm</a:t>
            </a:r>
            <a:endParaRPr lang="en-US" sz="1800" dirty="0"/>
          </a:p>
          <a:p>
            <a:endParaRPr lang="en-US" sz="1800" b="0" i="0" u="none" strike="noStrike" dirty="0">
              <a:solidFill>
                <a:srgbClr val="292929"/>
              </a:solidFill>
              <a:effectLst/>
              <a:latin typeface="Arial" panose="020B0604020202020204" pitchFamily="34" charset="0"/>
            </a:endParaRPr>
          </a:p>
          <a:p>
            <a:r>
              <a:rPr lang="en-US" sz="1800" b="0" i="0" u="none" strike="noStrike" dirty="0">
                <a:solidFill>
                  <a:srgbClr val="292929"/>
                </a:solidFill>
                <a:effectLst/>
                <a:latin typeface="Arial" panose="020B0604020202020204" pitchFamily="34" charset="0"/>
              </a:rPr>
              <a:t>K20 Center. (n.d.). Bell Ringers and Exit Tickets. Strategies. </a:t>
            </a:r>
            <a:r>
              <a:rPr lang="en-US" sz="1800" b="0" i="0" u="sng" strike="noStrike" dirty="0">
                <a:solidFill>
                  <a:srgbClr val="1155CC"/>
                </a:solidFill>
                <a:effectLst/>
                <a:latin typeface="Arial" panose="020B0604020202020204" pitchFamily="34" charset="0"/>
                <a:hlinkClick r:id="rId3"/>
              </a:rPr>
              <a:t>https://learn.k20center.ou.edu/strategy/125</a:t>
            </a:r>
            <a:endParaRPr lang="en-US" dirty="0"/>
          </a:p>
        </p:txBody>
      </p:sp>
    </p:spTree>
    <p:extLst>
      <p:ext uri="{BB962C8B-B14F-4D97-AF65-F5344CB8AC3E}">
        <p14:creationId xmlns:p14="http://schemas.microsoft.com/office/powerpoint/2010/main" val="2534462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dirty="0" err="1">
                <a:solidFill>
                  <a:srgbClr val="444444"/>
                </a:solidFill>
                <a:effectLst/>
                <a:latin typeface="Bitter"/>
              </a:rPr>
              <a:t>Olère</a:t>
            </a:r>
            <a:r>
              <a:rPr lang="en-US" b="0" i="0" dirty="0">
                <a:solidFill>
                  <a:srgbClr val="444444"/>
                </a:solidFill>
                <a:effectLst/>
                <a:latin typeface="Bitter"/>
              </a:rPr>
              <a:t>, D. (1943). </a:t>
            </a:r>
            <a:r>
              <a:rPr lang="en-US" b="0" i="1" dirty="0">
                <a:solidFill>
                  <a:srgbClr val="222222"/>
                </a:solidFill>
                <a:effectLst/>
                <a:latin typeface="Bitter"/>
              </a:rPr>
              <a:t>Gassing by Zyklon B </a:t>
            </a:r>
            <a:r>
              <a:rPr lang="en-US" b="0" i="0" dirty="0">
                <a:solidFill>
                  <a:srgbClr val="444444"/>
                </a:solidFill>
                <a:effectLst/>
                <a:latin typeface="Bitter"/>
              </a:rPr>
              <a:t>[Depiction of gas chambers]. Museum of Jewish Heritage, New York, NY/USA. David </a:t>
            </a:r>
            <a:r>
              <a:rPr lang="en-US" b="0" i="0" dirty="0" err="1">
                <a:solidFill>
                  <a:srgbClr val="444444"/>
                </a:solidFill>
                <a:effectLst/>
                <a:latin typeface="Bitter"/>
              </a:rPr>
              <a:t>Olère</a:t>
            </a:r>
            <a:r>
              <a:rPr lang="en-US" b="0" i="0" dirty="0">
                <a:solidFill>
                  <a:srgbClr val="444444"/>
                </a:solidFill>
                <a:effectLst/>
                <a:latin typeface="Bitter"/>
              </a:rPr>
              <a:t> Drawings &amp; Paintings (2005). Retrieved from: https://fcit.usf.edu/holocaust/resource/gallery/olere.htm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dirty="0"/>
          </a:p>
          <a:p>
            <a:r>
              <a:rPr lang="en-US" sz="1100" b="0" i="0" u="none" strike="noStrike" dirty="0">
                <a:solidFill>
                  <a:srgbClr val="292929"/>
                </a:solidFill>
                <a:effectLst/>
                <a:latin typeface="Arial" panose="020B0604020202020204" pitchFamily="34" charset="0"/>
              </a:rPr>
              <a:t>K20 Center. (n.d.). Bell Ringers and Exit Tickets. Strategies. </a:t>
            </a:r>
            <a:r>
              <a:rPr lang="en-US" sz="1100" b="0" i="0" u="sng" strike="noStrike" dirty="0">
                <a:solidFill>
                  <a:srgbClr val="1155CC"/>
                </a:solidFill>
                <a:effectLst/>
                <a:latin typeface="Arial" panose="020B0604020202020204" pitchFamily="34" charset="0"/>
                <a:hlinkClick r:id="rId3"/>
              </a:rPr>
              <a:t>https://learn.k20center.ou.edu/strategy/125</a:t>
            </a:r>
            <a:endParaRPr lang="en-US" dirty="0"/>
          </a:p>
          <a:p>
            <a:endParaRPr lang="en-US" dirty="0"/>
          </a:p>
        </p:txBody>
      </p:sp>
    </p:spTree>
    <p:extLst>
      <p:ext uri="{BB962C8B-B14F-4D97-AF65-F5344CB8AC3E}">
        <p14:creationId xmlns:p14="http://schemas.microsoft.com/office/powerpoint/2010/main" val="9570561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dirty="0">
                <a:solidFill>
                  <a:srgbClr val="1A1A1A"/>
                </a:solidFill>
                <a:effectLst/>
                <a:latin typeface="Georgia" panose="02040502050405020303" pitchFamily="18" charset="0"/>
              </a:rPr>
              <a:t>Parrott-Sheffer, C. (2019, March 20). </a:t>
            </a:r>
            <a:r>
              <a:rPr lang="en-US" b="0" i="1" dirty="0">
                <a:solidFill>
                  <a:srgbClr val="1A1A1A"/>
                </a:solidFill>
                <a:effectLst/>
                <a:latin typeface="Georgia" panose="02040502050405020303" pitchFamily="18" charset="0"/>
              </a:rPr>
              <a:t>Holocaust museum</a:t>
            </a:r>
            <a:r>
              <a:rPr lang="en-US" b="0" i="0" dirty="0">
                <a:solidFill>
                  <a:srgbClr val="1A1A1A"/>
                </a:solidFill>
                <a:effectLst/>
                <a:latin typeface="Georgia" panose="02040502050405020303" pitchFamily="18" charset="0"/>
              </a:rPr>
              <a:t>. </a:t>
            </a:r>
            <a:r>
              <a:rPr lang="en-US" b="0" i="1" dirty="0">
                <a:solidFill>
                  <a:srgbClr val="1A1A1A"/>
                </a:solidFill>
                <a:effectLst/>
                <a:latin typeface="Georgia" panose="02040502050405020303" pitchFamily="18" charset="0"/>
              </a:rPr>
              <a:t>Encyclopedia Britannica</a:t>
            </a:r>
            <a:r>
              <a:rPr lang="en-US" b="0" i="0" dirty="0">
                <a:solidFill>
                  <a:srgbClr val="1A1A1A"/>
                </a:solidFill>
                <a:effectLst/>
                <a:latin typeface="Georgia" panose="02040502050405020303" pitchFamily="18" charset="0"/>
              </a:rPr>
              <a:t>. https://www.britannica.com/topic/Holocaust-museum</a:t>
            </a:r>
            <a:endParaRPr lang="en-US" dirty="0"/>
          </a:p>
        </p:txBody>
      </p:sp>
    </p:spTree>
    <p:extLst>
      <p:ext uri="{BB962C8B-B14F-4D97-AF65-F5344CB8AC3E}">
        <p14:creationId xmlns:p14="http://schemas.microsoft.com/office/powerpoint/2010/main" val="982498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Wiesel, E. (1986, December 10). Nobel Peace Prize Acceptance Speech. NobelPrize.org https://www.nobelprize.org/prizes/peace/1986/wiesel/26054-elie-wiesel-acceptance-speech-1986/</a:t>
            </a:r>
          </a:p>
        </p:txBody>
      </p:sp>
    </p:spTree>
    <p:extLst>
      <p:ext uri="{BB962C8B-B14F-4D97-AF65-F5344CB8AC3E}">
        <p14:creationId xmlns:p14="http://schemas.microsoft.com/office/powerpoint/2010/main" val="41309595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United States Holocaust Memorial Museum (2019, September 26). </a:t>
            </a:r>
            <a:r>
              <a:rPr lang="en-US" i="1" dirty="0"/>
              <a:t>Elie Wiesel as Survivor and Founder</a:t>
            </a:r>
            <a:r>
              <a:rPr lang="en-US" dirty="0"/>
              <a:t>. [Video] YouTube. https://www.youtube.com/watch?v=ABJzkHEEmdI&amp;t=3s</a:t>
            </a:r>
          </a:p>
        </p:txBody>
      </p:sp>
    </p:spTree>
    <p:extLst>
      <p:ext uri="{BB962C8B-B14F-4D97-AF65-F5344CB8AC3E}">
        <p14:creationId xmlns:p14="http://schemas.microsoft.com/office/powerpoint/2010/main" val="3478520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effectLst/>
              </a:rPr>
              <a:t>Wiesel, E. (2006). </a:t>
            </a:r>
            <a:r>
              <a:rPr lang="en-US" i="1" dirty="0">
                <a:effectLst/>
              </a:rPr>
              <a:t>Dawn</a:t>
            </a:r>
            <a:r>
              <a:rPr lang="en-US" dirty="0">
                <a:effectLst/>
              </a:rPr>
              <a:t>. Hill and Wang. </a:t>
            </a:r>
          </a:p>
          <a:p>
            <a:r>
              <a:rPr lang="en-US" dirty="0">
                <a:effectLst/>
              </a:rPr>
              <a:t>Wiesel, E. (2006). </a:t>
            </a:r>
            <a:r>
              <a:rPr lang="en-US" i="1" dirty="0">
                <a:effectLst/>
              </a:rPr>
              <a:t>Night</a:t>
            </a:r>
            <a:r>
              <a:rPr lang="en-US" dirty="0">
                <a:effectLst/>
              </a:rPr>
              <a:t>. Hill &amp; Wang. </a:t>
            </a:r>
          </a:p>
          <a:p>
            <a:r>
              <a:rPr lang="en-US" dirty="0">
                <a:effectLst/>
              </a:rPr>
              <a:t>Wiesel, E., &amp; Borchardt, A. (2006). </a:t>
            </a:r>
            <a:r>
              <a:rPr lang="en-US" i="1" dirty="0">
                <a:effectLst/>
              </a:rPr>
              <a:t>Day</a:t>
            </a:r>
            <a:r>
              <a:rPr lang="en-US" dirty="0">
                <a:effectLst/>
              </a:rPr>
              <a:t>. Hill and Wang. </a:t>
            </a:r>
          </a:p>
          <a:p>
            <a:endParaRPr lang="en-US" dirty="0"/>
          </a:p>
        </p:txBody>
      </p:sp>
    </p:spTree>
    <p:extLst>
      <p:ext uri="{BB962C8B-B14F-4D97-AF65-F5344CB8AC3E}">
        <p14:creationId xmlns:p14="http://schemas.microsoft.com/office/powerpoint/2010/main" val="1648073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b="0" i="0" dirty="0">
                <a:solidFill>
                  <a:srgbClr val="292929"/>
                </a:solidFill>
                <a:effectLst/>
                <a:latin typeface="Open Sans" panose="020B0606030504020204" pitchFamily="34" charset="0"/>
              </a:rPr>
              <a:t>K20 Center. (n.d.). Stop and Jot. Strategies. https://learn.k20center.ou.edu/strategy/168</a:t>
            </a:r>
            <a:endParaRPr lang="en-US" dirty="0"/>
          </a:p>
        </p:txBody>
      </p:sp>
    </p:spTree>
    <p:extLst>
      <p:ext uri="{BB962C8B-B14F-4D97-AF65-F5344CB8AC3E}">
        <p14:creationId xmlns:p14="http://schemas.microsoft.com/office/powerpoint/2010/main" val="1121311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0" i="0" dirty="0">
                <a:solidFill>
                  <a:srgbClr val="292929"/>
                </a:solidFill>
                <a:effectLst/>
                <a:latin typeface="Open Sans" panose="020B0606030504020204" pitchFamily="34" charset="0"/>
              </a:rPr>
              <a:t>K20 Center. (n.d.). How Am I Feeling? What Am I Thinking?. Strategies. https://learn.k20center.ou.edu/strategy/187</a:t>
            </a:r>
            <a:endParaRPr lang="en-US" dirty="0"/>
          </a:p>
        </p:txBody>
      </p:sp>
    </p:spTree>
    <p:extLst>
      <p:ext uri="{BB962C8B-B14F-4D97-AF65-F5344CB8AC3E}">
        <p14:creationId xmlns:p14="http://schemas.microsoft.com/office/powerpoint/2010/main" val="171067062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microsoft.com/office/2007/relationships/hdphoto" Target="../media/hdphoto1.wdp"/></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LEARN Logo">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Shape 233"/>
        <p:cNvGrpSpPr/>
        <p:nvPr/>
      </p:nvGrpSpPr>
      <p:grpSpPr>
        <a:xfrm>
          <a:off x="0" y="0"/>
          <a:ext cx="0" cy="0"/>
          <a:chOff x="0" y="0"/>
          <a:chExt cx="0" cy="0"/>
        </a:xfrm>
      </p:grpSpPr>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Title 1">
            <a:extLst>
              <a:ext uri="{FF2B5EF4-FFF2-40B4-BE49-F238E27FC236}">
                <a16:creationId xmlns:a16="http://schemas.microsoft.com/office/drawing/2014/main" id="{357A07C9-52E3-4212-9CBC-F4ACF85EBAFE}"/>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able Placeholder 2">
            <a:extLst>
              <a:ext uri="{FF2B5EF4-FFF2-40B4-BE49-F238E27FC236}">
                <a16:creationId xmlns:a16="http://schemas.microsoft.com/office/drawing/2014/main" id="{25752E28-88FD-4D46-A840-A174E90B52DD}"/>
              </a:ext>
            </a:extLst>
          </p:cNvPr>
          <p:cNvSpPr>
            <a:spLocks noGrp="1"/>
          </p:cNvSpPr>
          <p:nvPr>
            <p:ph type="tbl" sz="quarter" idx="10"/>
          </p:nvPr>
        </p:nvSpPr>
        <p:spPr>
          <a:xfrm>
            <a:off x="457517" y="1427702"/>
            <a:ext cx="7040563" cy="3057014"/>
          </a:xfrm>
        </p:spPr>
        <p:txBody>
          <a:bodyPr/>
          <a:lstStyle/>
          <a:p>
            <a:r>
              <a:rPr lang="en-US"/>
              <a:t>Click icon to add table</a:t>
            </a:r>
          </a:p>
        </p:txBody>
      </p:sp>
    </p:spTree>
    <p:extLst>
      <p:ext uri="{BB962C8B-B14F-4D97-AF65-F5344CB8AC3E}">
        <p14:creationId xmlns:p14="http://schemas.microsoft.com/office/powerpoint/2010/main" val="1090333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trategy v1">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ACA14D18-7E80-4DA7-8133-159DD521CE44}"/>
              </a:ext>
            </a:extLst>
          </p:cNvPr>
          <p:cNvSpPr txBox="1">
            <a:spLocks noGrp="1"/>
          </p:cNvSpPr>
          <p:nvPr>
            <p:ph type="body" idx="1" hasCustomPrompt="1"/>
          </p:nvPr>
        </p:nvSpPr>
        <p:spPr>
          <a:xfrm>
            <a:off x="457200" y="1305059"/>
            <a:ext cx="5020614"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A7C2501-3118-4C0D-A655-F2D0DFA1CF13}"/>
              </a:ext>
            </a:extLst>
          </p:cNvPr>
          <p:cNvSpPr>
            <a:spLocks noGrp="1"/>
          </p:cNvSpPr>
          <p:nvPr>
            <p:ph type="pic" sz="quarter" idx="10"/>
          </p:nvPr>
        </p:nvSpPr>
        <p:spPr>
          <a:xfrm>
            <a:off x="5911850" y="1663336"/>
            <a:ext cx="1828800" cy="1828009"/>
          </a:xfrm>
        </p:spPr>
        <p:txBody>
          <a:bodyPr/>
          <a:lstStyle/>
          <a:p>
            <a:r>
              <a:rPr lang="en-US"/>
              <a:t>Click icon to add picture</a:t>
            </a:r>
          </a:p>
        </p:txBody>
      </p:sp>
    </p:spTree>
    <p:extLst>
      <p:ext uri="{BB962C8B-B14F-4D97-AF65-F5344CB8AC3E}">
        <p14:creationId xmlns:p14="http://schemas.microsoft.com/office/powerpoint/2010/main" val="345367521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trategy v2">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457200" y="1305059"/>
            <a:ext cx="3994500" cy="3620866"/>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Text</a:t>
            </a:r>
          </a:p>
        </p:txBody>
      </p:sp>
      <p:sp>
        <p:nvSpPr>
          <p:cNvPr id="7" name="Picture Placeholder 6">
            <a:extLst>
              <a:ext uri="{FF2B5EF4-FFF2-40B4-BE49-F238E27FC236}">
                <a16:creationId xmlns:a16="http://schemas.microsoft.com/office/drawing/2014/main" id="{5CD319D0-7727-40E0-9BB2-013BA6FE865A}"/>
              </a:ext>
            </a:extLst>
          </p:cNvPr>
          <p:cNvSpPr>
            <a:spLocks noGrp="1"/>
          </p:cNvSpPr>
          <p:nvPr>
            <p:ph type="pic" sz="quarter" idx="10"/>
          </p:nvPr>
        </p:nvSpPr>
        <p:spPr>
          <a:xfrm>
            <a:off x="4692302" y="1305059"/>
            <a:ext cx="3994150" cy="1420813"/>
          </a:xfrm>
          <a:ln w="6350">
            <a:solidFill>
              <a:schemeClr val="bg2">
                <a:lumMod val="90000"/>
              </a:schemeClr>
            </a:solidFill>
          </a:ln>
        </p:spPr>
        <p:txBody>
          <a:bodyPr/>
          <a:lstStyle/>
          <a:p>
            <a:r>
              <a:rPr lang="en-US"/>
              <a:t>Click icon to add picture</a:t>
            </a:r>
          </a:p>
        </p:txBody>
      </p:sp>
    </p:spTree>
    <p:extLst>
      <p:ext uri="{BB962C8B-B14F-4D97-AF65-F5344CB8AC3E}">
        <p14:creationId xmlns:p14="http://schemas.microsoft.com/office/powerpoint/2010/main" val="22304880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ull Quote">
    <p:spTree>
      <p:nvGrpSpPr>
        <p:cNvPr id="1" name=""/>
        <p:cNvGrpSpPr/>
        <p:nvPr/>
      </p:nvGrpSpPr>
      <p:grpSpPr>
        <a:xfrm>
          <a:off x="0" y="0"/>
          <a:ext cx="0" cy="0"/>
          <a:chOff x="0" y="0"/>
          <a:chExt cx="0" cy="0"/>
        </a:xfrm>
      </p:grpSpPr>
      <p:sp>
        <p:nvSpPr>
          <p:cNvPr id="2" name="Rectangle: Diagonal Corners Snipped 1">
            <a:extLst>
              <a:ext uri="{FF2B5EF4-FFF2-40B4-BE49-F238E27FC236}">
                <a16:creationId xmlns:a16="http://schemas.microsoft.com/office/drawing/2014/main" id="{3FE57066-AFD2-4D39-B9C9-BF451B892B56}"/>
              </a:ext>
            </a:extLst>
          </p:cNvPr>
          <p:cNvSpPr/>
          <p:nvPr userDrawn="1"/>
        </p:nvSpPr>
        <p:spPr>
          <a:xfrm>
            <a:off x="1721476" y="1313644"/>
            <a:ext cx="5701048" cy="3206840"/>
          </a:xfrm>
          <a:prstGeom prst="snip2DiagRect">
            <a:avLst/>
          </a:prstGeom>
          <a:solidFill>
            <a:schemeClr val="bg2">
              <a:lumMod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5" name="Shape 23">
            <a:extLst>
              <a:ext uri="{FF2B5EF4-FFF2-40B4-BE49-F238E27FC236}">
                <a16:creationId xmlns:a16="http://schemas.microsoft.com/office/drawing/2014/main" id="{0C6D66F0-1C84-4362-90AC-EAB0A6DF20A3}"/>
              </a:ext>
            </a:extLst>
          </p:cNvPr>
          <p:cNvSpPr txBox="1">
            <a:spLocks noGrp="1"/>
          </p:cNvSpPr>
          <p:nvPr>
            <p:ph type="body" idx="1" hasCustomPrompt="1"/>
          </p:nvPr>
        </p:nvSpPr>
        <p:spPr>
          <a:xfrm>
            <a:off x="2574750" y="1534732"/>
            <a:ext cx="3994500" cy="2376154"/>
          </a:xfrm>
          <a:prstGeom prst="rect">
            <a:avLst/>
          </a:prstGeom>
          <a:noFill/>
          <a:ln>
            <a:noFill/>
          </a:ln>
        </p:spPr>
        <p:txBody>
          <a:bodyPr lIns="91421" tIns="91421" rIns="91421" bIns="91421" anchor="t" anchorCtr="0"/>
          <a:lstStyle>
            <a:lvl1pPr marL="0" indent="0" rtl="0">
              <a:buSzPct val="100000"/>
              <a:buNone/>
              <a:defRPr b="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Quote text</a:t>
            </a:r>
          </a:p>
        </p:txBody>
      </p:sp>
      <p:sp>
        <p:nvSpPr>
          <p:cNvPr id="7" name="Shape 23">
            <a:extLst>
              <a:ext uri="{FF2B5EF4-FFF2-40B4-BE49-F238E27FC236}">
                <a16:creationId xmlns:a16="http://schemas.microsoft.com/office/drawing/2014/main" id="{98ECED1A-A97B-463C-904C-0655947FAF68}"/>
              </a:ext>
            </a:extLst>
          </p:cNvPr>
          <p:cNvSpPr txBox="1">
            <a:spLocks noGrp="1"/>
          </p:cNvSpPr>
          <p:nvPr>
            <p:ph type="body" idx="10" hasCustomPrompt="1"/>
          </p:nvPr>
        </p:nvSpPr>
        <p:spPr>
          <a:xfrm>
            <a:off x="3017949" y="3943350"/>
            <a:ext cx="3108101" cy="521326"/>
          </a:xfrm>
          <a:prstGeom prst="rect">
            <a:avLst/>
          </a:prstGeom>
          <a:noFill/>
          <a:ln>
            <a:noFill/>
          </a:ln>
        </p:spPr>
        <p:txBody>
          <a:bodyPr lIns="91421" tIns="91421" rIns="91421" bIns="91421" anchor="t" anchorCtr="0">
            <a:normAutofit/>
          </a:bodyPr>
          <a:lstStyle>
            <a:lvl1pPr marL="0" indent="0" rtl="0">
              <a:buSzPct val="100000"/>
              <a:buNone/>
              <a:defRPr sz="1600" b="1" i="1">
                <a:solidFill>
                  <a:schemeClr val="bg1"/>
                </a:solidFill>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-Attribution</a:t>
            </a:r>
          </a:p>
        </p:txBody>
      </p:sp>
      <p:pic>
        <p:nvPicPr>
          <p:cNvPr id="11" name="Picture 10" descr="A picture containing icon&#10;&#10;Description automatically generated">
            <a:extLst>
              <a:ext uri="{FF2B5EF4-FFF2-40B4-BE49-F238E27FC236}">
                <a16:creationId xmlns:a16="http://schemas.microsoft.com/office/drawing/2014/main" id="{D6017F3C-31CC-46B1-BC0D-495B548BE5E1}"/>
              </a:ext>
            </a:extLst>
          </p:cNvPr>
          <p:cNvPicPr>
            <a:picLocks noChangeAspect="1"/>
          </p:cNvPicPr>
          <p:nvPr userDrawn="1"/>
        </p:nvPicPr>
        <p:blipFill rotWithShape="1">
          <a:blip r:embed="rId3">
            <a:biLevel thresh="25000"/>
            <a:extLst>
              <a:ext uri="{BEBA8EAE-BF5A-486C-A8C5-ECC9F3942E4B}">
                <a14:imgProps xmlns:a14="http://schemas.microsoft.com/office/drawing/2010/main">
                  <a14:imgLayer r:embed="rId4">
                    <a14:imgEffect>
                      <a14:saturation sat="175000"/>
                    </a14:imgEffect>
                  </a14:imgLayer>
                </a14:imgProps>
              </a:ext>
            </a:extLst>
          </a:blip>
          <a:srcRect l="34179" t="21572" r="32618" b="56088"/>
          <a:stretch/>
        </p:blipFill>
        <p:spPr>
          <a:xfrm>
            <a:off x="1828288" y="1352281"/>
            <a:ext cx="639651" cy="536620"/>
          </a:xfrm>
          <a:prstGeom prst="rect">
            <a:avLst/>
          </a:prstGeom>
          <a:solidFill>
            <a:schemeClr val="bg2">
              <a:lumMod val="25000"/>
            </a:schemeClr>
          </a:solidFill>
        </p:spPr>
      </p:pic>
    </p:spTree>
    <p:extLst>
      <p:ext uri="{BB962C8B-B14F-4D97-AF65-F5344CB8AC3E}">
        <p14:creationId xmlns:p14="http://schemas.microsoft.com/office/powerpoint/2010/main" val="37744938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3" name="Picture 2"/>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4" name="Title 1">
            <a:extLst>
              <a:ext uri="{FF2B5EF4-FFF2-40B4-BE49-F238E27FC236}">
                <a16:creationId xmlns:a16="http://schemas.microsoft.com/office/drawing/2014/main" id="{33561A6D-6963-4F42-BC51-710587FDD32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7132508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White BG">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p:cSld name="Blank No Logo">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644652" y="1007598"/>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644652" y="2400300"/>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227013" indent="-227013">
              <a:buClr>
                <a:schemeClr val="accent4"/>
              </a:buClr>
              <a:buSzPct val="100000"/>
              <a:buFont typeface="Arial" panose="020B0604020202020204" pitchFamily="34" charset="0"/>
              <a:buChar char="•"/>
              <a:defRPr sz="26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700"/>
            </a:lvl3pPr>
            <a:lvl4pPr marL="891494" indent="-157726">
              <a:buSzPct val="100000"/>
              <a:buFont typeface="Arial" panose="020B0604020202020204" pitchFamily="34" charset="0"/>
              <a:buChar char="•"/>
              <a:defRPr/>
            </a:lvl4pPr>
            <a:lvl5pPr marL="1097224" indent="-157726">
              <a:buSzPct val="100000"/>
              <a:buFont typeface="Arial" panose="020B0604020202020204" pitchFamily="34" charset="0"/>
              <a:buChar char="•"/>
              <a:defRPr sz="1350"/>
            </a:lvl5pPr>
          </a:lstStyle>
          <a:p>
            <a:pPr lvl="0" eaLnBrk="1" latinLnBrk="0" hangingPunct="1"/>
            <a:r>
              <a:rPr lang="en-US" dirty="0"/>
              <a:t>This is the default layout for slide content. To see other layout options, right-click the slide thumbnail and select Layout.</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1309352"/>
            <a:ext cx="8229600" cy="3434098"/>
          </a:xfrm>
        </p:spPr>
        <p:txBody>
          <a:bodyPr/>
          <a:lstStyle>
            <a:lvl1pPr marL="342900" indent="-342900">
              <a:buClr>
                <a:schemeClr val="accent4"/>
              </a:buClr>
              <a:buSzPct val="100000"/>
              <a:buFont typeface="+mj-lt"/>
              <a:buAutoNum type="arabicPeriod"/>
              <a:defRPr sz="2600"/>
            </a:lvl1pPr>
            <a:lvl2pPr marL="627063" indent="-333375">
              <a:buClr>
                <a:schemeClr val="accent4"/>
              </a:buClr>
              <a:buSzPct val="100000"/>
              <a:buFont typeface="+mj-lt"/>
              <a:buAutoNum type="alphaLcParenR"/>
              <a:defRPr sz="2000"/>
            </a:lvl2pPr>
            <a:lvl3pPr marL="914400" indent="-227013">
              <a:buClr>
                <a:schemeClr val="accent4"/>
              </a:buClr>
              <a:buSzPct val="100000"/>
              <a:buFont typeface="+mj-lt"/>
              <a:buAutoNum type="romanLcPeriod"/>
              <a:defRPr sz="1700"/>
            </a:lvl3pPr>
            <a:lvl4pPr marL="1076668" indent="-342900">
              <a:buSzPct val="100000"/>
              <a:buFont typeface="+mj-lt"/>
              <a:buAutoNum type="arabicPeriod"/>
              <a:defRPr/>
            </a:lvl4pPr>
            <a:lvl5pPr marL="1282398" indent="-342900">
              <a:buSzPct val="100000"/>
              <a:buFont typeface="+mj-lt"/>
              <a:buAutoNum type="arabicPeriod"/>
              <a:defRPr sz="1350"/>
            </a:lvl5pPr>
          </a:lstStyle>
          <a:p>
            <a:pPr lvl="0" eaLnBrk="1" latinLnBrk="0" hangingPunct="1"/>
            <a:r>
              <a:rPr lang="en-US" dirty="0"/>
              <a:t>Step</a:t>
            </a:r>
          </a:p>
          <a:p>
            <a:pPr lvl="1" eaLnBrk="1" latinLnBrk="0" hangingPunct="1"/>
            <a:r>
              <a:rPr lang="en-US" dirty="0" err="1"/>
              <a:t>Substep</a:t>
            </a:r>
            <a:endParaRPr lang="en-US" dirty="0"/>
          </a:p>
          <a:p>
            <a:pPr lvl="2" eaLnBrk="1" latinLnBrk="0" hangingPunct="1"/>
            <a:r>
              <a:rPr lang="en-US" dirty="0"/>
              <a:t>Sub-</a:t>
            </a:r>
            <a:r>
              <a:rPr lang="en-US" dirty="0" err="1"/>
              <a:t>substep</a:t>
            </a:r>
            <a:endParaRPr lang="en-US" dirty="0"/>
          </a:p>
        </p:txBody>
      </p:sp>
      <p:pic>
        <p:nvPicPr>
          <p:cNvPr id="4" name="Picture 3"/>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5" name="Title 1">
            <a:extLst>
              <a:ext uri="{FF2B5EF4-FFF2-40B4-BE49-F238E27FC236}">
                <a16:creationId xmlns:a16="http://schemas.microsoft.com/office/drawing/2014/main" id="{F22F552B-173D-46BA-BBEA-1B2F42FED86A}"/>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457162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Section Name</a:t>
            </a:r>
          </a:p>
        </p:txBody>
      </p:sp>
      <p:sp>
        <p:nvSpPr>
          <p:cNvPr id="3" name="Text Placeholder 2"/>
          <p:cNvSpPr>
            <a:spLocks noGrp="1"/>
          </p:cNvSpPr>
          <p:nvPr>
            <p:ph type="body" idx="1" hasCustomPrompt="1"/>
          </p:nvPr>
        </p:nvSpPr>
        <p:spPr>
          <a:xfrm>
            <a:off x="530352" y="2028498"/>
            <a:ext cx="7772400" cy="1132284"/>
          </a:xfrm>
        </p:spPr>
        <p:txBody>
          <a:bodyPr lIns="45718" rIns="45718" anchor="t">
            <a:normAutofit/>
          </a:bodyPr>
          <a:lstStyle>
            <a:lvl1pPr marL="398463" indent="-342900">
              <a:buClr>
                <a:schemeClr val="tx1"/>
              </a:buClr>
              <a:buFont typeface="Arial" panose="020B0604020202020204" pitchFamily="34" charset="0"/>
              <a:buChar char="•"/>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Item A</a:t>
            </a:r>
          </a:p>
          <a:p>
            <a:pPr lvl="0" eaLnBrk="1" latinLnBrk="0" hangingPunct="1"/>
            <a:r>
              <a:rPr kumimoji="0" lang="en-US" dirty="0"/>
              <a:t>Item B</a:t>
            </a:r>
          </a:p>
          <a:p>
            <a:pPr lvl="0" eaLnBrk="1" latinLnBrk="0" hangingPunct="1"/>
            <a:r>
              <a:rPr kumimoji="0" lang="en-US" dirty="0"/>
              <a:t>Item C</a:t>
            </a:r>
          </a:p>
        </p:txBody>
      </p:sp>
      <p:pic>
        <p:nvPicPr>
          <p:cNvPr id="4" name="Picture 3"/>
          <p:cNvPicPr>
            <a:picLocks noChangeAspect="1"/>
          </p:cNvPicPr>
          <p:nvPr/>
        </p:nvPicPr>
        <p:blipFill>
          <a:blip r:embed="rId2">
            <a:lum bright="70000" contrast="-70000"/>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2954"/>
            <a:ext cx="8229600" cy="857250"/>
          </a:xfrm>
        </p:spPr>
        <p:txBody>
          <a:bodyPr/>
          <a:lstStyle>
            <a:lvl1pPr>
              <a:defRPr/>
            </a:lvl1pPr>
          </a:lstStyle>
          <a:p>
            <a:r>
              <a:rPr kumimoji="0" lang="en-US" dirty="0"/>
              <a:t>Slide Title</a:t>
            </a:r>
          </a:p>
        </p:txBody>
      </p:sp>
      <p:sp>
        <p:nvSpPr>
          <p:cNvPr id="3" name="Content Placeholder 2"/>
          <p:cNvSpPr>
            <a:spLocks noGrp="1"/>
          </p:cNvSpPr>
          <p:nvPr>
            <p:ph sz="half" idx="1" hasCustomPrompt="1"/>
          </p:nvPr>
        </p:nvSpPr>
        <p:spPr>
          <a:xfrm>
            <a:off x="457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Content Placeholder 2">
            <a:extLst>
              <a:ext uri="{FF2B5EF4-FFF2-40B4-BE49-F238E27FC236}">
                <a16:creationId xmlns:a16="http://schemas.microsoft.com/office/drawing/2014/main" id="{AA215C7E-697C-4702-93D3-61EBBCC240BD}"/>
              </a:ext>
            </a:extLst>
          </p:cNvPr>
          <p:cNvSpPr>
            <a:spLocks noGrp="1"/>
          </p:cNvSpPr>
          <p:nvPr>
            <p:ph sz="half" idx="10" hasCustomPrompt="1"/>
          </p:nvPr>
        </p:nvSpPr>
        <p:spPr>
          <a:xfrm>
            <a:off x="4648200" y="1317938"/>
            <a:ext cx="4038600" cy="3448256"/>
          </a:xfrm>
        </p:spPr>
        <p:txBody>
          <a:bodyPr/>
          <a:lstStyle>
            <a:lvl1pPr>
              <a:buSzPct val="100000"/>
              <a:defRPr sz="2400"/>
            </a:lvl1pPr>
            <a:lvl2pPr marL="480035" indent="-185156">
              <a:buSzPct val="100000"/>
              <a:buFont typeface="Arial" panose="020B0604020202020204" pitchFamily="34" charset="0"/>
              <a:buChar char="•"/>
              <a:defRPr sz="2000"/>
            </a:lvl2pPr>
            <a:lvl3pPr marL="685765" indent="-185156">
              <a:buSzPct val="100000"/>
              <a:buFont typeface="Arial" panose="020B0604020202020204" pitchFamily="34" charset="0"/>
              <a:buChar char="•"/>
              <a:defRPr sz="1800"/>
            </a:lvl3pPr>
            <a:lvl4pPr marL="891494" indent="-157726">
              <a:buSzPct val="100000"/>
              <a:buFont typeface="Arial" panose="020B0604020202020204" pitchFamily="34" charset="0"/>
              <a:buChar char="•"/>
              <a:defRPr sz="1500"/>
            </a:lvl4pPr>
            <a:lvl5pPr marL="1097224" indent="-157726">
              <a:buSzPct val="100000"/>
              <a:buFont typeface="Arial" panose="020B0604020202020204" pitchFamily="34" charset="0"/>
              <a:buChar char="•"/>
              <a:defRPr sz="135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
        <p:nvSpPr>
          <p:cNvPr id="3" name="Text Placeholder 2"/>
          <p:cNvSpPr>
            <a:spLocks noGrp="1"/>
          </p:cNvSpPr>
          <p:nvPr>
            <p:ph type="body" idx="1" hasCustomPrompt="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A Subtitle/Header</a:t>
            </a:r>
          </a:p>
        </p:txBody>
      </p:sp>
      <p:sp>
        <p:nvSpPr>
          <p:cNvPr id="4" name="Text Placeholder 3"/>
          <p:cNvSpPr>
            <a:spLocks noGrp="1"/>
          </p:cNvSpPr>
          <p:nvPr>
            <p:ph type="body" sz="half" idx="3" hasCustomPrompt="1"/>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Side B Subtitle/Header</a:t>
            </a:r>
          </a:p>
        </p:txBody>
      </p:sp>
      <p:sp>
        <p:nvSpPr>
          <p:cNvPr id="5" name="Content Placeholder 4"/>
          <p:cNvSpPr>
            <a:spLocks noGrp="1"/>
          </p:cNvSpPr>
          <p:nvPr>
            <p:ph sz="quarter" idx="2" hasCustomPrompt="1"/>
          </p:nvPr>
        </p:nvSpPr>
        <p:spPr>
          <a:xfrm>
            <a:off x="457200" y="1974760"/>
            <a:ext cx="4040188" cy="2795480"/>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8" name="Content Placeholder 4">
            <a:extLst>
              <a:ext uri="{FF2B5EF4-FFF2-40B4-BE49-F238E27FC236}">
                <a16:creationId xmlns:a16="http://schemas.microsoft.com/office/drawing/2014/main" id="{F2F6623D-9146-44DE-A2AF-4628874D04EF}"/>
              </a:ext>
            </a:extLst>
          </p:cNvPr>
          <p:cNvSpPr>
            <a:spLocks noGrp="1"/>
          </p:cNvSpPr>
          <p:nvPr>
            <p:ph sz="quarter" idx="10" hasCustomPrompt="1"/>
          </p:nvPr>
        </p:nvSpPr>
        <p:spPr>
          <a:xfrm>
            <a:off x="4649788" y="1974760"/>
            <a:ext cx="4040188" cy="2795481"/>
          </a:xfrm>
        </p:spPr>
        <p:txBody>
          <a:bodyPr tIns="0"/>
          <a:lstStyle>
            <a:lvl1pPr>
              <a:defRPr sz="1800"/>
            </a:lvl1pPr>
            <a:lvl2pPr marL="480035" indent="-185156">
              <a:buSzPct val="100000"/>
              <a:buFont typeface="Arial" panose="020B0604020202020204" pitchFamily="34" charset="0"/>
              <a:buChar char="•"/>
              <a:defRPr sz="1500"/>
            </a:lvl2pPr>
            <a:lvl3pPr marL="685765" indent="-185156">
              <a:buSzPct val="100000"/>
              <a:buFont typeface="Arial" panose="020B0604020202020204" pitchFamily="34" charset="0"/>
              <a:buChar char="•"/>
              <a:defRPr sz="1350"/>
            </a:lvl3pPr>
            <a:lvl4pPr marL="891494" indent="-157726">
              <a:buSzPct val="100000"/>
              <a:buFont typeface="Arial" panose="020B0604020202020204" pitchFamily="34" charset="0"/>
              <a:buChar char="•"/>
              <a:defRPr sz="12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Graphic">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81400" y="1330012"/>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{Insert photo or chart here}</a:t>
            </a:r>
          </a:p>
        </p:txBody>
      </p:sp>
      <p:sp>
        <p:nvSpPr>
          <p:cNvPr id="9" name="Content Placeholder 4"/>
          <p:cNvSpPr>
            <a:spLocks noGrp="1"/>
          </p:cNvSpPr>
          <p:nvPr>
            <p:ph sz="quarter" idx="2" hasCustomPrompt="1"/>
          </p:nvPr>
        </p:nvSpPr>
        <p:spPr>
          <a:xfrm>
            <a:off x="450850" y="1330012"/>
            <a:ext cx="3124200" cy="3257550"/>
          </a:xfrm>
        </p:spPr>
        <p:txBody>
          <a:bodyPr tIns="0"/>
          <a:lstStyle>
            <a:lvl1pPr>
              <a:buSzPct val="100000"/>
              <a:defRPr sz="1800"/>
            </a:lvl1pPr>
            <a:lvl2pPr marL="480035" indent="-185156">
              <a:buSzPct val="100000"/>
              <a:buFont typeface="Arial" panose="020B0604020202020204" pitchFamily="34" charset="0"/>
              <a:buChar char="•"/>
              <a:defRPr sz="1600"/>
            </a:lvl2pPr>
            <a:lvl3pPr marL="685765" indent="-185156">
              <a:buSzPct val="100000"/>
              <a:buFont typeface="Arial" panose="020B0604020202020204" pitchFamily="34" charset="0"/>
              <a:buChar char="•"/>
              <a:defRPr sz="1400"/>
            </a:lvl3pPr>
            <a:lvl4pPr marL="891494" indent="-157726">
              <a:buSzPct val="100000"/>
              <a:buFont typeface="Arial" panose="020B0604020202020204" pitchFamily="34" charset="0"/>
              <a:buChar char="•"/>
              <a:defRPr sz="1300"/>
            </a:lvl4pPr>
            <a:lvl5pPr marL="1097224" indent="-157726">
              <a:buSzPct val="100000"/>
              <a:buFont typeface="Arial" panose="020B0604020202020204" pitchFamily="34" charset="0"/>
              <a:buChar char="•"/>
              <a:defRPr sz="1200"/>
            </a:lvl5pPr>
          </a:lstStyle>
          <a:p>
            <a:pPr lvl="0" eaLnBrk="1" latinLnBrk="0" hangingPunct="1"/>
            <a:r>
              <a:rPr lang="en-US" dirty="0"/>
              <a:t>First level</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6" name="Title 1">
            <a:extLst>
              <a:ext uri="{FF2B5EF4-FFF2-40B4-BE49-F238E27FC236}">
                <a16:creationId xmlns:a16="http://schemas.microsoft.com/office/drawing/2014/main" id="{57CD2421-83B0-4920-AB5D-7E41627BC404}"/>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Shape 213"/>
        <p:cNvGrpSpPr/>
        <p:nvPr/>
      </p:nvGrpSpPr>
      <p:grpSpPr>
        <a:xfrm>
          <a:off x="0" y="0"/>
          <a:ext cx="0" cy="0"/>
          <a:chOff x="0" y="0"/>
          <a:chExt cx="0" cy="0"/>
        </a:xfrm>
      </p:grpSpPr>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a:duotone>
              <a:schemeClr val="accent5">
                <a:shade val="45000"/>
                <a:satMod val="135000"/>
              </a:schemeClr>
              <a:prstClr val="white"/>
            </a:duotone>
            <a:extLst>
              <a:ext uri="{28A0092B-C50C-407E-A947-70E740481C1C}">
                <a14:useLocalDpi xmlns:a14="http://schemas.microsoft.com/office/drawing/2010/main" val="0"/>
              </a:ext>
            </a:extLst>
          </a:blip>
          <a:stretch>
            <a:fillRect/>
          </a:stretch>
        </p:blipFill>
        <p:spPr>
          <a:xfrm>
            <a:off x="7927848" y="3943350"/>
            <a:ext cx="914400" cy="914400"/>
          </a:xfrm>
          <a:prstGeom prst="rect">
            <a:avLst/>
          </a:prstGeom>
        </p:spPr>
      </p:pic>
      <p:sp>
        <p:nvSpPr>
          <p:cNvPr id="3" name="Media Placeholder 2">
            <a:extLst>
              <a:ext uri="{FF2B5EF4-FFF2-40B4-BE49-F238E27FC236}">
                <a16:creationId xmlns:a16="http://schemas.microsoft.com/office/drawing/2014/main" id="{B5E15DE5-15CD-41A8-BA89-39372E5587AC}"/>
              </a:ext>
            </a:extLst>
          </p:cNvPr>
          <p:cNvSpPr>
            <a:spLocks noGrp="1"/>
          </p:cNvSpPr>
          <p:nvPr>
            <p:ph type="media" sz="quarter" idx="10"/>
          </p:nvPr>
        </p:nvSpPr>
        <p:spPr>
          <a:xfrm>
            <a:off x="457200" y="1343696"/>
            <a:ext cx="6125827" cy="3408340"/>
          </a:xfrm>
        </p:spPr>
        <p:txBody>
          <a:bodyPr/>
          <a:lstStyle/>
          <a:p>
            <a:r>
              <a:rPr lang="en-US"/>
              <a:t>Click icon to add media</a:t>
            </a:r>
          </a:p>
        </p:txBody>
      </p:sp>
      <p:sp>
        <p:nvSpPr>
          <p:cNvPr id="7" name="Title 1">
            <a:extLst>
              <a:ext uri="{FF2B5EF4-FFF2-40B4-BE49-F238E27FC236}">
                <a16:creationId xmlns:a16="http://schemas.microsoft.com/office/drawing/2014/main" id="{B21F4382-70BA-4DE9-9B01-7F103D1E9305}"/>
              </a:ext>
            </a:extLst>
          </p:cNvPr>
          <p:cNvSpPr>
            <a:spLocks noGrp="1"/>
          </p:cNvSpPr>
          <p:nvPr>
            <p:ph type="title" hasCustomPrompt="1"/>
          </p:nvPr>
        </p:nvSpPr>
        <p:spPr>
          <a:xfrm>
            <a:off x="457200" y="307247"/>
            <a:ext cx="8229600" cy="857250"/>
          </a:xfrm>
        </p:spPr>
        <p:txBody>
          <a:bodyPr tIns="45718" anchor="b"/>
          <a:lstStyle>
            <a:lvl1pPr>
              <a:defRPr/>
            </a:lvl1pPr>
          </a:lstStyle>
          <a:p>
            <a:r>
              <a:rPr kumimoji="0" lang="en-US" dirty="0"/>
              <a:t>Slide Title</a:t>
            </a:r>
          </a:p>
        </p:txBody>
      </p:sp>
    </p:spTree>
    <p:extLst>
      <p:ext uri="{BB962C8B-B14F-4D97-AF65-F5344CB8AC3E}">
        <p14:creationId xmlns:p14="http://schemas.microsoft.com/office/powerpoint/2010/main" val="16169726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93" r:id="rId4"/>
    <p:sldLayoutId id="2147483675" r:id="rId5"/>
    <p:sldLayoutId id="2147483676" r:id="rId6"/>
    <p:sldLayoutId id="2147483677" r:id="rId7"/>
    <p:sldLayoutId id="2147483680" r:id="rId8"/>
    <p:sldLayoutId id="2147483689" r:id="rId9"/>
    <p:sldLayoutId id="2147483690" r:id="rId10"/>
    <p:sldLayoutId id="2147483695" r:id="rId11"/>
    <p:sldLayoutId id="2147483696" r:id="rId12"/>
    <p:sldLayoutId id="2147483698" r:id="rId13"/>
    <p:sldLayoutId id="2147483697" r:id="rId14"/>
    <p:sldLayoutId id="2147483679" r:id="rId15"/>
    <p:sldLayoutId id="2147483688" r:id="rId16"/>
    <p:sldLayoutId id="2147483682" r:id="rId17"/>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video" Target="https://www.youtube.com/embed/ABJzkHEEmdI?start=3&amp;feature=oembed" TargetMode="Externa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image" Target="../media/image10.jpeg"/><Relationship Id="rId4" Type="http://schemas.openxmlformats.org/officeDocument/2006/relationships/image" Target="../media/image9.jpeg"/></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video" Target="https://www.youtube.com/embed/JGOxVIgmGWE?feature=oembed" TargetMode="External"/><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5.gi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hyperlink" Target="https://bit.ly/3K7vcHZ"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90620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endParaRPr lang="en-US" dirty="0"/>
          </a:p>
          <a:p>
            <a:endParaRPr lang="en-US" dirty="0"/>
          </a:p>
          <a:p>
            <a:endParaRPr lang="en-US" dirty="0"/>
          </a:p>
          <a:p>
            <a:endParaRPr lang="en-US" dirty="0"/>
          </a:p>
          <a:p>
            <a:endParaRPr lang="en-US" dirty="0"/>
          </a:p>
          <a:p>
            <a:r>
              <a:rPr lang="en-US" dirty="0"/>
              <a:t>Do you agree or disagree with this quote?</a:t>
            </a:r>
          </a:p>
          <a:p>
            <a:r>
              <a:rPr lang="en-US" dirty="0"/>
              <a:t>Let’s discuss.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Pre-Reading Thought Question</a:t>
            </a:r>
          </a:p>
        </p:txBody>
      </p:sp>
      <p:sp>
        <p:nvSpPr>
          <p:cNvPr id="7" name="Rectangle: Diagonal Corners Snipped 6">
            <a:extLst>
              <a:ext uri="{FF2B5EF4-FFF2-40B4-BE49-F238E27FC236}">
                <a16:creationId xmlns:a16="http://schemas.microsoft.com/office/drawing/2014/main" id="{A1A1835F-B640-4955-9CB2-5CC0B7F96E7A}"/>
              </a:ext>
            </a:extLst>
          </p:cNvPr>
          <p:cNvSpPr/>
          <p:nvPr/>
        </p:nvSpPr>
        <p:spPr>
          <a:xfrm>
            <a:off x="1017699" y="1325575"/>
            <a:ext cx="7131093" cy="2240380"/>
          </a:xfrm>
          <a:prstGeom prst="snip2DiagRect">
            <a:avLst/>
          </a:prstGeom>
          <a:solidFill>
            <a:srgbClr val="1D3C59"/>
          </a:solidFill>
          <a:ln>
            <a:solidFill>
              <a:srgbClr val="1D3C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5">
            <a:extLst>
              <a:ext uri="{FF2B5EF4-FFF2-40B4-BE49-F238E27FC236}">
                <a16:creationId xmlns:a16="http://schemas.microsoft.com/office/drawing/2014/main" id="{7F8ED91C-FFE4-45CA-B1C9-F7B184BAC782}"/>
              </a:ext>
            </a:extLst>
          </p:cNvPr>
          <p:cNvSpPr txBox="1">
            <a:spLocks/>
          </p:cNvSpPr>
          <p:nvPr/>
        </p:nvSpPr>
        <p:spPr>
          <a:xfrm>
            <a:off x="1548542" y="1534732"/>
            <a:ext cx="6063270" cy="2376154"/>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buNone/>
            </a:pPr>
            <a:r>
              <a:rPr lang="en-US" b="1" dirty="0">
                <a:solidFill>
                  <a:schemeClr val="bg1"/>
                </a:solidFill>
              </a:rPr>
              <a:t>We must always take sides. Neutrality helps the oppressor, never the victim. Silence encourages the tormentor, never the tormented.</a:t>
            </a:r>
          </a:p>
        </p:txBody>
      </p:sp>
      <p:sp>
        <p:nvSpPr>
          <p:cNvPr id="9" name="Text Placeholder 6">
            <a:extLst>
              <a:ext uri="{FF2B5EF4-FFF2-40B4-BE49-F238E27FC236}">
                <a16:creationId xmlns:a16="http://schemas.microsoft.com/office/drawing/2014/main" id="{58D59D1D-DDBC-422F-8417-26DAF396B90F}"/>
              </a:ext>
            </a:extLst>
          </p:cNvPr>
          <p:cNvSpPr txBox="1">
            <a:spLocks/>
          </p:cNvSpPr>
          <p:nvPr/>
        </p:nvSpPr>
        <p:spPr>
          <a:xfrm>
            <a:off x="4044261" y="3183954"/>
            <a:ext cx="2448975" cy="382000"/>
          </a:xfrm>
          <a:prstGeom prst="rect">
            <a:avLst/>
          </a:prstGeom>
        </p:spPr>
        <p:txBody>
          <a:bodyPr/>
          <a:lst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buNone/>
            </a:pPr>
            <a:r>
              <a:rPr lang="en-US" sz="1600" b="1" dirty="0">
                <a:solidFill>
                  <a:schemeClr val="bg1"/>
                </a:solidFill>
              </a:rPr>
              <a:t>-Elie Wiesel</a:t>
            </a:r>
          </a:p>
        </p:txBody>
      </p:sp>
      <p:sp>
        <p:nvSpPr>
          <p:cNvPr id="10" name="Text Placeholder 5">
            <a:extLst>
              <a:ext uri="{FF2B5EF4-FFF2-40B4-BE49-F238E27FC236}">
                <a16:creationId xmlns:a16="http://schemas.microsoft.com/office/drawing/2014/main" id="{6AC0AAA8-8C1E-4D0B-BA9F-955B95AE4570}"/>
              </a:ext>
            </a:extLst>
          </p:cNvPr>
          <p:cNvSpPr txBox="1">
            <a:spLocks/>
          </p:cNvSpPr>
          <p:nvPr/>
        </p:nvSpPr>
        <p:spPr>
          <a:xfrm>
            <a:off x="995208" y="1106107"/>
            <a:ext cx="804956" cy="857250"/>
          </a:xfrm>
          <a:prstGeom prst="rect">
            <a:avLst/>
          </a:prstGeom>
          <a:noFill/>
          <a:ln>
            <a:noFill/>
          </a:ln>
        </p:spPr>
        <p:txBody>
          <a:bodyPr vert="horz" lIns="91421" tIns="91421" rIns="91421" bIns="91421" anchor="t" anchorCtr="0">
            <a:noAutofit/>
          </a:bodyPr>
          <a:lstStyle>
            <a:lvl1pPr marL="0" indent="0" algn="l" rtl="0" eaLnBrk="1" latinLnBrk="0" hangingPunct="1">
              <a:spcBef>
                <a:spcPct val="20000"/>
              </a:spcBef>
              <a:buClr>
                <a:schemeClr val="accent4"/>
              </a:buClr>
              <a:buSzPct val="100000"/>
              <a:buFont typeface="Arial" panose="020B0604020202020204" pitchFamily="34" charset="0"/>
              <a:buNone/>
              <a:tabLst/>
              <a:defRPr kumimoji="0" sz="2600" b="1" kern="1200">
                <a:solidFill>
                  <a:schemeClr val="bg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35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35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350" kern="1200" baseline="0">
                <a:solidFill>
                  <a:schemeClr val="tx1"/>
                </a:solidFill>
                <a:latin typeface="+mn-lt"/>
                <a:ea typeface="+mn-ea"/>
                <a:cs typeface="+mn-cs"/>
              </a:defRPr>
            </a:lvl9pPr>
          </a:lstStyle>
          <a:p>
            <a:r>
              <a:rPr lang="en-US" sz="9600" dirty="0">
                <a:latin typeface="Baskerville Old Face" panose="02020602080505020303" pitchFamily="18" charset="0"/>
              </a:rPr>
              <a:t>“</a:t>
            </a:r>
          </a:p>
        </p:txBody>
      </p:sp>
      <p:sp>
        <p:nvSpPr>
          <p:cNvPr id="11" name="Text Placeholder 5">
            <a:extLst>
              <a:ext uri="{FF2B5EF4-FFF2-40B4-BE49-F238E27FC236}">
                <a16:creationId xmlns:a16="http://schemas.microsoft.com/office/drawing/2014/main" id="{A1DB83E5-36F2-473A-8399-0A6F3C2CE7EB}"/>
              </a:ext>
            </a:extLst>
          </p:cNvPr>
          <p:cNvSpPr txBox="1">
            <a:spLocks/>
          </p:cNvSpPr>
          <p:nvPr/>
        </p:nvSpPr>
        <p:spPr>
          <a:xfrm>
            <a:off x="7477824" y="2755329"/>
            <a:ext cx="804956" cy="857250"/>
          </a:xfrm>
          <a:prstGeom prst="rect">
            <a:avLst/>
          </a:prstGeom>
          <a:noFill/>
          <a:ln>
            <a:noFill/>
          </a:ln>
        </p:spPr>
        <p:txBody>
          <a:bodyPr vert="horz" lIns="91421" tIns="91421" rIns="91421" bIns="91421" anchor="t" anchorCtr="0">
            <a:noAutofit/>
          </a:bodyPr>
          <a:lstStyle>
            <a:lvl1pPr marL="0" indent="0" algn="l" rtl="0" eaLnBrk="1" latinLnBrk="0" hangingPunct="1">
              <a:spcBef>
                <a:spcPct val="20000"/>
              </a:spcBef>
              <a:buClr>
                <a:schemeClr val="accent4"/>
              </a:buClr>
              <a:buSzPct val="100000"/>
              <a:buFont typeface="Arial" panose="020B0604020202020204" pitchFamily="34" charset="0"/>
              <a:buNone/>
              <a:tabLst/>
              <a:defRPr kumimoji="0" sz="2600" b="1" kern="1200">
                <a:solidFill>
                  <a:schemeClr val="bg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35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35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350" kern="1200" baseline="0">
                <a:solidFill>
                  <a:schemeClr val="tx1"/>
                </a:solidFill>
                <a:latin typeface="+mn-lt"/>
                <a:ea typeface="+mn-ea"/>
                <a:cs typeface="+mn-cs"/>
              </a:defRPr>
            </a:lvl9pPr>
          </a:lstStyle>
          <a:p>
            <a:r>
              <a:rPr lang="en-US" sz="9600" dirty="0">
                <a:latin typeface="Baskerville Old Face" panose="02020602080505020303" pitchFamily="18" charset="0"/>
              </a:rPr>
              <a:t>”</a:t>
            </a:r>
          </a:p>
        </p:txBody>
      </p:sp>
    </p:spTree>
    <p:extLst>
      <p:ext uri="{BB962C8B-B14F-4D97-AF65-F5344CB8AC3E}">
        <p14:creationId xmlns:p14="http://schemas.microsoft.com/office/powerpoint/2010/main" val="179048580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4769751" cy="857250"/>
          </a:xfrm>
        </p:spPr>
        <p:txBody>
          <a:bodyPr>
            <a:normAutofit/>
          </a:bodyPr>
          <a:lstStyle/>
          <a:p>
            <a:r>
              <a:rPr lang="en-US" b="1" dirty="0"/>
              <a:t>Who was Elie Wiesel?</a:t>
            </a:r>
          </a:p>
        </p:txBody>
      </p:sp>
      <p:pic>
        <p:nvPicPr>
          <p:cNvPr id="4" name="Online Media 3" title="Elie Wiesel as Survivor and Founder">
            <a:hlinkClick r:id="" action="ppaction://media"/>
            <a:extLst>
              <a:ext uri="{FF2B5EF4-FFF2-40B4-BE49-F238E27FC236}">
                <a16:creationId xmlns:a16="http://schemas.microsoft.com/office/drawing/2014/main" id="{EEE4B7AF-368F-4B3C-859C-D9FA3DED5B20}"/>
              </a:ext>
            </a:extLst>
          </p:cNvPr>
          <p:cNvPicPr>
            <a:picLocks noRot="1" noChangeAspect="1"/>
          </p:cNvPicPr>
          <p:nvPr>
            <a:videoFile r:link="rId1"/>
          </p:nvPr>
        </p:nvPicPr>
        <p:blipFill>
          <a:blip r:embed="rId4"/>
          <a:stretch>
            <a:fillRect/>
          </a:stretch>
        </p:blipFill>
        <p:spPr>
          <a:xfrm>
            <a:off x="1322659" y="1164497"/>
            <a:ext cx="6498683" cy="3671756"/>
          </a:xfrm>
          <a:prstGeom prst="rect">
            <a:avLst/>
          </a:prstGeom>
        </p:spPr>
      </p:pic>
    </p:spTree>
    <p:extLst>
      <p:ext uri="{BB962C8B-B14F-4D97-AF65-F5344CB8AC3E}">
        <p14:creationId xmlns:p14="http://schemas.microsoft.com/office/powerpoint/2010/main" val="38925948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1" y="1309352"/>
            <a:ext cx="4845004" cy="3434098"/>
          </a:xfrm>
        </p:spPr>
        <p:txBody>
          <a:bodyPr>
            <a:normAutofit fontScale="92500" lnSpcReduction="10000"/>
          </a:bodyPr>
          <a:lstStyle/>
          <a:p>
            <a:r>
              <a:rPr lang="en-US" dirty="0"/>
              <a:t>Based on his experience in the Nazi German concentration camps: Auschwitz and Buchenwald </a:t>
            </a:r>
            <a:br>
              <a:rPr lang="en-US" dirty="0"/>
            </a:br>
            <a:r>
              <a:rPr lang="en-US" dirty="0"/>
              <a:t>from 1944–1945</a:t>
            </a:r>
          </a:p>
          <a:p>
            <a:r>
              <a:rPr lang="en-US" i="1" dirty="0"/>
              <a:t>Night</a:t>
            </a:r>
            <a:r>
              <a:rPr lang="en-US" dirty="0"/>
              <a:t> was published in 1958</a:t>
            </a:r>
          </a:p>
          <a:p>
            <a:r>
              <a:rPr lang="en-US" i="1" dirty="0"/>
              <a:t>Dawn</a:t>
            </a:r>
            <a:r>
              <a:rPr lang="en-US" dirty="0"/>
              <a:t> was published in 1960</a:t>
            </a:r>
          </a:p>
          <a:p>
            <a:r>
              <a:rPr lang="en-US" i="1" dirty="0"/>
              <a:t>Day</a:t>
            </a:r>
            <a:r>
              <a:rPr lang="en-US" dirty="0"/>
              <a:t> was published in 1961</a:t>
            </a:r>
          </a:p>
          <a:p>
            <a:r>
              <a:rPr lang="en-US" dirty="0"/>
              <a:t>Genres: Autobiography, Memoir, Holocaust Literature, Nonfiction</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6335938" cy="857250"/>
          </a:xfrm>
        </p:spPr>
        <p:txBody>
          <a:bodyPr/>
          <a:lstStyle/>
          <a:p>
            <a:r>
              <a:rPr lang="en-US" b="1" dirty="0"/>
              <a:t>Elie Wiesel: Survivor and Author</a:t>
            </a:r>
          </a:p>
        </p:txBody>
      </p:sp>
      <p:pic>
        <p:nvPicPr>
          <p:cNvPr id="1026" name="Picture 2" descr="Night (Night): Elie Wiesel, Marion Wiesel, Elie Wiesel: 9780374500016:  Amazon.com: Books">
            <a:extLst>
              <a:ext uri="{FF2B5EF4-FFF2-40B4-BE49-F238E27FC236}">
                <a16:creationId xmlns:a16="http://schemas.microsoft.com/office/drawing/2014/main" id="{AFC4A826-E26D-4451-8422-C9173165FD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610701">
            <a:off x="6711551" y="582570"/>
            <a:ext cx="1371600" cy="2068643"/>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28" name="Picture 4" descr="Dawn: Wiesel, Elie, Frenaye, Frances: 8601406605299: Amazon.com: Books">
            <a:extLst>
              <a:ext uri="{FF2B5EF4-FFF2-40B4-BE49-F238E27FC236}">
                <a16:creationId xmlns:a16="http://schemas.microsoft.com/office/drawing/2014/main" id="{C436552E-31A0-4BAD-8BC5-B187032B3DE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003874">
            <a:off x="5384957" y="1816970"/>
            <a:ext cx="1371600" cy="2087545"/>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pic>
        <p:nvPicPr>
          <p:cNvPr id="1030" name="Picture 6" descr="Day: A Novel: Wiesel, Elie, Borchardt, Anne: 9780809023097: Amazon.com:  Books">
            <a:extLst>
              <a:ext uri="{FF2B5EF4-FFF2-40B4-BE49-F238E27FC236}">
                <a16:creationId xmlns:a16="http://schemas.microsoft.com/office/drawing/2014/main" id="{3904019A-D9AB-48A5-83C5-7B717D3B458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243949">
            <a:off x="6811256" y="2778432"/>
            <a:ext cx="1371600" cy="2087545"/>
          </a:xfrm>
          <a:prstGeom prst="rect">
            <a:avLst/>
          </a:prstGeom>
          <a:noFill/>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4668506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8229600" cy="2851326"/>
          </a:xfrm>
        </p:spPr>
        <p:txBody>
          <a:bodyPr/>
          <a:lstStyle/>
          <a:p>
            <a:r>
              <a:rPr lang="en-US" dirty="0"/>
              <a:t>On your handout, complete a Stop and Jot </a:t>
            </a:r>
            <a:br>
              <a:rPr lang="en-US" dirty="0"/>
            </a:br>
            <a:r>
              <a:rPr lang="en-US" dirty="0"/>
              <a:t>at the end of each page of the excerpt.</a:t>
            </a:r>
          </a:p>
          <a:p>
            <a:pPr lvl="1">
              <a:buFont typeface="Wingdings" panose="05000000000000000000" pitchFamily="2" charset="2"/>
              <a:buChar char="§"/>
            </a:pPr>
            <a:r>
              <a:rPr lang="en-US" dirty="0"/>
              <a:t>Write a recap statement summarizing what has </a:t>
            </a:r>
            <a:br>
              <a:rPr lang="en-US" dirty="0"/>
            </a:br>
            <a:r>
              <a:rPr lang="en-US" dirty="0"/>
              <a:t>happened in the story thus far.</a:t>
            </a:r>
          </a:p>
          <a:p>
            <a:endParaRPr lang="en-US" dirty="0"/>
          </a:p>
          <a:p>
            <a:r>
              <a:rPr lang="en-US" dirty="0"/>
              <a:t>Use this time to ask any clarifying questions.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b="1" dirty="0"/>
              <a:t>Excerpt from Elie Wiesel’s “Night”</a:t>
            </a:r>
          </a:p>
        </p:txBody>
      </p:sp>
      <p:pic>
        <p:nvPicPr>
          <p:cNvPr id="3" name="Picture 2" descr="A picture containing text, sign&#10;&#10;Description automatically generated">
            <a:extLst>
              <a:ext uri="{FF2B5EF4-FFF2-40B4-BE49-F238E27FC236}">
                <a16:creationId xmlns:a16="http://schemas.microsoft.com/office/drawing/2014/main" id="{53F4F7B0-AF87-4EDA-8C91-40BC00B430C3}"/>
              </a:ext>
            </a:extLst>
          </p:cNvPr>
          <p:cNvPicPr>
            <a:picLocks noChangeAspect="1"/>
          </p:cNvPicPr>
          <p:nvPr/>
        </p:nvPicPr>
        <p:blipFill>
          <a:blip r:embed="rId3"/>
          <a:stretch>
            <a:fillRect/>
          </a:stretch>
        </p:blipFill>
        <p:spPr>
          <a:xfrm>
            <a:off x="6593055" y="1309352"/>
            <a:ext cx="1983005" cy="1983005"/>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56665165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lnSpcReduction="10000"/>
          </a:bodyPr>
          <a:lstStyle/>
          <a:p>
            <a:r>
              <a:rPr lang="en-US" dirty="0"/>
              <a:t>Draw a line down the middle of your sticky note.</a:t>
            </a:r>
          </a:p>
          <a:p>
            <a:endParaRPr lang="en-US" dirty="0"/>
          </a:p>
          <a:p>
            <a:endParaRPr lang="en-US" dirty="0"/>
          </a:p>
          <a:p>
            <a:endParaRPr lang="en-US" dirty="0"/>
          </a:p>
          <a:p>
            <a:endParaRPr lang="en-US" dirty="0"/>
          </a:p>
          <a:p>
            <a:endParaRPr lang="en-US" dirty="0"/>
          </a:p>
          <a:p>
            <a:r>
              <a:rPr lang="en-US" dirty="0"/>
              <a:t>After you finish, place the sticky note on your Note Catcher handout. You will turn this in at the end of class.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b="1" dirty="0"/>
              <a:t>How Am I Feeling? What Am I Thinking?</a:t>
            </a:r>
          </a:p>
        </p:txBody>
      </p:sp>
      <p:sp>
        <p:nvSpPr>
          <p:cNvPr id="2" name="Rectangle: Folded Corner 1">
            <a:extLst>
              <a:ext uri="{FF2B5EF4-FFF2-40B4-BE49-F238E27FC236}">
                <a16:creationId xmlns:a16="http://schemas.microsoft.com/office/drawing/2014/main" id="{909E287C-7918-4901-A022-DFECCBCDC6D9}"/>
              </a:ext>
            </a:extLst>
          </p:cNvPr>
          <p:cNvSpPr/>
          <p:nvPr/>
        </p:nvSpPr>
        <p:spPr>
          <a:xfrm>
            <a:off x="1635760" y="1862668"/>
            <a:ext cx="5872480" cy="1896532"/>
          </a:xfrm>
          <a:prstGeom prst="foldedCorner">
            <a:avLst/>
          </a:prstGeom>
          <a:solidFill>
            <a:schemeClr val="accent1">
              <a:lumMod val="20000"/>
              <a:lumOff val="8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19E3FF6A-2D34-449C-9DD6-00B1EE168931}"/>
              </a:ext>
            </a:extLst>
          </p:cNvPr>
          <p:cNvCxnSpPr>
            <a:cxnSpLocks/>
            <a:stCxn id="2" idx="0"/>
            <a:endCxn id="2" idx="2"/>
          </p:cNvCxnSpPr>
          <p:nvPr/>
        </p:nvCxnSpPr>
        <p:spPr>
          <a:xfrm>
            <a:off x="4572000" y="1862668"/>
            <a:ext cx="0" cy="1896532"/>
          </a:xfrm>
          <a:prstGeom prst="line">
            <a:avLst/>
          </a:prstGeom>
        </p:spPr>
        <p:style>
          <a:lnRef idx="2">
            <a:schemeClr val="dk1"/>
          </a:lnRef>
          <a:fillRef idx="0">
            <a:schemeClr val="dk1"/>
          </a:fillRef>
          <a:effectRef idx="1">
            <a:schemeClr val="dk1"/>
          </a:effectRef>
          <a:fontRef idx="minor">
            <a:schemeClr val="tx1"/>
          </a:fontRef>
        </p:style>
      </p:cxnSp>
      <p:sp>
        <p:nvSpPr>
          <p:cNvPr id="5" name="TextBox 4">
            <a:extLst>
              <a:ext uri="{FF2B5EF4-FFF2-40B4-BE49-F238E27FC236}">
                <a16:creationId xmlns:a16="http://schemas.microsoft.com/office/drawing/2014/main" id="{744CA159-2349-4FA9-A62A-D069EC2A7859}"/>
              </a:ext>
            </a:extLst>
          </p:cNvPr>
          <p:cNvSpPr txBox="1"/>
          <p:nvPr/>
        </p:nvSpPr>
        <p:spPr>
          <a:xfrm>
            <a:off x="1754288" y="1977813"/>
            <a:ext cx="2573872" cy="1631216"/>
          </a:xfrm>
          <a:prstGeom prst="rect">
            <a:avLst/>
          </a:prstGeom>
          <a:noFill/>
        </p:spPr>
        <p:txBody>
          <a:bodyPr wrap="square" rtlCol="0">
            <a:spAutoFit/>
          </a:bodyPr>
          <a:lstStyle/>
          <a:p>
            <a:r>
              <a:rPr lang="en-US" sz="2000" dirty="0">
                <a:latin typeface="+mn-lt"/>
              </a:rPr>
              <a:t>Draw a small visual or write a short response of </a:t>
            </a:r>
            <a:r>
              <a:rPr lang="en-US" sz="2000" b="1" dirty="0">
                <a:latin typeface="+mn-lt"/>
              </a:rPr>
              <a:t>how you feel</a:t>
            </a:r>
            <a:r>
              <a:rPr lang="en-US" sz="2000" dirty="0">
                <a:latin typeface="+mn-lt"/>
              </a:rPr>
              <a:t> about what you learned today.</a:t>
            </a:r>
          </a:p>
        </p:txBody>
      </p:sp>
      <p:sp>
        <p:nvSpPr>
          <p:cNvPr id="8" name="TextBox 7">
            <a:extLst>
              <a:ext uri="{FF2B5EF4-FFF2-40B4-BE49-F238E27FC236}">
                <a16:creationId xmlns:a16="http://schemas.microsoft.com/office/drawing/2014/main" id="{B41BA1CA-AE6C-4C7B-AE2E-511C41F3D57B}"/>
              </a:ext>
            </a:extLst>
          </p:cNvPr>
          <p:cNvSpPr txBox="1"/>
          <p:nvPr/>
        </p:nvSpPr>
        <p:spPr>
          <a:xfrm>
            <a:off x="4697302" y="1981199"/>
            <a:ext cx="2766907" cy="1631216"/>
          </a:xfrm>
          <a:prstGeom prst="rect">
            <a:avLst/>
          </a:prstGeom>
          <a:noFill/>
        </p:spPr>
        <p:txBody>
          <a:bodyPr wrap="square" rtlCol="0">
            <a:spAutoFit/>
          </a:bodyPr>
          <a:lstStyle/>
          <a:p>
            <a:r>
              <a:rPr lang="en-US" sz="2000" dirty="0">
                <a:latin typeface="+mn-lt"/>
              </a:rPr>
              <a:t>Write a question or comment explaining </a:t>
            </a:r>
            <a:r>
              <a:rPr lang="en-US" sz="2000" b="1" dirty="0">
                <a:latin typeface="+mn-lt"/>
              </a:rPr>
              <a:t>what you think or understand</a:t>
            </a:r>
            <a:r>
              <a:rPr lang="en-US" sz="2000" dirty="0">
                <a:latin typeface="+mn-lt"/>
              </a:rPr>
              <a:t> about what you learned today.</a:t>
            </a:r>
          </a:p>
        </p:txBody>
      </p:sp>
    </p:spTree>
    <p:extLst>
      <p:ext uri="{BB962C8B-B14F-4D97-AF65-F5344CB8AC3E}">
        <p14:creationId xmlns:p14="http://schemas.microsoft.com/office/powerpoint/2010/main" val="178881574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8229600" cy="2784882"/>
          </a:xfrm>
        </p:spPr>
        <p:txBody>
          <a:bodyPr/>
          <a:lstStyle/>
          <a:p>
            <a:r>
              <a:rPr lang="en-US" dirty="0"/>
              <a:t>You are about to read Elie Wiesel’s </a:t>
            </a:r>
            <a:br>
              <a:rPr lang="en-US" dirty="0"/>
            </a:br>
            <a:r>
              <a:rPr lang="en-US" dirty="0"/>
              <a:t>Nobel Prize Acceptance Speech.</a:t>
            </a:r>
          </a:p>
          <a:p>
            <a:r>
              <a:rPr lang="en-US" dirty="0"/>
              <a:t>As you read, highlight any passages you find important or profound or that you have a question about it.</a:t>
            </a:r>
          </a:p>
          <a:p>
            <a:r>
              <a:rPr lang="en-US" dirty="0"/>
              <a:t>Write in the margins your notes: Why did you highlight </a:t>
            </a:r>
            <a:br>
              <a:rPr lang="en-US" dirty="0"/>
            </a:br>
            <a:r>
              <a:rPr lang="en-US" dirty="0"/>
              <a:t>those words or lines of text?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3485161" cy="857250"/>
          </a:xfrm>
        </p:spPr>
        <p:txBody>
          <a:bodyPr>
            <a:normAutofit/>
          </a:bodyPr>
          <a:lstStyle/>
          <a:p>
            <a:r>
              <a:rPr lang="en-US" b="1" dirty="0"/>
              <a:t>Why-Lighting</a:t>
            </a:r>
          </a:p>
        </p:txBody>
      </p:sp>
      <p:pic>
        <p:nvPicPr>
          <p:cNvPr id="5" name="Picture 4" descr="A picture containing text, clipart, vector graphics&#10;&#10;Description automatically generated">
            <a:extLst>
              <a:ext uri="{FF2B5EF4-FFF2-40B4-BE49-F238E27FC236}">
                <a16:creationId xmlns:a16="http://schemas.microsoft.com/office/drawing/2014/main" id="{CA2A1B4C-1CE6-4CC3-8BBE-338832F5C577}"/>
              </a:ext>
            </a:extLst>
          </p:cNvPr>
          <p:cNvPicPr>
            <a:picLocks noChangeAspect="1"/>
          </p:cNvPicPr>
          <p:nvPr/>
        </p:nvPicPr>
        <p:blipFill>
          <a:blip r:embed="rId3"/>
          <a:stretch>
            <a:fillRect/>
          </a:stretch>
        </p:blipFill>
        <p:spPr>
          <a:xfrm>
            <a:off x="6498236" y="700643"/>
            <a:ext cx="2188564" cy="1217418"/>
          </a:xfrm>
          <a:prstGeom prst="rect">
            <a:avLst/>
          </a:prstGeom>
        </p:spPr>
      </p:pic>
    </p:spTree>
    <p:extLst>
      <p:ext uri="{BB962C8B-B14F-4D97-AF65-F5344CB8AC3E}">
        <p14:creationId xmlns:p14="http://schemas.microsoft.com/office/powerpoint/2010/main" val="28728393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r>
              <a:rPr lang="en-US" sz="2200" b="1" dirty="0">
                <a:solidFill>
                  <a:schemeClr val="accent2"/>
                </a:solidFill>
              </a:rPr>
              <a:t>Andrei Sakharov</a:t>
            </a:r>
            <a:r>
              <a:rPr lang="en-US" sz="2200" dirty="0"/>
              <a:t>: Sakharov was a Russian nuclear physicist who fought for human rights and was against nuclear testing. For his protests, the Soviet government exiled him from his home in Moscow to the city of Gorky, where he lived in isolation and under police surveillance for six years.</a:t>
            </a:r>
          </a:p>
          <a:p>
            <a:r>
              <a:rPr lang="en-US" sz="2200" b="1" dirty="0">
                <a:solidFill>
                  <a:schemeClr val="accent2"/>
                </a:solidFill>
              </a:rPr>
              <a:t>Josef Biegun</a:t>
            </a:r>
            <a:r>
              <a:rPr lang="en-US" sz="2200" dirty="0"/>
              <a:t>: </a:t>
            </a:r>
            <a:r>
              <a:rPr lang="en-US" sz="2200" dirty="0" err="1"/>
              <a:t>Biegun</a:t>
            </a:r>
            <a:r>
              <a:rPr lang="en-US" sz="2200" dirty="0"/>
              <a:t> lived in the Soviet Union and was put in prison by the government because he fought for the rights of Russian Jews. His behavior was said to be “anti-Soviet.”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3209892" cy="857250"/>
          </a:xfrm>
        </p:spPr>
        <p:txBody>
          <a:bodyPr/>
          <a:lstStyle/>
          <a:p>
            <a:r>
              <a:rPr lang="en-US" b="1" dirty="0"/>
              <a:t>Things to Know</a:t>
            </a:r>
            <a:endParaRPr lang="en-US" b="1" dirty="0">
              <a:highlight>
                <a:srgbClr val="FFFF00"/>
              </a:highlight>
            </a:endParaRPr>
          </a:p>
        </p:txBody>
      </p:sp>
    </p:spTree>
    <p:extLst>
      <p:ext uri="{BB962C8B-B14F-4D97-AF65-F5344CB8AC3E}">
        <p14:creationId xmlns:p14="http://schemas.microsoft.com/office/powerpoint/2010/main" val="380055598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fontScale="92500" lnSpcReduction="20000"/>
          </a:bodyPr>
          <a:lstStyle/>
          <a:p>
            <a:r>
              <a:rPr lang="en-US" b="1" dirty="0">
                <a:solidFill>
                  <a:schemeClr val="accent2"/>
                </a:solidFill>
              </a:rPr>
              <a:t>Solidarity</a:t>
            </a:r>
            <a:r>
              <a:rPr lang="en-US" dirty="0"/>
              <a:t>: Solidarity is the name of a trade union in Poland that was openly anti-communist and contributed to the collapse of the Soviet Union.</a:t>
            </a:r>
          </a:p>
          <a:p>
            <a:r>
              <a:rPr lang="en-US" b="1" dirty="0">
                <a:solidFill>
                  <a:schemeClr val="accent2"/>
                </a:solidFill>
              </a:rPr>
              <a:t>Lech Wałęsa</a:t>
            </a:r>
            <a:r>
              <a:rPr lang="en-US" dirty="0"/>
              <a:t>: </a:t>
            </a:r>
            <a:r>
              <a:rPr lang="en-US" dirty="0" err="1"/>
              <a:t>Wałęsa</a:t>
            </a:r>
            <a:r>
              <a:rPr lang="en-US" dirty="0"/>
              <a:t> was a founding member of Solidarity.     In support of workers’ rights, he organized multiple shipyard protests, which led to his being arrested for months without trial.</a:t>
            </a:r>
          </a:p>
          <a:p>
            <a:r>
              <a:rPr lang="en-US" b="1" dirty="0">
                <a:solidFill>
                  <a:schemeClr val="accent2"/>
                </a:solidFill>
              </a:rPr>
              <a:t>Nelson Mandela</a:t>
            </a:r>
            <a:r>
              <a:rPr lang="en-US" dirty="0"/>
              <a:t>: Mandela was a South African lawyer and politician that protested racial segregation laws known as apartheid. The government imprisoned him for 27 years.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4007224" cy="857250"/>
          </a:xfrm>
        </p:spPr>
        <p:txBody>
          <a:bodyPr/>
          <a:lstStyle/>
          <a:p>
            <a:r>
              <a:rPr lang="en-US" b="1" dirty="0"/>
              <a:t>Things to Know</a:t>
            </a:r>
          </a:p>
        </p:txBody>
      </p:sp>
    </p:spTree>
    <p:extLst>
      <p:ext uri="{BB962C8B-B14F-4D97-AF65-F5344CB8AC3E}">
        <p14:creationId xmlns:p14="http://schemas.microsoft.com/office/powerpoint/2010/main" val="28872490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normAutofit/>
          </a:bodyPr>
          <a:lstStyle/>
          <a:p>
            <a:pPr marL="0" indent="0">
              <a:buNone/>
            </a:pPr>
            <a:r>
              <a:rPr lang="en-US" dirty="0"/>
              <a:t>With a partner, compare annotations.</a:t>
            </a:r>
          </a:p>
          <a:p>
            <a:r>
              <a:rPr lang="en-US" dirty="0"/>
              <a:t>What did you highlight that was the same? Different?</a:t>
            </a:r>
          </a:p>
          <a:p>
            <a:r>
              <a:rPr lang="en-US" dirty="0"/>
              <a:t>Discuss your “why” for highlights that differ.</a:t>
            </a:r>
          </a:p>
          <a:p>
            <a:r>
              <a:rPr lang="en-US" dirty="0"/>
              <a:t>Can you answer each other’s questions?</a:t>
            </a:r>
          </a:p>
          <a:p>
            <a:pPr lvl="1"/>
            <a:r>
              <a:rPr lang="en-US" dirty="0"/>
              <a:t>If not, research your questions to determine the answer.</a:t>
            </a:r>
          </a:p>
          <a:p>
            <a:endParaRPr lang="en-US" dirty="0"/>
          </a:p>
          <a:p>
            <a:pPr marL="0" indent="0">
              <a:buNone/>
            </a:pPr>
            <a:r>
              <a:rPr lang="en-US" b="1" dirty="0"/>
              <a:t>You have 10 minutes to complete this.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5089316" cy="857250"/>
          </a:xfrm>
        </p:spPr>
        <p:txBody>
          <a:bodyPr>
            <a:normAutofit/>
          </a:bodyPr>
          <a:lstStyle/>
          <a:p>
            <a:r>
              <a:rPr lang="en-US" b="1" dirty="0"/>
              <a:t>Why-Lighting: Share Out</a:t>
            </a:r>
          </a:p>
        </p:txBody>
      </p:sp>
      <p:pic>
        <p:nvPicPr>
          <p:cNvPr id="3" name="Picture 2" descr="A picture containing text, clipart, vector graphics&#10;&#10;Description automatically generated">
            <a:extLst>
              <a:ext uri="{FF2B5EF4-FFF2-40B4-BE49-F238E27FC236}">
                <a16:creationId xmlns:a16="http://schemas.microsoft.com/office/drawing/2014/main" id="{D9B2D284-F2AE-4163-805C-6AA447C7BDD0}"/>
              </a:ext>
            </a:extLst>
          </p:cNvPr>
          <p:cNvPicPr>
            <a:picLocks noChangeAspect="1"/>
          </p:cNvPicPr>
          <p:nvPr/>
        </p:nvPicPr>
        <p:blipFill>
          <a:blip r:embed="rId3"/>
          <a:stretch>
            <a:fillRect/>
          </a:stretch>
        </p:blipFill>
        <p:spPr>
          <a:xfrm>
            <a:off x="6555189" y="555788"/>
            <a:ext cx="2188564" cy="1217418"/>
          </a:xfrm>
          <a:prstGeom prst="rect">
            <a:avLst/>
          </a:prstGeom>
        </p:spPr>
      </p:pic>
    </p:spTree>
    <p:extLst>
      <p:ext uri="{BB962C8B-B14F-4D97-AF65-F5344CB8AC3E}">
        <p14:creationId xmlns:p14="http://schemas.microsoft.com/office/powerpoint/2010/main" val="41612359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309352"/>
            <a:ext cx="8229600" cy="3834148"/>
          </a:xfrm>
        </p:spPr>
        <p:txBody>
          <a:bodyPr>
            <a:normAutofit/>
          </a:bodyPr>
          <a:lstStyle/>
          <a:p>
            <a:endParaRPr lang="en-US" dirty="0"/>
          </a:p>
          <a:p>
            <a:endParaRPr lang="en-US" dirty="0"/>
          </a:p>
          <a:p>
            <a:endParaRPr lang="en-US" dirty="0"/>
          </a:p>
          <a:p>
            <a:endParaRPr lang="en-US" sz="2000" dirty="0"/>
          </a:p>
          <a:p>
            <a:endParaRPr lang="en-US" dirty="0"/>
          </a:p>
          <a:p>
            <a:r>
              <a:rPr lang="en-US" dirty="0"/>
              <a:t>Do you agree or disagree with this quote?</a:t>
            </a:r>
          </a:p>
          <a:p>
            <a:r>
              <a:rPr lang="en-US" dirty="0"/>
              <a:t>Write a CER paragraph explaining your answer.</a:t>
            </a:r>
          </a:p>
          <a:p>
            <a:pPr marL="0" indent="0">
              <a:buNone/>
            </a:pPr>
            <a:r>
              <a:rPr lang="en-US" b="1" dirty="0"/>
              <a:t>You have 5 minutes.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lstStyle/>
          <a:p>
            <a:r>
              <a:rPr lang="en-US" b="1" dirty="0"/>
              <a:t>CER: Revisiting the Thought Question</a:t>
            </a:r>
          </a:p>
        </p:txBody>
      </p:sp>
      <p:sp>
        <p:nvSpPr>
          <p:cNvPr id="7" name="Rectangle: Diagonal Corners Snipped 6">
            <a:extLst>
              <a:ext uri="{FF2B5EF4-FFF2-40B4-BE49-F238E27FC236}">
                <a16:creationId xmlns:a16="http://schemas.microsoft.com/office/drawing/2014/main" id="{A1A1835F-B640-4955-9CB2-5CC0B7F96E7A}"/>
              </a:ext>
            </a:extLst>
          </p:cNvPr>
          <p:cNvSpPr/>
          <p:nvPr/>
        </p:nvSpPr>
        <p:spPr>
          <a:xfrm>
            <a:off x="1017699" y="1325575"/>
            <a:ext cx="7131093" cy="2240380"/>
          </a:xfrm>
          <a:prstGeom prst="snip2DiagRect">
            <a:avLst/>
          </a:prstGeom>
          <a:solidFill>
            <a:srgbClr val="1D3C59"/>
          </a:solidFill>
          <a:ln>
            <a:solidFill>
              <a:srgbClr val="1D3C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 Placeholder 5">
            <a:extLst>
              <a:ext uri="{FF2B5EF4-FFF2-40B4-BE49-F238E27FC236}">
                <a16:creationId xmlns:a16="http://schemas.microsoft.com/office/drawing/2014/main" id="{7F8ED91C-FFE4-45CA-B1C9-F7B184BAC782}"/>
              </a:ext>
            </a:extLst>
          </p:cNvPr>
          <p:cNvSpPr txBox="1">
            <a:spLocks/>
          </p:cNvSpPr>
          <p:nvPr/>
        </p:nvSpPr>
        <p:spPr>
          <a:xfrm>
            <a:off x="1548542" y="1534732"/>
            <a:ext cx="6063270" cy="2376154"/>
          </a:xfrm>
          <a:prstGeom prst="rect">
            <a:avLst/>
          </a:prstGeom>
        </p:spPr>
        <p:txBody>
          <a:bodyPr vert="horz" lIns="91435" tIns="45718" rIns="91435" bIns="45718">
            <a:normAutofit/>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buNone/>
            </a:pPr>
            <a:r>
              <a:rPr lang="en-US" b="1" dirty="0">
                <a:solidFill>
                  <a:schemeClr val="bg1"/>
                </a:solidFill>
              </a:rPr>
              <a:t>We must always take sides. Neutrality helps the oppressor, never the victim. Silence encourages the tormentor, never the tormented.</a:t>
            </a:r>
          </a:p>
        </p:txBody>
      </p:sp>
      <p:sp>
        <p:nvSpPr>
          <p:cNvPr id="9" name="Text Placeholder 6">
            <a:extLst>
              <a:ext uri="{FF2B5EF4-FFF2-40B4-BE49-F238E27FC236}">
                <a16:creationId xmlns:a16="http://schemas.microsoft.com/office/drawing/2014/main" id="{58D59D1D-DDBC-422F-8417-26DAF396B90F}"/>
              </a:ext>
            </a:extLst>
          </p:cNvPr>
          <p:cNvSpPr txBox="1">
            <a:spLocks/>
          </p:cNvSpPr>
          <p:nvPr/>
        </p:nvSpPr>
        <p:spPr>
          <a:xfrm>
            <a:off x="4044261" y="3183954"/>
            <a:ext cx="2448975" cy="382000"/>
          </a:xfrm>
          <a:prstGeom prst="rect">
            <a:avLst/>
          </a:prstGeom>
        </p:spPr>
        <p:txBody>
          <a:bodyPr/>
          <a:lst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buNone/>
            </a:pPr>
            <a:r>
              <a:rPr lang="en-US" sz="1600" b="1" dirty="0">
                <a:solidFill>
                  <a:schemeClr val="bg1"/>
                </a:solidFill>
              </a:rPr>
              <a:t>-Elie Wiesel</a:t>
            </a:r>
          </a:p>
        </p:txBody>
      </p:sp>
      <p:sp>
        <p:nvSpPr>
          <p:cNvPr id="10" name="Text Placeholder 5">
            <a:extLst>
              <a:ext uri="{FF2B5EF4-FFF2-40B4-BE49-F238E27FC236}">
                <a16:creationId xmlns:a16="http://schemas.microsoft.com/office/drawing/2014/main" id="{6AC0AAA8-8C1E-4D0B-BA9F-955B95AE4570}"/>
              </a:ext>
            </a:extLst>
          </p:cNvPr>
          <p:cNvSpPr txBox="1">
            <a:spLocks/>
          </p:cNvSpPr>
          <p:nvPr/>
        </p:nvSpPr>
        <p:spPr>
          <a:xfrm>
            <a:off x="995208" y="1106107"/>
            <a:ext cx="804956" cy="857250"/>
          </a:xfrm>
          <a:prstGeom prst="rect">
            <a:avLst/>
          </a:prstGeom>
          <a:noFill/>
          <a:ln>
            <a:noFill/>
          </a:ln>
        </p:spPr>
        <p:txBody>
          <a:bodyPr vert="horz" lIns="91421" tIns="91421" rIns="91421" bIns="91421" anchor="t" anchorCtr="0">
            <a:noAutofit/>
          </a:bodyPr>
          <a:lstStyle>
            <a:lvl1pPr marL="0" indent="0" algn="l" rtl="0" eaLnBrk="1" latinLnBrk="0" hangingPunct="1">
              <a:spcBef>
                <a:spcPct val="20000"/>
              </a:spcBef>
              <a:buClr>
                <a:schemeClr val="accent4"/>
              </a:buClr>
              <a:buSzPct val="100000"/>
              <a:buFont typeface="Arial" panose="020B0604020202020204" pitchFamily="34" charset="0"/>
              <a:buNone/>
              <a:tabLst/>
              <a:defRPr kumimoji="0" sz="2600" b="1" kern="1200">
                <a:solidFill>
                  <a:schemeClr val="bg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35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35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350" kern="1200" baseline="0">
                <a:solidFill>
                  <a:schemeClr val="tx1"/>
                </a:solidFill>
                <a:latin typeface="+mn-lt"/>
                <a:ea typeface="+mn-ea"/>
                <a:cs typeface="+mn-cs"/>
              </a:defRPr>
            </a:lvl9pPr>
          </a:lstStyle>
          <a:p>
            <a:r>
              <a:rPr lang="en-US" sz="9600" dirty="0">
                <a:latin typeface="Baskerville Old Face" panose="02020602080505020303" pitchFamily="18" charset="0"/>
              </a:rPr>
              <a:t>“</a:t>
            </a:r>
          </a:p>
        </p:txBody>
      </p:sp>
      <p:sp>
        <p:nvSpPr>
          <p:cNvPr id="11" name="Text Placeholder 5">
            <a:extLst>
              <a:ext uri="{FF2B5EF4-FFF2-40B4-BE49-F238E27FC236}">
                <a16:creationId xmlns:a16="http://schemas.microsoft.com/office/drawing/2014/main" id="{95A83E09-2307-41A3-9DB7-89037C5F9CE9}"/>
              </a:ext>
            </a:extLst>
          </p:cNvPr>
          <p:cNvSpPr txBox="1">
            <a:spLocks/>
          </p:cNvSpPr>
          <p:nvPr/>
        </p:nvSpPr>
        <p:spPr>
          <a:xfrm>
            <a:off x="7477824" y="2755329"/>
            <a:ext cx="804956" cy="857250"/>
          </a:xfrm>
          <a:prstGeom prst="rect">
            <a:avLst/>
          </a:prstGeom>
          <a:noFill/>
          <a:ln>
            <a:noFill/>
          </a:ln>
        </p:spPr>
        <p:txBody>
          <a:bodyPr vert="horz" lIns="91421" tIns="91421" rIns="91421" bIns="91421" anchor="t" anchorCtr="0">
            <a:noAutofit/>
          </a:bodyPr>
          <a:lstStyle>
            <a:lvl1pPr marL="0" indent="0" algn="l" rtl="0" eaLnBrk="1" latinLnBrk="0" hangingPunct="1">
              <a:spcBef>
                <a:spcPct val="20000"/>
              </a:spcBef>
              <a:buClr>
                <a:schemeClr val="accent4"/>
              </a:buClr>
              <a:buSzPct val="100000"/>
              <a:buFont typeface="Arial" panose="020B0604020202020204" pitchFamily="34" charset="0"/>
              <a:buNone/>
              <a:tabLst/>
              <a:defRPr kumimoji="0" sz="2600" b="1" kern="1200">
                <a:solidFill>
                  <a:schemeClr val="bg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35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35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350" kern="1200" baseline="0">
                <a:solidFill>
                  <a:schemeClr val="tx1"/>
                </a:solidFill>
                <a:latin typeface="+mn-lt"/>
                <a:ea typeface="+mn-ea"/>
                <a:cs typeface="+mn-cs"/>
              </a:defRPr>
            </a:lvl9pPr>
          </a:lstStyle>
          <a:p>
            <a:r>
              <a:rPr lang="en-US" sz="9600" dirty="0">
                <a:latin typeface="Baskerville Old Face" panose="02020602080505020303" pitchFamily="18" charset="0"/>
              </a:rPr>
              <a:t>”</a:t>
            </a:r>
          </a:p>
        </p:txBody>
      </p:sp>
    </p:spTree>
    <p:extLst>
      <p:ext uri="{BB962C8B-B14F-4D97-AF65-F5344CB8AC3E}">
        <p14:creationId xmlns:p14="http://schemas.microsoft.com/office/powerpoint/2010/main" val="428375439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a:xfrm>
            <a:off x="644652" y="1007598"/>
            <a:ext cx="8003162" cy="1371600"/>
          </a:xfrm>
        </p:spPr>
        <p:txBody>
          <a:bodyPr/>
          <a:lstStyle/>
          <a:p>
            <a:r>
              <a:rPr lang="en-US" dirty="0"/>
              <a:t>In the Kingdom of Night, Part 1</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p:txBody>
          <a:bodyPr/>
          <a:lstStyle/>
          <a:p>
            <a:r>
              <a:rPr lang="en-US" dirty="0"/>
              <a:t>Exploring the Role of Neutrality in the Holocaust</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p:txBody>
          <a:bodyPr/>
          <a:lstStyle/>
          <a:p>
            <a:r>
              <a:rPr lang="en-US" b="1" dirty="0">
                <a:solidFill>
                  <a:schemeClr val="accent2"/>
                </a:solidFill>
              </a:rPr>
              <a:t>Claim</a:t>
            </a:r>
            <a:r>
              <a:rPr lang="en-US" dirty="0"/>
              <a:t>: I agree/disagree with this quote because _____.</a:t>
            </a:r>
          </a:p>
          <a:p>
            <a:r>
              <a:rPr lang="en-US" b="1" dirty="0">
                <a:solidFill>
                  <a:schemeClr val="accent2"/>
                </a:solidFill>
              </a:rPr>
              <a:t>Evidence</a:t>
            </a:r>
            <a:r>
              <a:rPr lang="en-US" dirty="0"/>
              <a:t>: For example, in the [speech or book] it </a:t>
            </a:r>
            <a:br>
              <a:rPr lang="en-US" dirty="0"/>
            </a:br>
            <a:r>
              <a:rPr lang="en-US" dirty="0"/>
              <a:t>says _____. </a:t>
            </a:r>
          </a:p>
          <a:p>
            <a:r>
              <a:rPr lang="en-US" b="1" dirty="0">
                <a:solidFill>
                  <a:schemeClr val="accent2"/>
                </a:solidFill>
              </a:rPr>
              <a:t>Reasoning</a:t>
            </a:r>
            <a:r>
              <a:rPr lang="en-US" dirty="0"/>
              <a:t>: This shows _____. This is important </a:t>
            </a:r>
            <a:br>
              <a:rPr lang="en-US" dirty="0"/>
            </a:br>
            <a:r>
              <a:rPr lang="en-US" dirty="0"/>
              <a:t>because _____.</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5174745" cy="857250"/>
          </a:xfrm>
        </p:spPr>
        <p:txBody>
          <a:bodyPr/>
          <a:lstStyle/>
          <a:p>
            <a:r>
              <a:rPr lang="en-US" b="1" dirty="0"/>
              <a:t>CER: Sentence Starters</a:t>
            </a:r>
          </a:p>
        </p:txBody>
      </p:sp>
    </p:spTree>
    <p:extLst>
      <p:ext uri="{BB962C8B-B14F-4D97-AF65-F5344CB8AC3E}">
        <p14:creationId xmlns:p14="http://schemas.microsoft.com/office/powerpoint/2010/main" val="17561646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7247"/>
            <a:ext cx="5696807" cy="857250"/>
          </a:xfrm>
        </p:spPr>
        <p:txBody>
          <a:bodyPr/>
          <a:lstStyle/>
          <a:p>
            <a:r>
              <a:rPr lang="en-US" b="1" dirty="0"/>
              <a:t>Claim, Evidence, Reasoning</a:t>
            </a:r>
          </a:p>
        </p:txBody>
      </p:sp>
      <p:pic>
        <p:nvPicPr>
          <p:cNvPr id="4" name="Online Media 3" title="Claims, Evidence, and Reasoning.">
            <a:hlinkClick r:id="" action="ppaction://media"/>
            <a:extLst>
              <a:ext uri="{FF2B5EF4-FFF2-40B4-BE49-F238E27FC236}">
                <a16:creationId xmlns:a16="http://schemas.microsoft.com/office/drawing/2014/main" id="{0E5B3039-DACC-4A50-8CEF-2DA62BBC89E1}"/>
              </a:ext>
            </a:extLst>
          </p:cNvPr>
          <p:cNvPicPr>
            <a:picLocks noRot="1" noChangeAspect="1"/>
          </p:cNvPicPr>
          <p:nvPr>
            <a:videoFile r:link="rId1"/>
          </p:nvPr>
        </p:nvPicPr>
        <p:blipFill>
          <a:blip r:embed="rId4"/>
          <a:stretch>
            <a:fillRect/>
          </a:stretch>
        </p:blipFill>
        <p:spPr>
          <a:xfrm>
            <a:off x="1322659" y="1164497"/>
            <a:ext cx="6498683" cy="3671756"/>
          </a:xfrm>
          <a:prstGeom prst="rect">
            <a:avLst/>
          </a:prstGeom>
        </p:spPr>
      </p:pic>
    </p:spTree>
    <p:extLst>
      <p:ext uri="{BB962C8B-B14F-4D97-AF65-F5344CB8AC3E}">
        <p14:creationId xmlns:p14="http://schemas.microsoft.com/office/powerpoint/2010/main" val="13852142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200" y="302954"/>
            <a:ext cx="3864843" cy="857250"/>
          </a:xfrm>
        </p:spPr>
        <p:txBody>
          <a:bodyPr anchor="b">
            <a:normAutofit/>
          </a:bodyPr>
          <a:lstStyle/>
          <a:p>
            <a:r>
              <a:rPr lang="en-US" b="1" dirty="0"/>
              <a:t>Bell Ringer</a:t>
            </a:r>
          </a:p>
        </p:txBody>
      </p:sp>
      <p:sp>
        <p:nvSpPr>
          <p:cNvPr id="20" name="Content Placeholder 19">
            <a:extLst>
              <a:ext uri="{FF2B5EF4-FFF2-40B4-BE49-F238E27FC236}">
                <a16:creationId xmlns:a16="http://schemas.microsoft.com/office/drawing/2014/main" id="{F1228430-A5CD-4C5D-A779-1E4F20C15B02}"/>
              </a:ext>
            </a:extLst>
          </p:cNvPr>
          <p:cNvSpPr>
            <a:spLocks noGrp="1"/>
          </p:cNvSpPr>
          <p:nvPr>
            <p:ph sz="half" idx="1"/>
          </p:nvPr>
        </p:nvSpPr>
        <p:spPr>
          <a:xfrm>
            <a:off x="457200" y="1317938"/>
            <a:ext cx="4038600" cy="2950317"/>
          </a:xfrm>
        </p:spPr>
        <p:txBody>
          <a:bodyPr>
            <a:normAutofit/>
          </a:bodyPr>
          <a:lstStyle/>
          <a:p>
            <a:r>
              <a:rPr lang="en-US" dirty="0"/>
              <a:t>Write down everything you notice in this painting.</a:t>
            </a:r>
          </a:p>
          <a:p>
            <a:endParaRPr lang="en-US" dirty="0"/>
          </a:p>
          <a:p>
            <a:r>
              <a:rPr lang="en-US" dirty="0"/>
              <a:t>What is it depicting?</a:t>
            </a:r>
          </a:p>
          <a:p>
            <a:endParaRPr lang="en-US" dirty="0"/>
          </a:p>
          <a:p>
            <a:pPr marL="0" indent="0">
              <a:buNone/>
            </a:pPr>
            <a:r>
              <a:rPr lang="en-US" b="1" dirty="0"/>
              <a:t>You have 4 minutes.</a:t>
            </a:r>
          </a:p>
        </p:txBody>
      </p:sp>
      <p:pic>
        <p:nvPicPr>
          <p:cNvPr id="1028" name="Picture 4" descr="Art from Auschwitz Serves as a Warning in Dark Times - SevenPonds  BlogSevenPonds Blog">
            <a:extLst>
              <a:ext uri="{FF2B5EF4-FFF2-40B4-BE49-F238E27FC236}">
                <a16:creationId xmlns:a16="http://schemas.microsoft.com/office/drawing/2014/main" id="{7E478D8C-FB69-4ED1-8203-96DE7969C42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27820" y="509939"/>
            <a:ext cx="3458980" cy="4330607"/>
          </a:xfrm>
          <a:prstGeom prst="rect">
            <a:avLst/>
          </a:prstGeom>
          <a:solidFill>
            <a:srgbClr val="FFFFFF"/>
          </a:solidFill>
        </p:spPr>
      </p:pic>
    </p:spTree>
    <p:extLst>
      <p:ext uri="{BB962C8B-B14F-4D97-AF65-F5344CB8AC3E}">
        <p14:creationId xmlns:p14="http://schemas.microsoft.com/office/powerpoint/2010/main" val="14437409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a:xfrm>
            <a:off x="457199" y="302954"/>
            <a:ext cx="3966091" cy="857250"/>
          </a:xfrm>
        </p:spPr>
        <p:txBody>
          <a:bodyPr anchor="b">
            <a:normAutofit/>
          </a:bodyPr>
          <a:lstStyle/>
          <a:p>
            <a:r>
              <a:rPr lang="en-US" b="1" dirty="0"/>
              <a:t>Bell Ringer</a:t>
            </a:r>
          </a:p>
        </p:txBody>
      </p:sp>
      <p:sp>
        <p:nvSpPr>
          <p:cNvPr id="20" name="Content Placeholder 19">
            <a:extLst>
              <a:ext uri="{FF2B5EF4-FFF2-40B4-BE49-F238E27FC236}">
                <a16:creationId xmlns:a16="http://schemas.microsoft.com/office/drawing/2014/main" id="{F1228430-A5CD-4C5D-A779-1E4F20C15B02}"/>
              </a:ext>
            </a:extLst>
          </p:cNvPr>
          <p:cNvSpPr>
            <a:spLocks noGrp="1"/>
          </p:cNvSpPr>
          <p:nvPr>
            <p:ph sz="half" idx="1"/>
          </p:nvPr>
        </p:nvSpPr>
        <p:spPr>
          <a:xfrm>
            <a:off x="388241" y="1317938"/>
            <a:ext cx="4387539" cy="3448256"/>
          </a:xfrm>
        </p:spPr>
        <p:txBody>
          <a:bodyPr>
            <a:normAutofit lnSpcReduction="10000"/>
          </a:bodyPr>
          <a:lstStyle/>
          <a:p>
            <a:r>
              <a:rPr lang="en-US" dirty="0"/>
              <a:t>This painting by David </a:t>
            </a:r>
            <a:r>
              <a:rPr lang="en-US" dirty="0" err="1"/>
              <a:t>Olère</a:t>
            </a:r>
            <a:r>
              <a:rPr lang="en-US" dirty="0"/>
              <a:t> is titled “Gassing by Zyklon B.”</a:t>
            </a:r>
          </a:p>
          <a:p>
            <a:pPr>
              <a:spcAft>
                <a:spcPts val="600"/>
              </a:spcAft>
            </a:pPr>
            <a:r>
              <a:rPr lang="en-US" dirty="0"/>
              <a:t>He was imprisoned at Auschwitz from March 2, 1943, to January 19, 1945.</a:t>
            </a:r>
          </a:p>
          <a:p>
            <a:r>
              <a:rPr lang="en-US" dirty="0"/>
              <a:t>Now, draw a line underneath your previous response.</a:t>
            </a:r>
          </a:p>
          <a:p>
            <a:r>
              <a:rPr lang="en-US" dirty="0"/>
              <a:t>Write down everything you know about the Holocaust.</a:t>
            </a:r>
          </a:p>
        </p:txBody>
      </p:sp>
      <p:pic>
        <p:nvPicPr>
          <p:cNvPr id="1028" name="Picture 4" descr="Art from Auschwitz Serves as a Warning in Dark Times - SevenPonds  BlogSevenPonds Blog">
            <a:extLst>
              <a:ext uri="{FF2B5EF4-FFF2-40B4-BE49-F238E27FC236}">
                <a16:creationId xmlns:a16="http://schemas.microsoft.com/office/drawing/2014/main" id="{7E478D8C-FB69-4ED1-8203-96DE7969C426}"/>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5227820" y="509939"/>
            <a:ext cx="3458980" cy="4330607"/>
          </a:xfrm>
          <a:prstGeom prst="rect">
            <a:avLst/>
          </a:prstGeom>
          <a:solidFill>
            <a:srgbClr val="FFFFFF"/>
          </a:solidFill>
        </p:spPr>
      </p:pic>
      <p:cxnSp>
        <p:nvCxnSpPr>
          <p:cNvPr id="3" name="Straight Connector 2">
            <a:extLst>
              <a:ext uri="{FF2B5EF4-FFF2-40B4-BE49-F238E27FC236}">
                <a16:creationId xmlns:a16="http://schemas.microsoft.com/office/drawing/2014/main" id="{02C099C6-1B68-4881-82BB-A587CA25A64B}"/>
              </a:ext>
            </a:extLst>
          </p:cNvPr>
          <p:cNvCxnSpPr/>
          <p:nvPr/>
        </p:nvCxnSpPr>
        <p:spPr>
          <a:xfrm>
            <a:off x="386661" y="3135086"/>
            <a:ext cx="4389120" cy="0"/>
          </a:xfrm>
          <a:prstGeom prst="line">
            <a:avLst/>
          </a:prstGeom>
        </p:spPr>
        <p:style>
          <a:lnRef idx="2">
            <a:schemeClr val="accent4"/>
          </a:lnRef>
          <a:fillRef idx="0">
            <a:schemeClr val="accent4"/>
          </a:fillRef>
          <a:effectRef idx="1">
            <a:schemeClr val="accent4"/>
          </a:effectRef>
          <a:fontRef idx="minor">
            <a:schemeClr val="tx1"/>
          </a:fontRef>
        </p:style>
      </p:cxnSp>
    </p:spTree>
    <p:extLst>
      <p:ext uri="{BB962C8B-B14F-4D97-AF65-F5344CB8AC3E}">
        <p14:creationId xmlns:p14="http://schemas.microsoft.com/office/powerpoint/2010/main" val="39832082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8575D-3662-4A13-BACA-E7044AD3F40A}"/>
              </a:ext>
            </a:extLst>
          </p:cNvPr>
          <p:cNvSpPr>
            <a:spLocks noGrp="1"/>
          </p:cNvSpPr>
          <p:nvPr>
            <p:ph type="title"/>
          </p:nvPr>
        </p:nvSpPr>
        <p:spPr>
          <a:xfrm>
            <a:off x="530352" y="987552"/>
            <a:ext cx="5747051" cy="1021842"/>
          </a:xfrm>
        </p:spPr>
        <p:txBody>
          <a:bodyPr/>
          <a:lstStyle/>
          <a:p>
            <a:r>
              <a:rPr lang="en-US" b="1" dirty="0"/>
              <a:t>Lesson Objective</a:t>
            </a:r>
          </a:p>
        </p:txBody>
      </p:sp>
      <p:sp>
        <p:nvSpPr>
          <p:cNvPr id="3" name="Text Placeholder 2">
            <a:extLst>
              <a:ext uri="{FF2B5EF4-FFF2-40B4-BE49-F238E27FC236}">
                <a16:creationId xmlns:a16="http://schemas.microsoft.com/office/drawing/2014/main" id="{4F574266-61E7-4912-8A51-C9B03DDB652F}"/>
              </a:ext>
            </a:extLst>
          </p:cNvPr>
          <p:cNvSpPr>
            <a:spLocks noGrp="1"/>
          </p:cNvSpPr>
          <p:nvPr>
            <p:ph type="body" idx="1"/>
          </p:nvPr>
        </p:nvSpPr>
        <p:spPr/>
        <p:txBody>
          <a:bodyPr>
            <a:normAutofit/>
          </a:bodyPr>
          <a:lstStyle/>
          <a:p>
            <a:pPr marL="55563" indent="0">
              <a:buNone/>
            </a:pPr>
            <a:r>
              <a:rPr lang="en-US" dirty="0"/>
              <a:t>Summarize and analyze information to inform an opinion on the role of neutrality during the Holocaust</a:t>
            </a:r>
          </a:p>
        </p:txBody>
      </p:sp>
    </p:spTree>
    <p:extLst>
      <p:ext uri="{BB962C8B-B14F-4D97-AF65-F5344CB8AC3E}">
        <p14:creationId xmlns:p14="http://schemas.microsoft.com/office/powerpoint/2010/main" val="149505414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EF43316-D303-40EC-B829-211C2BCBE67B}"/>
              </a:ext>
            </a:extLst>
          </p:cNvPr>
          <p:cNvSpPr>
            <a:spLocks noGrp="1"/>
          </p:cNvSpPr>
          <p:nvPr>
            <p:ph type="title"/>
          </p:nvPr>
        </p:nvSpPr>
        <p:spPr>
          <a:xfrm>
            <a:off x="548134" y="655330"/>
            <a:ext cx="7772400" cy="1021842"/>
          </a:xfrm>
        </p:spPr>
        <p:txBody>
          <a:bodyPr/>
          <a:lstStyle/>
          <a:p>
            <a:r>
              <a:rPr lang="en-US" b="1" dirty="0"/>
              <a:t>Essential Question</a:t>
            </a:r>
          </a:p>
        </p:txBody>
      </p:sp>
      <p:sp>
        <p:nvSpPr>
          <p:cNvPr id="5" name="Text Placeholder 4">
            <a:extLst>
              <a:ext uri="{FF2B5EF4-FFF2-40B4-BE49-F238E27FC236}">
                <a16:creationId xmlns:a16="http://schemas.microsoft.com/office/drawing/2014/main" id="{72349D1D-F9F5-4708-9845-24D99C47096D}"/>
              </a:ext>
            </a:extLst>
          </p:cNvPr>
          <p:cNvSpPr>
            <a:spLocks noGrp="1"/>
          </p:cNvSpPr>
          <p:nvPr>
            <p:ph type="body" idx="1"/>
          </p:nvPr>
        </p:nvSpPr>
        <p:spPr/>
        <p:txBody>
          <a:bodyPr/>
          <a:lstStyle/>
          <a:p>
            <a:pPr marL="55563" indent="0">
              <a:buNone/>
            </a:pPr>
            <a:r>
              <a:rPr lang="en-US" dirty="0"/>
              <a:t>Why is it important to learn history?</a:t>
            </a:r>
          </a:p>
        </p:txBody>
      </p:sp>
    </p:spTree>
    <p:extLst>
      <p:ext uri="{BB962C8B-B14F-4D97-AF65-F5344CB8AC3E}">
        <p14:creationId xmlns:p14="http://schemas.microsoft.com/office/powerpoint/2010/main" val="3526377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7200" y="1582824"/>
            <a:ext cx="8229600" cy="3160625"/>
          </a:xfrm>
        </p:spPr>
        <p:txBody>
          <a:bodyPr/>
          <a:lstStyle/>
          <a:p>
            <a:pPr marL="514350" indent="-514350">
              <a:buFont typeface="+mj-lt"/>
              <a:buAutoNum type="arabicParenR"/>
            </a:pPr>
            <a:r>
              <a:rPr lang="en-US" dirty="0"/>
              <a:t>Go to </a:t>
            </a:r>
            <a:r>
              <a:rPr lang="en-US" dirty="0">
                <a:solidFill>
                  <a:schemeClr val="accent2"/>
                </a:solidFill>
                <a:hlinkClick r:id="rId2">
                  <a:extLst>
                    <a:ext uri="{A12FA001-AC4F-418D-AE19-62706E023703}">
                      <ahyp:hlinkClr xmlns:ahyp="http://schemas.microsoft.com/office/drawing/2018/hyperlinkcolor" val="tx"/>
                    </a:ext>
                  </a:extLst>
                </a:hlinkClick>
              </a:rPr>
              <a:t>https://bit.ly/3K7vcHZ</a:t>
            </a:r>
            <a:r>
              <a:rPr lang="en-US" dirty="0"/>
              <a:t>.</a:t>
            </a:r>
          </a:p>
          <a:p>
            <a:pPr marL="514350" indent="-514350">
              <a:buFont typeface="+mj-lt"/>
              <a:buAutoNum type="arabicParenR"/>
            </a:pPr>
            <a:r>
              <a:rPr lang="en-US" dirty="0"/>
              <a:t>Choose one article from one of the following categories:</a:t>
            </a:r>
          </a:p>
          <a:p>
            <a:pPr marL="911225" lvl="1" indent="-342900">
              <a:buFont typeface="Wingdings" panose="05000000000000000000" pitchFamily="2" charset="2"/>
              <a:buChar char="§"/>
            </a:pPr>
            <a:r>
              <a:rPr lang="en-US" dirty="0"/>
              <a:t>Nazi Rule (9 articles available)</a:t>
            </a:r>
          </a:p>
          <a:p>
            <a:pPr marL="911225" lvl="1" indent="-342900">
              <a:buFont typeface="Wingdings" panose="05000000000000000000" pitchFamily="2" charset="2"/>
              <a:buChar char="§"/>
            </a:pPr>
            <a:r>
              <a:rPr lang="en-US" dirty="0"/>
              <a:t>Jews in Prewar Germany (9 articles available)</a:t>
            </a:r>
          </a:p>
          <a:p>
            <a:pPr marL="911225" lvl="1" indent="-342900">
              <a:buFont typeface="Wingdings" panose="05000000000000000000" pitchFamily="2" charset="2"/>
              <a:buChar char="§"/>
            </a:pPr>
            <a:r>
              <a:rPr lang="en-US" dirty="0"/>
              <a:t>The “Final Solution” (8 articles available)</a:t>
            </a:r>
          </a:p>
          <a:p>
            <a:pPr marL="911225" lvl="1" indent="-342900">
              <a:buFont typeface="Wingdings" panose="05000000000000000000" pitchFamily="2" charset="2"/>
              <a:buChar char="§"/>
            </a:pPr>
            <a:r>
              <a:rPr lang="en-US" dirty="0"/>
              <a:t>Nazi Camp System (8 articles available)</a:t>
            </a:r>
          </a:p>
          <a:p>
            <a:pPr marL="911225" lvl="1" indent="-342900">
              <a:buFont typeface="Wingdings" panose="05000000000000000000" pitchFamily="2" charset="2"/>
              <a:buChar char="§"/>
            </a:pPr>
            <a:r>
              <a:rPr lang="en-US" dirty="0"/>
              <a:t>Rescue and Resistance (7 articles available)</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normAutofit/>
          </a:bodyPr>
          <a:lstStyle/>
          <a:p>
            <a:r>
              <a:rPr lang="en-US" sz="3200" b="1" dirty="0">
                <a:latin typeface="Calibri" panose="020F0502020204030204" pitchFamily="34" charset="0"/>
                <a:cs typeface="Calibri" panose="020F0502020204030204" pitchFamily="34" charset="0"/>
              </a:rPr>
              <a:t>Exploring the US Holocaust Memorial Museum</a:t>
            </a:r>
          </a:p>
        </p:txBody>
      </p:sp>
      <p:sp>
        <p:nvSpPr>
          <p:cNvPr id="4" name="Title 18">
            <a:extLst>
              <a:ext uri="{FF2B5EF4-FFF2-40B4-BE49-F238E27FC236}">
                <a16:creationId xmlns:a16="http://schemas.microsoft.com/office/drawing/2014/main" id="{CD62B904-8190-4C57-9582-7422F99C513E}"/>
              </a:ext>
            </a:extLst>
          </p:cNvPr>
          <p:cNvSpPr txBox="1">
            <a:spLocks/>
          </p:cNvSpPr>
          <p:nvPr/>
        </p:nvSpPr>
        <p:spPr>
          <a:xfrm>
            <a:off x="451975" y="746475"/>
            <a:ext cx="8229600" cy="857250"/>
          </a:xfrm>
          <a:prstGeom prst="rect">
            <a:avLst/>
          </a:prstGeom>
        </p:spPr>
        <p:txBody>
          <a:bodyPr vert="horz" lIns="0" tIns="45718" rIns="0" bIns="0" anchor="b">
            <a:normAutofit fontScale="97500"/>
          </a:bodyPr>
          <a:lstStyle>
            <a:lvl1pPr algn="l" rtl="0" eaLnBrk="1" latinLnBrk="0" hangingPunct="1">
              <a:spcBef>
                <a:spcPct val="0"/>
              </a:spcBef>
              <a:buNone/>
              <a:defRPr kumimoji="0" sz="3600" b="0" kern="1200">
                <a:ln>
                  <a:noFill/>
                </a:ln>
                <a:solidFill>
                  <a:schemeClr val="accent4"/>
                </a:solidFill>
                <a:effectLst/>
                <a:latin typeface="+mj-lt"/>
                <a:ea typeface="+mj-ea"/>
                <a:cs typeface="+mj-cs"/>
              </a:defRPr>
            </a:lvl1pPr>
          </a:lstStyle>
          <a:p>
            <a:endParaRPr lang="en-US" sz="37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50040742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28724" y="1326540"/>
            <a:ext cx="8229600" cy="2903748"/>
          </a:xfrm>
        </p:spPr>
        <p:txBody>
          <a:bodyPr>
            <a:normAutofit/>
          </a:bodyPr>
          <a:lstStyle/>
          <a:p>
            <a:pPr marL="0" indent="0">
              <a:buNone/>
            </a:pPr>
            <a:r>
              <a:rPr lang="en-US" dirty="0"/>
              <a:t>Using your handout, complete the following:</a:t>
            </a:r>
          </a:p>
          <a:p>
            <a:pPr marL="514350" indent="-514350">
              <a:buFont typeface="+mj-lt"/>
              <a:buAutoNum type="arabicParenR" startAt="3"/>
            </a:pPr>
            <a:r>
              <a:rPr lang="en-US" dirty="0"/>
              <a:t>Write down the name of your chosen article;</a:t>
            </a:r>
          </a:p>
          <a:p>
            <a:pPr marL="514350" indent="-514350">
              <a:buFont typeface="+mj-lt"/>
              <a:buAutoNum type="arabicParenR" startAt="3"/>
            </a:pPr>
            <a:r>
              <a:rPr lang="en-US" dirty="0"/>
              <a:t>Write a 10-sentence summary of the article; and</a:t>
            </a:r>
          </a:p>
          <a:p>
            <a:pPr marL="514350" indent="-514350">
              <a:buFont typeface="+mj-lt"/>
              <a:buAutoNum type="arabicParenR" startAt="3"/>
            </a:pPr>
            <a:r>
              <a:rPr lang="en-US" dirty="0"/>
              <a:t>Write 3 things you learned from the article.</a:t>
            </a:r>
          </a:p>
          <a:p>
            <a:pPr marL="514350" indent="-514350">
              <a:buFont typeface="+mj-lt"/>
              <a:buAutoNum type="arabicParenR" startAt="3"/>
            </a:pPr>
            <a:endParaRPr lang="en-US" dirty="0"/>
          </a:p>
          <a:p>
            <a:pPr marL="0" indent="0">
              <a:buNone/>
            </a:pPr>
            <a:r>
              <a:rPr lang="en-US" b="1" dirty="0"/>
              <a:t>You have 20 minutes to complete this.</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normAutofit fontScale="90000"/>
          </a:bodyPr>
          <a:lstStyle/>
          <a:p>
            <a:r>
              <a:rPr lang="en-US" b="1" dirty="0">
                <a:latin typeface="Calibri" panose="020F0502020204030204" pitchFamily="34" charset="0"/>
                <a:cs typeface="Calibri" panose="020F0502020204030204" pitchFamily="34" charset="0"/>
              </a:rPr>
              <a:t>Exploring the US Holocaust Memorial Museum</a:t>
            </a:r>
          </a:p>
        </p:txBody>
      </p:sp>
      <p:sp>
        <p:nvSpPr>
          <p:cNvPr id="4" name="Title 18">
            <a:extLst>
              <a:ext uri="{FF2B5EF4-FFF2-40B4-BE49-F238E27FC236}">
                <a16:creationId xmlns:a16="http://schemas.microsoft.com/office/drawing/2014/main" id="{CD62B904-8190-4C57-9582-7422F99C513E}"/>
              </a:ext>
            </a:extLst>
          </p:cNvPr>
          <p:cNvSpPr txBox="1">
            <a:spLocks/>
          </p:cNvSpPr>
          <p:nvPr/>
        </p:nvSpPr>
        <p:spPr>
          <a:xfrm>
            <a:off x="451975" y="746475"/>
            <a:ext cx="8229600" cy="531787"/>
          </a:xfrm>
          <a:prstGeom prst="rect">
            <a:avLst/>
          </a:prstGeom>
        </p:spPr>
        <p:txBody>
          <a:bodyPr vert="horz" lIns="0" tIns="45718" rIns="0" bIns="0" anchor="b">
            <a:normAutofit fontScale="90000" lnSpcReduction="10000"/>
          </a:bodyPr>
          <a:lstStyle>
            <a:lvl1pPr algn="l" rtl="0" eaLnBrk="1" latinLnBrk="0" hangingPunct="1">
              <a:spcBef>
                <a:spcPct val="0"/>
              </a:spcBef>
              <a:buNone/>
              <a:defRPr kumimoji="0" sz="3600" b="0" kern="1200">
                <a:ln>
                  <a:noFill/>
                </a:ln>
                <a:solidFill>
                  <a:schemeClr val="accent4"/>
                </a:solidFill>
                <a:effectLst/>
                <a:latin typeface="+mj-lt"/>
                <a:ea typeface="+mj-ea"/>
                <a:cs typeface="+mj-cs"/>
              </a:defRPr>
            </a:lvl1pPr>
          </a:lstStyle>
          <a:p>
            <a:endParaRPr lang="en-US" sz="37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0688199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 name="Content Placeholder 19">
            <a:extLst>
              <a:ext uri="{FF2B5EF4-FFF2-40B4-BE49-F238E27FC236}">
                <a16:creationId xmlns:a16="http://schemas.microsoft.com/office/drawing/2014/main" id="{F1228430-A5CD-4C5D-A779-1E4F20C15B02}"/>
              </a:ext>
            </a:extLst>
          </p:cNvPr>
          <p:cNvSpPr>
            <a:spLocks noGrp="1"/>
          </p:cNvSpPr>
          <p:nvPr>
            <p:ph idx="1"/>
          </p:nvPr>
        </p:nvSpPr>
        <p:spPr>
          <a:xfrm>
            <a:off x="451975" y="1394900"/>
            <a:ext cx="3931287" cy="2218404"/>
          </a:xfrm>
        </p:spPr>
        <p:txBody>
          <a:bodyPr>
            <a:normAutofit/>
          </a:bodyPr>
          <a:lstStyle/>
          <a:p>
            <a:r>
              <a:rPr lang="en-US" sz="2400" dirty="0"/>
              <a:t>What are some things you learned?</a:t>
            </a:r>
          </a:p>
          <a:p>
            <a:r>
              <a:rPr lang="en-US" sz="2400" dirty="0"/>
              <a:t>What do you have questions about?</a:t>
            </a:r>
          </a:p>
        </p:txBody>
      </p:sp>
      <p:sp>
        <p:nvSpPr>
          <p:cNvPr id="19" name="Title 18">
            <a:extLst>
              <a:ext uri="{FF2B5EF4-FFF2-40B4-BE49-F238E27FC236}">
                <a16:creationId xmlns:a16="http://schemas.microsoft.com/office/drawing/2014/main" id="{7D3ADB25-CB7B-467A-BB9B-0CFA403E2828}"/>
              </a:ext>
            </a:extLst>
          </p:cNvPr>
          <p:cNvSpPr>
            <a:spLocks noGrp="1"/>
          </p:cNvSpPr>
          <p:nvPr>
            <p:ph type="title"/>
          </p:nvPr>
        </p:nvSpPr>
        <p:spPr/>
        <p:txBody>
          <a:bodyPr>
            <a:normAutofit fontScale="90000"/>
          </a:bodyPr>
          <a:lstStyle/>
          <a:p>
            <a:r>
              <a:rPr lang="en-US" b="1" dirty="0">
                <a:latin typeface="Calibri" panose="020F0502020204030204" pitchFamily="34" charset="0"/>
                <a:cs typeface="Calibri" panose="020F0502020204030204" pitchFamily="34" charset="0"/>
              </a:rPr>
              <a:t>Exploring the US Holocaust Memorial Museum</a:t>
            </a:r>
          </a:p>
        </p:txBody>
      </p:sp>
      <p:sp>
        <p:nvSpPr>
          <p:cNvPr id="4" name="Title 18">
            <a:extLst>
              <a:ext uri="{FF2B5EF4-FFF2-40B4-BE49-F238E27FC236}">
                <a16:creationId xmlns:a16="http://schemas.microsoft.com/office/drawing/2014/main" id="{CD62B904-8190-4C57-9582-7422F99C513E}"/>
              </a:ext>
            </a:extLst>
          </p:cNvPr>
          <p:cNvSpPr txBox="1">
            <a:spLocks/>
          </p:cNvSpPr>
          <p:nvPr/>
        </p:nvSpPr>
        <p:spPr>
          <a:xfrm>
            <a:off x="451975" y="746475"/>
            <a:ext cx="8229600" cy="446842"/>
          </a:xfrm>
          <a:prstGeom prst="rect">
            <a:avLst/>
          </a:prstGeom>
        </p:spPr>
        <p:txBody>
          <a:bodyPr vert="horz" lIns="0" tIns="45718" rIns="0" bIns="0" anchor="b">
            <a:normAutofit fontScale="82500" lnSpcReduction="20000"/>
          </a:bodyPr>
          <a:lstStyle>
            <a:lvl1pPr algn="l" rtl="0" eaLnBrk="1" latinLnBrk="0" hangingPunct="1">
              <a:spcBef>
                <a:spcPct val="0"/>
              </a:spcBef>
              <a:buNone/>
              <a:defRPr kumimoji="0" sz="3600" b="0" kern="1200">
                <a:ln>
                  <a:noFill/>
                </a:ln>
                <a:solidFill>
                  <a:schemeClr val="accent4"/>
                </a:solidFill>
                <a:effectLst/>
                <a:latin typeface="+mj-lt"/>
                <a:ea typeface="+mj-ea"/>
                <a:cs typeface="+mj-cs"/>
              </a:defRPr>
            </a:lvl1pPr>
          </a:lstStyle>
          <a:p>
            <a:endParaRPr lang="en-US" sz="3700" b="1" dirty="0">
              <a:latin typeface="Calibri" panose="020F0502020204030204" pitchFamily="34" charset="0"/>
              <a:cs typeface="Calibri" panose="020F0502020204030204" pitchFamily="34" charset="0"/>
            </a:endParaRPr>
          </a:p>
        </p:txBody>
      </p:sp>
      <p:pic>
        <p:nvPicPr>
          <p:cNvPr id="2050" name="Picture 2" descr="Holocaust museum | Locations, History, Contents, &amp;amp; Facts | Britannica">
            <a:extLst>
              <a:ext uri="{FF2B5EF4-FFF2-40B4-BE49-F238E27FC236}">
                <a16:creationId xmlns:a16="http://schemas.microsoft.com/office/drawing/2014/main" id="{4ABB292F-91B6-479D-A250-593C6FF716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35947" y="1284826"/>
            <a:ext cx="4256077" cy="3020690"/>
          </a:xfrm>
          <a:prstGeom prst="rect">
            <a:avLst/>
          </a:prstGeom>
          <a:noFill/>
          <a:extLst>
            <a:ext uri="{909E8E84-426E-40DD-AFC4-6F175D3DCCD1}">
              <a14:hiddenFill xmlns:a14="http://schemas.microsoft.com/office/drawing/2010/main">
                <a:solidFill>
                  <a:srgbClr val="FFFFFF"/>
                </a:solidFill>
              </a14:hiddenFill>
            </a:ext>
          </a:extLst>
        </p:spPr>
      </p:pic>
      <p:sp>
        <p:nvSpPr>
          <p:cNvPr id="6" name="Content Placeholder 19">
            <a:extLst>
              <a:ext uri="{FF2B5EF4-FFF2-40B4-BE49-F238E27FC236}">
                <a16:creationId xmlns:a16="http://schemas.microsoft.com/office/drawing/2014/main" id="{0DD7FEF7-3AA0-471E-B3E5-C4DD3E56384F}"/>
              </a:ext>
            </a:extLst>
          </p:cNvPr>
          <p:cNvSpPr txBox="1">
            <a:spLocks/>
          </p:cNvSpPr>
          <p:nvPr/>
        </p:nvSpPr>
        <p:spPr>
          <a:xfrm>
            <a:off x="4324783" y="4368548"/>
            <a:ext cx="4525441" cy="346424"/>
          </a:xfrm>
          <a:prstGeom prst="rect">
            <a:avLst/>
          </a:prstGeom>
        </p:spPr>
        <p:txBody>
          <a:bodyPr vert="horz" lIns="91435" tIns="45718" rIns="91435" bIns="45718">
            <a:normAutofit fontScale="70000" lnSpcReduction="20000"/>
          </a:bodyPr>
          <a:lstStyle>
            <a:lvl1pPr marL="227013" indent="-227013"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100000"/>
              <a:buFont typeface="Arial" panose="020B0604020202020204" pitchFamily="34" charset="0"/>
              <a:buChar char="•"/>
              <a:defRPr kumimoji="0" sz="20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100000"/>
              <a:buFont typeface="Arial" panose="020B0604020202020204" pitchFamily="34" charset="0"/>
              <a:buChar char="•"/>
              <a:defRPr kumimoji="0" sz="1700"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100000"/>
              <a:buFont typeface="Arial" panose="020B0604020202020204" pitchFamily="34" charset="0"/>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100000"/>
              <a:buFont typeface="Arial" panose="020B0604020202020204" pitchFamily="34" charset="0"/>
              <a:buChar char="•"/>
              <a:defRPr kumimoji="0" sz="135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a:lstStyle>
          <a:p>
            <a:pPr marL="0" indent="0" algn="ctr">
              <a:buNone/>
            </a:pPr>
            <a:r>
              <a:rPr lang="en-US" b="1" dirty="0"/>
              <a:t>Hall of Names at Yad Vashem in Jerusalem</a:t>
            </a:r>
          </a:p>
        </p:txBody>
      </p:sp>
    </p:spTree>
    <p:extLst>
      <p:ext uri="{BB962C8B-B14F-4D97-AF65-F5344CB8AC3E}">
        <p14:creationId xmlns:p14="http://schemas.microsoft.com/office/powerpoint/2010/main" val="266246233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LEARN Colors">
      <a:dk1>
        <a:sysClr val="windowText" lastClr="000000"/>
      </a:dk1>
      <a:lt1>
        <a:sysClr val="window" lastClr="FFFFFF"/>
      </a:lt1>
      <a:dk2>
        <a:srgbClr val="626262"/>
      </a:dk2>
      <a:lt2>
        <a:srgbClr val="E0EBF5"/>
      </a:lt2>
      <a:accent1>
        <a:srgbClr val="DCBA25"/>
      </a:accent1>
      <a:accent2>
        <a:srgbClr val="3E5C61"/>
      </a:accent2>
      <a:accent3>
        <a:srgbClr val="999967"/>
      </a:accent3>
      <a:accent4>
        <a:srgbClr val="991B1E"/>
      </a:accent4>
      <a:accent5>
        <a:srgbClr val="C1C1C1"/>
      </a:accent5>
      <a:accent6>
        <a:srgbClr val="7D1619"/>
      </a:accent6>
      <a:hlink>
        <a:srgbClr val="BED7D3"/>
      </a:hlink>
      <a:folHlink>
        <a:srgbClr val="7C7C55"/>
      </a:folHlink>
    </a:clrScheme>
    <a:fontScheme name="LEARN Fonts">
      <a:majorFont>
        <a:latin typeface="Calibri"/>
        <a:ea typeface=""/>
        <a:cs typeface=""/>
      </a:majorFont>
      <a:minorFont>
        <a:latin typeface="Calibri"/>
        <a:ea typeface=""/>
        <a:cs typeface=""/>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Slides Template" id="{418F4C7D-6FF6-4BC3-8FFB-630639050169}" vid="{6C158D59-EBB1-47A7-9CFF-6E4552F2CE41}"/>
    </a:ext>
  </a:ext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B981ECC0E692C48A0B148E61CFECC3A" ma:contentTypeVersion="12" ma:contentTypeDescription="Create a new document." ma:contentTypeScope="" ma:versionID="6032c95b1214d194c89b77317faffa72">
  <xsd:schema xmlns:xsd="http://www.w3.org/2001/XMLSchema" xmlns:xs="http://www.w3.org/2001/XMLSchema" xmlns:p="http://schemas.microsoft.com/office/2006/metadata/properties" xmlns:ns3="966e68ee-ec3c-4f12-bd4f-fedbbec8de0b" xmlns:ns4="d06b737b-b789-4524-96b5-d3d460658ae2" targetNamespace="http://schemas.microsoft.com/office/2006/metadata/properties" ma:root="true" ma:fieldsID="1a9859e18f99c4d8ce53eb7baf51b1eb" ns3:_="" ns4:_="">
    <xsd:import namespace="966e68ee-ec3c-4f12-bd4f-fedbbec8de0b"/>
    <xsd:import namespace="d06b737b-b789-4524-96b5-d3d460658ae2"/>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6e68ee-ec3c-4f12-bd4f-fedbbec8de0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06b737b-b789-4524-96b5-d3d460658ae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C4FAC9D-006F-47FD-A716-7419D7C1E8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6e68ee-ec3c-4f12-bd4f-fedbbec8de0b"/>
    <ds:schemaRef ds:uri="d06b737b-b789-4524-96b5-d3d460658a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A08BBD1-1011-48C5-9F97-3F18DC6E433B}">
  <ds:schemaRefs>
    <ds:schemaRef ds:uri="http://schemas.microsoft.com/sharepoint/v3/contenttype/forms"/>
  </ds:schemaRefs>
</ds:datastoreItem>
</file>

<file path=customXml/itemProps3.xml><?xml version="1.0" encoding="utf-8"?>
<ds:datastoreItem xmlns:ds="http://schemas.openxmlformats.org/officeDocument/2006/customXml" ds:itemID="{B74CDB35-92B3-4E83-8B4E-48C9118A4EB0}">
  <ds:schemaRefs>
    <ds:schemaRef ds:uri="http://purl.org/dc/dcmitype/"/>
    <ds:schemaRef ds:uri="http://schemas.microsoft.com/office/2006/documentManagement/types"/>
    <ds:schemaRef ds:uri="966e68ee-ec3c-4f12-bd4f-fedbbec8de0b"/>
    <ds:schemaRef ds:uri="http://purl.org/dc/terms/"/>
    <ds:schemaRef ds:uri="http://purl.org/dc/elements/1.1/"/>
    <ds:schemaRef ds:uri="http://schemas.openxmlformats.org/package/2006/metadata/core-properties"/>
    <ds:schemaRef ds:uri="d06b737b-b789-4524-96b5-d3d460658ae2"/>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LEARN Slides Template</Template>
  <TotalTime>2498</TotalTime>
  <Words>1450</Words>
  <Application>Microsoft Office PowerPoint</Application>
  <PresentationFormat>On-screen Show (16:9)</PresentationFormat>
  <Paragraphs>128</Paragraphs>
  <Slides>21</Slides>
  <Notes>16</Notes>
  <HiddenSlides>2</HiddenSlides>
  <MMClips>2</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Arial</vt:lpstr>
      <vt:lpstr>Baskerville Old Face</vt:lpstr>
      <vt:lpstr>Bitter</vt:lpstr>
      <vt:lpstr>Calibri</vt:lpstr>
      <vt:lpstr>Georgia</vt:lpstr>
      <vt:lpstr>Open Sans</vt:lpstr>
      <vt:lpstr>Wingdings</vt:lpstr>
      <vt:lpstr>Wingdings 2</vt:lpstr>
      <vt:lpstr>LEARN theme</vt:lpstr>
      <vt:lpstr>PowerPoint Presentation</vt:lpstr>
      <vt:lpstr>In the Kingdom of Night, Part 1</vt:lpstr>
      <vt:lpstr>Bell Ringer</vt:lpstr>
      <vt:lpstr>Bell Ringer</vt:lpstr>
      <vt:lpstr>Lesson Objective</vt:lpstr>
      <vt:lpstr>Essential Question</vt:lpstr>
      <vt:lpstr>Exploring the US Holocaust Memorial Museum</vt:lpstr>
      <vt:lpstr>Exploring the US Holocaust Memorial Museum</vt:lpstr>
      <vt:lpstr>Exploring the US Holocaust Memorial Museum</vt:lpstr>
      <vt:lpstr>Pre-Reading Thought Question</vt:lpstr>
      <vt:lpstr>Who was Elie Wiesel?</vt:lpstr>
      <vt:lpstr>Elie Wiesel: Survivor and Author</vt:lpstr>
      <vt:lpstr>Excerpt from Elie Wiesel’s “Night”</vt:lpstr>
      <vt:lpstr>How Am I Feeling? What Am I Thinking?</vt:lpstr>
      <vt:lpstr>Why-Lighting</vt:lpstr>
      <vt:lpstr>Things to Know</vt:lpstr>
      <vt:lpstr>Things to Know</vt:lpstr>
      <vt:lpstr>Why-Lighting: Share Out</vt:lpstr>
      <vt:lpstr>CER: Revisiting the Thought Question</vt:lpstr>
      <vt:lpstr>CER: Sentence Starters</vt:lpstr>
      <vt:lpstr>Claim, Evidence, Reasoning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Eike, Michell L.</dc:creator>
  <cp:lastModifiedBy>McLeod Porter, Delma</cp:lastModifiedBy>
  <cp:revision>32</cp:revision>
  <dcterms:created xsi:type="dcterms:W3CDTF">2022-03-01T20:22:17Z</dcterms:created>
  <dcterms:modified xsi:type="dcterms:W3CDTF">2022-03-25T16:58:21Z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0x010100BB981ECC0E692C48A0B148E61CFECC3A</vt:lpwstr>
  </property>
</Properties>
</file>