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 id="2147483666" r:id="rId5"/>
  </p:sldMasterIdLst>
  <p:notesMasterIdLst>
    <p:notesMasterId r:id="rId17"/>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8" roundtripDataSignature="AMtx7mjPPKyRwzj7Nkm4fctKgJOrWH6C5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55" autoAdjust="0"/>
    <p:restoredTop sz="94659"/>
  </p:normalViewPr>
  <p:slideViewPr>
    <p:cSldViewPr snapToGrid="0" snapToObjects="1">
      <p:cViewPr varScale="1">
        <p:scale>
          <a:sx n="147" d="100"/>
          <a:sy n="147" d="100"/>
        </p:scale>
        <p:origin x="76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customschemas.google.com/relationships/presentationmetadata" Target="metadata"/><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88" name="Google Shape;88;p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119ea88311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6" name="Google Shape;146;g119ea88311c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dirty="0" err="1"/>
              <a:t>Bandlab</a:t>
            </a:r>
            <a:r>
              <a:rPr lang="en-US" dirty="0"/>
              <a:t> for Education. (n.d.). </a:t>
            </a:r>
            <a:r>
              <a:rPr lang="en-US" dirty="0" err="1"/>
              <a:t>BandLab</a:t>
            </a:r>
            <a:r>
              <a:rPr lang="en-US" dirty="0"/>
              <a:t> app.  https://edu.bandlab.com/</a:t>
            </a: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dirty="0"/>
          </a:p>
        </p:txBody>
      </p:sp>
      <p:sp>
        <p:nvSpPr>
          <p:cNvPr id="152" name="Google Shape;152;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2" name="Google Shape;9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lt1"/>
              </a:buClr>
              <a:buSzPts val="1100"/>
              <a:buFont typeface="Arial"/>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98" name="Google Shape;98;p3: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04" name="Google Shape;10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dirty="0"/>
              <a:t>K20  Center. (n.d.). Tip of the iceberg. Strategies. https://learn.k20center.ou.edu/strategy/67</a:t>
            </a:r>
            <a:endParaRPr dirty="0"/>
          </a:p>
        </p:txBody>
      </p:sp>
      <p:sp>
        <p:nvSpPr>
          <p:cNvPr id="110" name="Google Shape;11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8" name="Google Shape;11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dirty="0"/>
              <a:t>Chrome Music Lab. (n.d.). Melody Maker. https://musiclab.chromeexperiments.com/</a:t>
            </a: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4" name="Google Shape;124;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dirty="0" err="1"/>
              <a:t>Markes</a:t>
            </a:r>
            <a:r>
              <a:rPr lang="en-US" dirty="0"/>
              <a:t>, Peter. (July 11, 2019). Viva la </a:t>
            </a:r>
            <a:r>
              <a:rPr lang="en-US" dirty="0" err="1"/>
              <a:t>vida</a:t>
            </a:r>
            <a:r>
              <a:rPr lang="en-US" dirty="0"/>
              <a:t> by Coldplay | Loop violin cover [Video] YouTube. https://www.youtube.com/watch?v=Y8Wg4wz9tpc</a:t>
            </a: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11f5500385f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30" name="Google Shape;130;g11f5500385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120dc2e9bdb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dirty="0"/>
              <a:t>K20 Center. (n.d.). </a:t>
            </a:r>
            <a:r>
              <a:rPr lang="en-US" dirty="0" err="1"/>
              <a:t>Cus</a:t>
            </a:r>
            <a:r>
              <a:rPr lang="en-US" dirty="0"/>
              <a:t> and discuss. Strategies. https://learn.k20center.ou.edu/strategy/162</a:t>
            </a:r>
            <a:endParaRPr dirty="0"/>
          </a:p>
        </p:txBody>
      </p:sp>
      <p:sp>
        <p:nvSpPr>
          <p:cNvPr id="138" name="Google Shape;138;g120dc2e9bd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8"/>
        <p:cNvGrpSpPr/>
        <p:nvPr/>
      </p:nvGrpSpPr>
      <p:grpSpPr>
        <a:xfrm>
          <a:off x="0" y="0"/>
          <a:ext cx="0" cy="0"/>
          <a:chOff x="0" y="0"/>
          <a:chExt cx="0" cy="0"/>
        </a:xfrm>
      </p:grpSpPr>
      <p:pic>
        <p:nvPicPr>
          <p:cNvPr id="9" name="Google Shape;9;p18"/>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48"/>
        <p:cNvGrpSpPr/>
        <p:nvPr/>
      </p:nvGrpSpPr>
      <p:grpSpPr>
        <a:xfrm>
          <a:off x="0" y="0"/>
          <a:ext cx="0" cy="0"/>
          <a:chOff x="0" y="0"/>
          <a:chExt cx="0" cy="0"/>
        </a:xfrm>
      </p:grpSpPr>
      <p:sp>
        <p:nvSpPr>
          <p:cNvPr id="49" name="Google Shape;49;p3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30"/>
          <p:cNvSpPr txBox="1">
            <a:spLocks noGrp="1"/>
          </p:cNvSpPr>
          <p:nvPr>
            <p:ph type="body" idx="1"/>
          </p:nvPr>
        </p:nvSpPr>
        <p:spPr>
          <a:xfrm>
            <a:off x="457200" y="1391436"/>
            <a:ext cx="4040188" cy="494514"/>
          </a:xfrm>
          <a:prstGeom prst="rect">
            <a:avLst/>
          </a:prstGeom>
          <a:noFill/>
          <a:ln>
            <a:noFill/>
          </a:ln>
        </p:spPr>
        <p:txBody>
          <a:bodyPr spcFirstLastPara="1" wrap="square" lIns="45700" tIns="0" rIns="45700" bIns="0" anchor="ctr" anchorCtr="0">
            <a:no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1" name="Google Shape;51;p30"/>
          <p:cNvSpPr txBox="1">
            <a:spLocks noGrp="1"/>
          </p:cNvSpPr>
          <p:nvPr>
            <p:ph type="body" idx="2"/>
          </p:nvPr>
        </p:nvSpPr>
        <p:spPr>
          <a:xfrm>
            <a:off x="4645027" y="1394820"/>
            <a:ext cx="4041775" cy="491132"/>
          </a:xfrm>
          <a:prstGeom prst="rect">
            <a:avLst/>
          </a:prstGeom>
          <a:noFill/>
          <a:ln>
            <a:noFill/>
          </a:ln>
        </p:spPr>
        <p:txBody>
          <a:bodyPr spcFirstLastPara="1" wrap="square" lIns="45700" tIns="0" rIns="45700" bIns="0" anchor="ctr" anchorCtr="0">
            <a:norm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2" name="Google Shape;52;p30"/>
          <p:cNvSpPr txBox="1">
            <a:spLocks noGrp="1"/>
          </p:cNvSpPr>
          <p:nvPr>
            <p:ph type="body" idx="3"/>
          </p:nvPr>
        </p:nvSpPr>
        <p:spPr>
          <a:xfrm>
            <a:off x="457200" y="1974760"/>
            <a:ext cx="4040188" cy="279548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53" name="Google Shape;53;p3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4" name="Google Shape;54;p30"/>
          <p:cNvSpPr txBox="1">
            <a:spLocks noGrp="1"/>
          </p:cNvSpPr>
          <p:nvPr>
            <p:ph type="body" idx="4"/>
          </p:nvPr>
        </p:nvSpPr>
        <p:spPr>
          <a:xfrm>
            <a:off x="4649788" y="1974760"/>
            <a:ext cx="4040188" cy="2795481"/>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55"/>
        <p:cNvGrpSpPr/>
        <p:nvPr/>
      </p:nvGrpSpPr>
      <p:grpSpPr>
        <a:xfrm>
          <a:off x="0" y="0"/>
          <a:ext cx="0" cy="0"/>
          <a:chOff x="0" y="0"/>
          <a:chExt cx="0" cy="0"/>
        </a:xfrm>
      </p:grpSpPr>
      <p:sp>
        <p:nvSpPr>
          <p:cNvPr id="56" name="Google Shape;56;p31"/>
          <p:cNvSpPr txBox="1">
            <a:spLocks noGrp="1"/>
          </p:cNvSpPr>
          <p:nvPr>
            <p:ph type="body" idx="1"/>
          </p:nvPr>
        </p:nvSpPr>
        <p:spPr>
          <a:xfrm>
            <a:off x="3581400" y="1330012"/>
            <a:ext cx="5111750" cy="3257550"/>
          </a:xfrm>
          <a:prstGeom prst="rect">
            <a:avLst/>
          </a:prstGeom>
          <a:noFill/>
          <a:ln>
            <a:noFill/>
          </a:ln>
        </p:spPr>
        <p:txBody>
          <a:bodyPr spcFirstLastPara="1" wrap="square" lIns="91425" tIns="0" rIns="91425" bIns="45700" anchor="t" anchorCtr="0">
            <a:normAutofit/>
          </a:bodyPr>
          <a:lstStyle>
            <a:lvl1pPr marL="457200" lvl="0" indent="-228600" algn="l">
              <a:lnSpc>
                <a:spcPct val="100000"/>
              </a:lnSpc>
              <a:spcBef>
                <a:spcPts val="420"/>
              </a:spcBef>
              <a:spcAft>
                <a:spcPts val="0"/>
              </a:spcAft>
              <a:buSzPts val="2100"/>
              <a:buNone/>
              <a:defRPr sz="2100"/>
            </a:lvl1pPr>
            <a:lvl2pPr marL="914400" lvl="1" indent="-333883" algn="l">
              <a:lnSpc>
                <a:spcPct val="100000"/>
              </a:lnSpc>
              <a:spcBef>
                <a:spcPts val="390"/>
              </a:spcBef>
              <a:spcAft>
                <a:spcPts val="0"/>
              </a:spcAft>
              <a:buSzPts val="1658"/>
              <a:buChar char="⚫"/>
              <a:defRPr sz="1950"/>
            </a:lvl2pPr>
            <a:lvl3pPr marL="1371600" lvl="2" indent="-308610" algn="l">
              <a:lnSpc>
                <a:spcPct val="100000"/>
              </a:lnSpc>
              <a:spcBef>
                <a:spcPts val="360"/>
              </a:spcBef>
              <a:spcAft>
                <a:spcPts val="0"/>
              </a:spcAft>
              <a:buSzPts val="1260"/>
              <a:buChar char="⚫"/>
              <a:defRPr sz="1800"/>
            </a:lvl3pPr>
            <a:lvl4pPr marL="1828800" lvl="3" indent="-290512" algn="l">
              <a:lnSpc>
                <a:spcPct val="100000"/>
              </a:lnSpc>
              <a:spcBef>
                <a:spcPts val="300"/>
              </a:spcBef>
              <a:spcAft>
                <a:spcPts val="0"/>
              </a:spcAft>
              <a:buSzPts val="975"/>
              <a:buChar char="⚫"/>
              <a:defRPr sz="1500"/>
            </a:lvl4pPr>
            <a:lvl5pPr marL="2286000" lvl="4" indent="-284289" algn="l">
              <a:lnSpc>
                <a:spcPct val="100000"/>
              </a:lnSpc>
              <a:spcBef>
                <a:spcPts val="270"/>
              </a:spcBef>
              <a:spcAft>
                <a:spcPts val="0"/>
              </a:spcAft>
              <a:buSzPts val="877"/>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7" name="Google Shape;57;p31"/>
          <p:cNvSpPr txBox="1">
            <a:spLocks noGrp="1"/>
          </p:cNvSpPr>
          <p:nvPr>
            <p:ph type="body" idx="2"/>
          </p:nvPr>
        </p:nvSpPr>
        <p:spPr>
          <a:xfrm>
            <a:off x="450850" y="1330012"/>
            <a:ext cx="3124200" cy="325755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30200" algn="l">
              <a:lnSpc>
                <a:spcPct val="100000"/>
              </a:lnSpc>
              <a:spcBef>
                <a:spcPts val="320"/>
              </a:spcBef>
              <a:spcAft>
                <a:spcPts val="0"/>
              </a:spcAft>
              <a:buSzPts val="1600"/>
              <a:buFont typeface="Arial"/>
              <a:buChar char="•"/>
              <a:defRPr sz="1600"/>
            </a:lvl2pPr>
            <a:lvl3pPr marL="1371600" lvl="2" indent="-317500" algn="l">
              <a:lnSpc>
                <a:spcPct val="100000"/>
              </a:lnSpc>
              <a:spcBef>
                <a:spcPts val="280"/>
              </a:spcBef>
              <a:spcAft>
                <a:spcPts val="0"/>
              </a:spcAft>
              <a:buSzPts val="1400"/>
              <a:buFont typeface="Arial"/>
              <a:buChar char="•"/>
              <a:defRPr sz="1400"/>
            </a:lvl3pPr>
            <a:lvl4pPr marL="1828800" lvl="3" indent="-311150" algn="l">
              <a:lnSpc>
                <a:spcPct val="100000"/>
              </a:lnSpc>
              <a:spcBef>
                <a:spcPts val="260"/>
              </a:spcBef>
              <a:spcAft>
                <a:spcPts val="0"/>
              </a:spcAft>
              <a:buSzPts val="1300"/>
              <a:buFont typeface="Arial"/>
              <a:buChar char="•"/>
              <a:defRPr sz="13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58" name="Google Shape;58;p3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9" name="Google Shape;59;p3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60"/>
        <p:cNvGrpSpPr/>
        <p:nvPr/>
      </p:nvGrpSpPr>
      <p:grpSpPr>
        <a:xfrm>
          <a:off x="0" y="0"/>
          <a:ext cx="0" cy="0"/>
          <a:chOff x="0" y="0"/>
          <a:chExt cx="0" cy="0"/>
        </a:xfrm>
      </p:grpSpPr>
      <p:pic>
        <p:nvPicPr>
          <p:cNvPr id="61" name="Google Shape;61;p32"/>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2" name="Google Shape;62;p32"/>
          <p:cNvSpPr>
            <a:spLocks noGrp="1"/>
          </p:cNvSpPr>
          <p:nvPr>
            <p:ph type="media" idx="2"/>
          </p:nvPr>
        </p:nvSpPr>
        <p:spPr>
          <a:xfrm>
            <a:off x="457200" y="1343696"/>
            <a:ext cx="6125827" cy="340834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
        <p:nvSpPr>
          <p:cNvPr id="63" name="Google Shape;63;p32"/>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64"/>
        <p:cNvGrpSpPr/>
        <p:nvPr/>
      </p:nvGrpSpPr>
      <p:grpSpPr>
        <a:xfrm>
          <a:off x="0" y="0"/>
          <a:ext cx="0" cy="0"/>
          <a:chOff x="0" y="0"/>
          <a:chExt cx="0" cy="0"/>
        </a:xfrm>
      </p:grpSpPr>
      <p:pic>
        <p:nvPicPr>
          <p:cNvPr id="65" name="Google Shape;65;p3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6" name="Google Shape;66;p33"/>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67"/>
        <p:cNvGrpSpPr/>
        <p:nvPr/>
      </p:nvGrpSpPr>
      <p:grpSpPr>
        <a:xfrm>
          <a:off x="0" y="0"/>
          <a:ext cx="0" cy="0"/>
          <a:chOff x="0" y="0"/>
          <a:chExt cx="0" cy="0"/>
        </a:xfrm>
      </p:grpSpPr>
      <p:pic>
        <p:nvPicPr>
          <p:cNvPr id="68" name="Google Shape;68;p3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9" name="Google Shape;69;p3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70"/>
        <p:cNvGrpSpPr/>
        <p:nvPr/>
      </p:nvGrpSpPr>
      <p:grpSpPr>
        <a:xfrm>
          <a:off x="0" y="0"/>
          <a:ext cx="0" cy="0"/>
          <a:chOff x="0" y="0"/>
          <a:chExt cx="0" cy="0"/>
        </a:xfrm>
      </p:grpSpPr>
      <p:pic>
        <p:nvPicPr>
          <p:cNvPr id="71" name="Google Shape;71;p35"/>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72"/>
        <p:cNvGrpSpPr/>
        <p:nvPr/>
      </p:nvGrpSpPr>
      <p:grpSpPr>
        <a:xfrm>
          <a:off x="0" y="0"/>
          <a:ext cx="0" cy="0"/>
          <a:chOff x="0" y="0"/>
          <a:chExt cx="0" cy="0"/>
        </a:xfrm>
      </p:grpSpPr>
      <p:pic>
        <p:nvPicPr>
          <p:cNvPr id="73" name="Google Shape;73;p36"/>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No Logo">
  <p:cSld name="Blank No Logo">
    <p:spTree>
      <p:nvGrpSpPr>
        <p:cNvPr id="1" name="Shape 74"/>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78"/>
        <p:cNvGrpSpPr/>
        <p:nvPr/>
      </p:nvGrpSpPr>
      <p:grpSpPr>
        <a:xfrm>
          <a:off x="0" y="0"/>
          <a:ext cx="0" cy="0"/>
          <a:chOff x="0" y="0"/>
          <a:chExt cx="0" cy="0"/>
        </a:xfrm>
      </p:grpSpPr>
      <p:sp>
        <p:nvSpPr>
          <p:cNvPr id="79" name="Google Shape;79;p20"/>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0"/>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81" name="Google Shape;81;p20"/>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82"/>
        <p:cNvGrpSpPr/>
        <p:nvPr/>
      </p:nvGrpSpPr>
      <p:grpSpPr>
        <a:xfrm>
          <a:off x="0" y="0"/>
          <a:ext cx="0" cy="0"/>
          <a:chOff x="0" y="0"/>
          <a:chExt cx="0" cy="0"/>
        </a:xfrm>
      </p:grpSpPr>
      <p:sp>
        <p:nvSpPr>
          <p:cNvPr id="83" name="Google Shape;83;p21"/>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21"/>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85" name="Google Shape;85;p21"/>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trategy v1">
  <p:cSld name="Strategy v1">
    <p:spTree>
      <p:nvGrpSpPr>
        <p:cNvPr id="1" name="Shape 10"/>
        <p:cNvGrpSpPr/>
        <p:nvPr/>
      </p:nvGrpSpPr>
      <p:grpSpPr>
        <a:xfrm>
          <a:off x="0" y="0"/>
          <a:ext cx="0" cy="0"/>
          <a:chOff x="0" y="0"/>
          <a:chExt cx="0" cy="0"/>
        </a:xfrm>
      </p:grpSpPr>
      <p:pic>
        <p:nvPicPr>
          <p:cNvPr id="11" name="Google Shape;11;p22"/>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2" name="Google Shape;12;p22"/>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22"/>
          <p:cNvSpPr txBox="1">
            <a:spLocks noGrp="1"/>
          </p:cNvSpPr>
          <p:nvPr>
            <p:ph type="body" idx="1"/>
          </p:nvPr>
        </p:nvSpPr>
        <p:spPr>
          <a:xfrm>
            <a:off x="457200" y="1305059"/>
            <a:ext cx="5020614" cy="3620866"/>
          </a:xfrm>
          <a:prstGeom prst="rect">
            <a:avLst/>
          </a:prstGeom>
          <a:noFill/>
          <a:ln>
            <a:noFill/>
          </a:ln>
        </p:spPr>
        <p:txBody>
          <a:bodyPr spcFirstLastPara="1" wrap="square" lIns="91400" tIns="91400" rIns="91400" bIns="91400" anchor="t" anchorCtr="0">
            <a:norm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14" name="Google Shape;14;p22"/>
          <p:cNvSpPr>
            <a:spLocks noGrp="1"/>
          </p:cNvSpPr>
          <p:nvPr>
            <p:ph type="pic" idx="2"/>
          </p:nvPr>
        </p:nvSpPr>
        <p:spPr>
          <a:xfrm>
            <a:off x="5911850" y="1663336"/>
            <a:ext cx="1828800" cy="1828009"/>
          </a:xfrm>
          <a:prstGeom prst="rect">
            <a:avLst/>
          </a:prstGeom>
          <a:noFill/>
          <a:ln>
            <a:noFill/>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5"/>
        <p:cNvGrpSpPr/>
        <p:nvPr/>
      </p:nvGrpSpPr>
      <p:grpSpPr>
        <a:xfrm>
          <a:off x="0" y="0"/>
          <a:ext cx="0" cy="0"/>
          <a:chOff x="0" y="0"/>
          <a:chExt cx="0" cy="0"/>
        </a:xfrm>
      </p:grpSpPr>
      <p:sp>
        <p:nvSpPr>
          <p:cNvPr id="16" name="Google Shape;16;p23"/>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Arial"/>
              <a:buChar char="•"/>
              <a:defRPr sz="2600"/>
            </a:lvl1pPr>
            <a:lvl2pPr marL="914400" lvl="1" indent="-355600" algn="l">
              <a:lnSpc>
                <a:spcPct val="100000"/>
              </a:lnSpc>
              <a:spcBef>
                <a:spcPts val="400"/>
              </a:spcBef>
              <a:spcAft>
                <a:spcPts val="0"/>
              </a:spcAft>
              <a:buSzPts val="2000"/>
              <a:buFont typeface="Arial"/>
              <a:buChar char="•"/>
              <a:defRPr sz="2000"/>
            </a:lvl2pPr>
            <a:lvl3pPr marL="1371600" lvl="2" indent="-336550" algn="l">
              <a:lnSpc>
                <a:spcPct val="100000"/>
              </a:lnSpc>
              <a:spcBef>
                <a:spcPts val="340"/>
              </a:spcBef>
              <a:spcAft>
                <a:spcPts val="0"/>
              </a:spcAft>
              <a:buSzPts val="1700"/>
              <a:buFont typeface="Arial"/>
              <a:buChar char="•"/>
              <a:defRPr sz="1700"/>
            </a:lvl3pPr>
            <a:lvl4pPr marL="1828800" lvl="3" indent="-323850" algn="l">
              <a:lnSpc>
                <a:spcPct val="100000"/>
              </a:lnSpc>
              <a:spcBef>
                <a:spcPts val="300"/>
              </a:spcBef>
              <a:spcAft>
                <a:spcPts val="0"/>
              </a:spcAft>
              <a:buSzPts val="1500"/>
              <a:buFont typeface="Arial"/>
              <a:buChar char="•"/>
              <a:defRPr/>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17" name="Google Shape;17;p2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8" name="Google Shape;18;p23"/>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trategy v2">
  <p:cSld name="Strategy v2">
    <p:spTree>
      <p:nvGrpSpPr>
        <p:cNvPr id="1" name="Shape 19"/>
        <p:cNvGrpSpPr/>
        <p:nvPr/>
      </p:nvGrpSpPr>
      <p:grpSpPr>
        <a:xfrm>
          <a:off x="0" y="0"/>
          <a:ext cx="0" cy="0"/>
          <a:chOff x="0" y="0"/>
          <a:chExt cx="0" cy="0"/>
        </a:xfrm>
      </p:grpSpPr>
      <p:pic>
        <p:nvPicPr>
          <p:cNvPr id="20" name="Google Shape;20;p2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1" name="Google Shape;21;p2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4"/>
          <p:cNvSpPr txBox="1">
            <a:spLocks noGrp="1"/>
          </p:cNvSpPr>
          <p:nvPr>
            <p:ph type="body" idx="1"/>
          </p:nvPr>
        </p:nvSpPr>
        <p:spPr>
          <a:xfrm>
            <a:off x="457200" y="1305059"/>
            <a:ext cx="3994500" cy="3620866"/>
          </a:xfrm>
          <a:prstGeom prst="rect">
            <a:avLst/>
          </a:prstGeom>
          <a:noFill/>
          <a:ln>
            <a:noFill/>
          </a:ln>
        </p:spPr>
        <p:txBody>
          <a:bodyPr spcFirstLastPara="1" wrap="square" lIns="91400" tIns="91400" rIns="91400" bIns="91400" anchor="t" anchorCtr="0">
            <a:norm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23" name="Google Shape;23;p24"/>
          <p:cNvSpPr>
            <a:spLocks noGrp="1"/>
          </p:cNvSpPr>
          <p:nvPr>
            <p:ph type="pic" idx="2"/>
          </p:nvPr>
        </p:nvSpPr>
        <p:spPr>
          <a:xfrm>
            <a:off x="4692302" y="1305059"/>
            <a:ext cx="3994150" cy="1420813"/>
          </a:xfrm>
          <a:prstGeom prst="rect">
            <a:avLst/>
          </a:prstGeom>
          <a:noFill/>
          <a:ln w="9525" cap="flat" cmpd="sng">
            <a:solidFill>
              <a:srgbClr val="BCD4E9"/>
            </a:solidFill>
            <a:prstDash val="solid"/>
            <a:round/>
            <a:headEnd type="none" w="sm" len="sm"/>
            <a:tailEnd type="none" w="sm" len="sm"/>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ull Quote">
  <p:cSld name="Pull Quote">
    <p:spTree>
      <p:nvGrpSpPr>
        <p:cNvPr id="1" name="Shape 24"/>
        <p:cNvGrpSpPr/>
        <p:nvPr/>
      </p:nvGrpSpPr>
      <p:grpSpPr>
        <a:xfrm>
          <a:off x="0" y="0"/>
          <a:ext cx="0" cy="0"/>
          <a:chOff x="0" y="0"/>
          <a:chExt cx="0" cy="0"/>
        </a:xfrm>
      </p:grpSpPr>
      <p:sp>
        <p:nvSpPr>
          <p:cNvPr id="25" name="Google Shape;25;p25"/>
          <p:cNvSpPr/>
          <p:nvPr/>
        </p:nvSpPr>
        <p:spPr>
          <a:xfrm>
            <a:off x="1721476" y="1313644"/>
            <a:ext cx="5701048" cy="3206840"/>
          </a:xfrm>
          <a:prstGeom prst="snip2DiagRect">
            <a:avLst>
              <a:gd name="adj1" fmla="val 0"/>
              <a:gd name="adj2" fmla="val 16667"/>
            </a:avLst>
          </a:prstGeom>
          <a:solidFill>
            <a:srgbClr val="1C3C5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26" name="Google Shape;26;p2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7" name="Google Shape;27;p2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25"/>
          <p:cNvSpPr txBox="1">
            <a:spLocks noGrp="1"/>
          </p:cNvSpPr>
          <p:nvPr>
            <p:ph type="body" idx="1"/>
          </p:nvPr>
        </p:nvSpPr>
        <p:spPr>
          <a:xfrm>
            <a:off x="2574750" y="1534732"/>
            <a:ext cx="3994500" cy="2376154"/>
          </a:xfrm>
          <a:prstGeom prst="rect">
            <a:avLst/>
          </a:prstGeom>
          <a:noFill/>
          <a:ln>
            <a:noFill/>
          </a:ln>
        </p:spPr>
        <p:txBody>
          <a:bodyPr spcFirstLastPara="1" wrap="square" lIns="91400" tIns="91400" rIns="91400" bIns="91400" anchor="t" anchorCtr="0">
            <a:normAutofit/>
          </a:bodyPr>
          <a:lstStyle>
            <a:lvl1pPr marL="457200" lvl="0" indent="-228600" algn="l">
              <a:lnSpc>
                <a:spcPct val="100000"/>
              </a:lnSpc>
              <a:spcBef>
                <a:spcPts val="520"/>
              </a:spcBef>
              <a:spcAft>
                <a:spcPts val="0"/>
              </a:spcAft>
              <a:buSzPts val="2600"/>
              <a:buNone/>
              <a:defRPr b="1">
                <a:solidFill>
                  <a:schemeClr val="lt1"/>
                </a:solidFill>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29" name="Google Shape;29;p25"/>
          <p:cNvSpPr txBox="1">
            <a:spLocks noGrp="1"/>
          </p:cNvSpPr>
          <p:nvPr>
            <p:ph type="body" idx="2"/>
          </p:nvPr>
        </p:nvSpPr>
        <p:spPr>
          <a:xfrm>
            <a:off x="3017949" y="3943350"/>
            <a:ext cx="3108101" cy="521326"/>
          </a:xfrm>
          <a:prstGeom prst="rect">
            <a:avLst/>
          </a:prstGeom>
          <a:noFill/>
          <a:ln>
            <a:noFill/>
          </a:ln>
        </p:spPr>
        <p:txBody>
          <a:bodyPr spcFirstLastPara="1" wrap="square" lIns="91400" tIns="91400" rIns="91400" bIns="91400" anchor="t" anchorCtr="0">
            <a:normAutofit/>
          </a:bodyPr>
          <a:lstStyle>
            <a:lvl1pPr marL="457200" lvl="0" indent="-228600" algn="l">
              <a:lnSpc>
                <a:spcPct val="100000"/>
              </a:lnSpc>
              <a:spcBef>
                <a:spcPts val="320"/>
              </a:spcBef>
              <a:spcAft>
                <a:spcPts val="0"/>
              </a:spcAft>
              <a:buSzPts val="1600"/>
              <a:buNone/>
              <a:defRPr sz="1600" b="1" i="1">
                <a:solidFill>
                  <a:schemeClr val="lt1"/>
                </a:solidFill>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pic>
        <p:nvPicPr>
          <p:cNvPr id="30" name="Google Shape;30;p25" descr="A picture containing icon&#10;&#10;Description automatically generated"/>
          <p:cNvPicPr preferRelativeResize="0"/>
          <p:nvPr/>
        </p:nvPicPr>
        <p:blipFill rotWithShape="1">
          <a:blip r:embed="rId3">
            <a:alphaModFix/>
          </a:blip>
          <a:srcRect l="34179" t="21571" r="32616" b="56088"/>
          <a:stretch/>
        </p:blipFill>
        <p:spPr>
          <a:xfrm>
            <a:off x="1828288" y="1352281"/>
            <a:ext cx="639651" cy="536620"/>
          </a:xfrm>
          <a:prstGeom prst="rect">
            <a:avLst/>
          </a:prstGeom>
          <a:solidFill>
            <a:srgbClr val="1C3C58"/>
          </a:solid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31"/>
        <p:cNvGrpSpPr/>
        <p:nvPr/>
      </p:nvGrpSpPr>
      <p:grpSpPr>
        <a:xfrm>
          <a:off x="0" y="0"/>
          <a:ext cx="0" cy="0"/>
          <a:chOff x="0" y="0"/>
          <a:chExt cx="0" cy="0"/>
        </a:xfrm>
      </p:grpSpPr>
      <p:sp>
        <p:nvSpPr>
          <p:cNvPr id="32" name="Google Shape;32;p26"/>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26"/>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34" name="Google Shape;34;p26"/>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35"/>
        <p:cNvGrpSpPr/>
        <p:nvPr/>
      </p:nvGrpSpPr>
      <p:grpSpPr>
        <a:xfrm>
          <a:off x="0" y="0"/>
          <a:ext cx="0" cy="0"/>
          <a:chOff x="0" y="0"/>
          <a:chExt cx="0" cy="0"/>
        </a:xfrm>
      </p:grpSpPr>
      <p:sp>
        <p:nvSpPr>
          <p:cNvPr id="36" name="Google Shape;36;p27"/>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Calibri"/>
              <a:buAutoNum type="arabicPeriod"/>
              <a:defRPr sz="2600"/>
            </a:lvl1pPr>
            <a:lvl2pPr marL="914400" lvl="1" indent="-355600" algn="l">
              <a:lnSpc>
                <a:spcPct val="100000"/>
              </a:lnSpc>
              <a:spcBef>
                <a:spcPts val="400"/>
              </a:spcBef>
              <a:spcAft>
                <a:spcPts val="0"/>
              </a:spcAft>
              <a:buClr>
                <a:schemeClr val="accent4"/>
              </a:buClr>
              <a:buSzPts val="2000"/>
              <a:buFont typeface="Calibri"/>
              <a:buAutoNum type="alphaLcParenR"/>
              <a:defRPr sz="2000"/>
            </a:lvl2pPr>
            <a:lvl3pPr marL="1371600" lvl="2" indent="-336550" algn="l">
              <a:lnSpc>
                <a:spcPct val="100000"/>
              </a:lnSpc>
              <a:spcBef>
                <a:spcPts val="340"/>
              </a:spcBef>
              <a:spcAft>
                <a:spcPts val="0"/>
              </a:spcAft>
              <a:buClr>
                <a:schemeClr val="accent4"/>
              </a:buClr>
              <a:buSzPts val="1700"/>
              <a:buFont typeface="Calibri"/>
              <a:buAutoNum type="romanLcPeriod"/>
              <a:defRPr sz="1700"/>
            </a:lvl3pPr>
            <a:lvl4pPr marL="1828800" lvl="3" indent="-323850" algn="l">
              <a:lnSpc>
                <a:spcPct val="100000"/>
              </a:lnSpc>
              <a:spcBef>
                <a:spcPts val="300"/>
              </a:spcBef>
              <a:spcAft>
                <a:spcPts val="0"/>
              </a:spcAft>
              <a:buSzPts val="1500"/>
              <a:buFont typeface="Calibri"/>
              <a:buAutoNum type="arabicPeriod"/>
              <a:defRPr/>
            </a:lvl4pPr>
            <a:lvl5pPr marL="2286000" lvl="4" indent="-314325" algn="l">
              <a:lnSpc>
                <a:spcPct val="100000"/>
              </a:lnSpc>
              <a:spcBef>
                <a:spcPts val="270"/>
              </a:spcBef>
              <a:spcAft>
                <a:spcPts val="0"/>
              </a:spcAft>
              <a:buSzPts val="1350"/>
              <a:buFont typeface="Calibri"/>
              <a:buAutoNum type="arabicPeriod"/>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37" name="Google Shape;37;p27"/>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8" name="Google Shape;38;p27"/>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39"/>
        <p:cNvGrpSpPr/>
        <p:nvPr/>
      </p:nvGrpSpPr>
      <p:grpSpPr>
        <a:xfrm>
          <a:off x="0" y="0"/>
          <a:ext cx="0" cy="0"/>
          <a:chOff x="0" y="0"/>
          <a:chExt cx="0" cy="0"/>
        </a:xfrm>
      </p:grpSpPr>
      <p:sp>
        <p:nvSpPr>
          <p:cNvPr id="40" name="Google Shape;40;p28"/>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8"/>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2" name="Google Shape;42;p28"/>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3"/>
        <p:cNvGrpSpPr/>
        <p:nvPr/>
      </p:nvGrpSpPr>
      <p:grpSpPr>
        <a:xfrm>
          <a:off x="0" y="0"/>
          <a:ext cx="0" cy="0"/>
          <a:chOff x="0" y="0"/>
          <a:chExt cx="0" cy="0"/>
        </a:xfrm>
      </p:grpSpPr>
      <p:sp>
        <p:nvSpPr>
          <p:cNvPr id="44" name="Google Shape;44;p29"/>
          <p:cNvSpPr txBox="1">
            <a:spLocks noGrp="1"/>
          </p:cNvSpPr>
          <p:nvPr>
            <p:ph type="title"/>
          </p:nvPr>
        </p:nvSpPr>
        <p:spPr>
          <a:xfrm>
            <a:off x="457200" y="302954"/>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29"/>
          <p:cNvSpPr txBox="1">
            <a:spLocks noGrp="1"/>
          </p:cNvSpPr>
          <p:nvPr>
            <p:ph type="body" idx="1"/>
          </p:nvPr>
        </p:nvSpPr>
        <p:spPr>
          <a:xfrm>
            <a:off x="457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SzPts val="2400"/>
              <a:buChar char="•"/>
              <a:defRPr sz="2400"/>
            </a:lvl1pPr>
            <a:lvl2pPr marL="914400" lvl="1" indent="-355600" algn="l">
              <a:lnSpc>
                <a:spcPct val="100000"/>
              </a:lnSpc>
              <a:spcBef>
                <a:spcPts val="400"/>
              </a:spcBef>
              <a:spcAft>
                <a:spcPts val="0"/>
              </a:spcAft>
              <a:buSzPts val="2000"/>
              <a:buFont typeface="Arial"/>
              <a:buChar char="•"/>
              <a:defRPr sz="2000"/>
            </a:lvl2pPr>
            <a:lvl3pPr marL="1371600" lvl="2" indent="-342900" algn="l">
              <a:lnSpc>
                <a:spcPct val="100000"/>
              </a:lnSpc>
              <a:spcBef>
                <a:spcPts val="360"/>
              </a:spcBef>
              <a:spcAft>
                <a:spcPts val="0"/>
              </a:spcAft>
              <a:buSzPts val="1800"/>
              <a:buFont typeface="Arial"/>
              <a:buChar char="•"/>
              <a:defRPr sz="1800"/>
            </a:lvl3pPr>
            <a:lvl4pPr marL="1828800" lvl="3" indent="-323850" algn="l">
              <a:lnSpc>
                <a:spcPct val="100000"/>
              </a:lnSpc>
              <a:spcBef>
                <a:spcPts val="300"/>
              </a:spcBef>
              <a:spcAft>
                <a:spcPts val="0"/>
              </a:spcAft>
              <a:buSzPts val="1500"/>
              <a:buFont typeface="Arial"/>
              <a:buChar char="•"/>
              <a:defRPr sz="1500"/>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6" name="Google Shape;46;p29"/>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7" name="Google Shape;47;p29"/>
          <p:cNvSpPr txBox="1">
            <a:spLocks noGrp="1"/>
          </p:cNvSpPr>
          <p:nvPr>
            <p:ph type="body" idx="2"/>
          </p:nvPr>
        </p:nvSpPr>
        <p:spPr>
          <a:xfrm>
            <a:off x="4648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SzPts val="2400"/>
              <a:buChar char="•"/>
              <a:defRPr sz="2400"/>
            </a:lvl1pPr>
            <a:lvl2pPr marL="914400" lvl="1" indent="-355600" algn="l">
              <a:lnSpc>
                <a:spcPct val="100000"/>
              </a:lnSpc>
              <a:spcBef>
                <a:spcPts val="400"/>
              </a:spcBef>
              <a:spcAft>
                <a:spcPts val="0"/>
              </a:spcAft>
              <a:buSzPts val="2000"/>
              <a:buFont typeface="Arial"/>
              <a:buChar char="•"/>
              <a:defRPr sz="2000"/>
            </a:lvl2pPr>
            <a:lvl3pPr marL="1371600" lvl="2" indent="-342900" algn="l">
              <a:lnSpc>
                <a:spcPct val="100000"/>
              </a:lnSpc>
              <a:spcBef>
                <a:spcPts val="360"/>
              </a:spcBef>
              <a:spcAft>
                <a:spcPts val="0"/>
              </a:spcAft>
              <a:buSzPts val="1800"/>
              <a:buFont typeface="Arial"/>
              <a:buChar char="•"/>
              <a:defRPr sz="1800"/>
            </a:lvl3pPr>
            <a:lvl4pPr marL="1828800" lvl="3" indent="-323850" algn="l">
              <a:lnSpc>
                <a:spcPct val="100000"/>
              </a:lnSpc>
              <a:spcBef>
                <a:spcPts val="300"/>
              </a:spcBef>
              <a:spcAft>
                <a:spcPts val="0"/>
              </a:spcAft>
              <a:buSzPts val="1500"/>
              <a:buFont typeface="Arial"/>
              <a:buChar char="•"/>
              <a:defRPr sz="1500"/>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17"/>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7"/>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chemeClr val="dk1"/>
            </a:gs>
          </a:gsLst>
          <a:lin ang="5640000" scaled="0"/>
        </a:gradFill>
        <a:effectLst/>
      </p:bgPr>
    </p:bg>
    <p:spTree>
      <p:nvGrpSpPr>
        <p:cNvPr id="1" name="Shape 75"/>
        <p:cNvGrpSpPr/>
        <p:nvPr/>
      </p:nvGrpSpPr>
      <p:grpSpPr>
        <a:xfrm>
          <a:off x="0" y="0"/>
          <a:ext cx="0" cy="0"/>
          <a:chOff x="0" y="0"/>
          <a:chExt cx="0" cy="0"/>
        </a:xfrm>
      </p:grpSpPr>
      <p:sp>
        <p:nvSpPr>
          <p:cNvPr id="76" name="Google Shape;76;p19"/>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7" name="Google Shape;77;p19"/>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lt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lt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lt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lt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lt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lt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lt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lt2"/>
              </a:buClr>
              <a:buSzPts val="1200"/>
              <a:buFont typeface="Calibri"/>
              <a:buChar char="•"/>
              <a:defRPr sz="1200" b="0" i="0" u="none" strike="noStrike" cap="none">
                <a:solidFill>
                  <a:schemeClr val="lt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lt2"/>
              </a:buClr>
              <a:buSzPts val="1050"/>
              <a:buFont typeface="Calibri"/>
              <a:buChar char="•"/>
              <a:defRPr sz="1050" b="0" i="0" u="none" strike="noStrike" cap="none">
                <a:solidFill>
                  <a:schemeClr val="lt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67" r:id="rId1"/>
    <p:sldLayoutId id="2147483668" r:id="rId2"/>
  </p:sldLayoutIdLst>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edu.bandlab.com"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musiclab.chromeexperiments.com"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www.youtube.com/watch?v=Y8Wg4wz9tpc"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6.jp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g119ea88311c_0_0"/>
          <p:cNvSpPr txBox="1">
            <a:spLocks noGrp="1"/>
          </p:cNvSpPr>
          <p:nvPr>
            <p:ph type="body" idx="1"/>
          </p:nvPr>
        </p:nvSpPr>
        <p:spPr>
          <a:xfrm>
            <a:off x="457200" y="1309352"/>
            <a:ext cx="6870612" cy="2408157"/>
          </a:xfrm>
          <a:prstGeom prst="rect">
            <a:avLst/>
          </a:prstGeom>
          <a:noFill/>
          <a:ln>
            <a:noFill/>
          </a:ln>
        </p:spPr>
        <p:txBody>
          <a:bodyPr spcFirstLastPara="1" wrap="square" lIns="91425" tIns="45700" rIns="91425" bIns="45700" anchor="t" anchorCtr="0">
            <a:normAutofit/>
          </a:bodyPr>
          <a:lstStyle/>
          <a:p>
            <a:pPr indent="-457200"/>
            <a:r>
              <a:rPr lang="en-US" dirty="0"/>
              <a:t>Go to </a:t>
            </a:r>
            <a:r>
              <a:rPr lang="en-US" u="sng" dirty="0">
                <a:solidFill>
                  <a:schemeClr val="hlink"/>
                </a:solidFill>
                <a:hlinkClick r:id="rId3"/>
              </a:rPr>
              <a:t>edu.BandLab.com</a:t>
            </a:r>
            <a:r>
              <a:rPr lang="en-US" dirty="0"/>
              <a:t> </a:t>
            </a:r>
          </a:p>
          <a:p>
            <a:pPr indent="-457200"/>
            <a:r>
              <a:rPr lang="en-US" dirty="0"/>
              <a:t>Log in.</a:t>
            </a:r>
          </a:p>
          <a:p>
            <a:pPr indent="-457200"/>
            <a:r>
              <a:rPr lang="en-US" dirty="0"/>
              <a:t>Follow the instructions on the </a:t>
            </a:r>
            <a:r>
              <a:rPr lang="en-US" dirty="0" err="1"/>
              <a:t>BandLab</a:t>
            </a:r>
            <a:r>
              <a:rPr lang="en-US" dirty="0"/>
              <a:t> Instructions handout.</a:t>
            </a:r>
            <a:endParaRPr dirty="0"/>
          </a:p>
        </p:txBody>
      </p:sp>
      <p:sp>
        <p:nvSpPr>
          <p:cNvPr id="149" name="Google Shape;149;g119ea88311c_0_0"/>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SzPts val="3600"/>
              <a:buNone/>
            </a:pPr>
            <a:r>
              <a:rPr lang="en-US"/>
              <a:t>BandLab</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10"/>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dirty="0"/>
              <a:t>Tip of the Iceberg</a:t>
            </a:r>
            <a:endParaRPr dirty="0"/>
          </a:p>
        </p:txBody>
      </p:sp>
      <p:sp>
        <p:nvSpPr>
          <p:cNvPr id="155" name="Google Shape;155;p10"/>
          <p:cNvSpPr txBox="1">
            <a:spLocks noGrp="1"/>
          </p:cNvSpPr>
          <p:nvPr>
            <p:ph type="body" idx="1"/>
          </p:nvPr>
        </p:nvSpPr>
        <p:spPr>
          <a:xfrm>
            <a:off x="457200" y="1305059"/>
            <a:ext cx="5020500" cy="3430902"/>
          </a:xfrm>
          <a:prstGeom prst="rect">
            <a:avLst/>
          </a:prstGeom>
          <a:noFill/>
          <a:ln>
            <a:noFill/>
          </a:ln>
        </p:spPr>
        <p:txBody>
          <a:bodyPr spcFirstLastPara="1" wrap="square" lIns="91400" tIns="91400" rIns="91400" bIns="91400" anchor="t" anchorCtr="0">
            <a:normAutofit lnSpcReduction="10000"/>
          </a:bodyPr>
          <a:lstStyle/>
          <a:p>
            <a:pPr marL="622300" indent="-457200">
              <a:spcBef>
                <a:spcPts val="0"/>
              </a:spcBef>
            </a:pPr>
            <a:r>
              <a:rPr lang="en-US" dirty="0"/>
              <a:t>Returning once again to your  Tip of the Iceberg, complete the bottom portion of the Iceberg with all that you now know. </a:t>
            </a:r>
          </a:p>
          <a:p>
            <a:pPr marL="622300" indent="-457200">
              <a:spcBef>
                <a:spcPts val="0"/>
              </a:spcBef>
            </a:pPr>
            <a:r>
              <a:rPr lang="en-US" dirty="0"/>
              <a:t>When you are finished, wait for your teacher to collect your work and give further instructions.</a:t>
            </a:r>
            <a:endParaRPr dirty="0"/>
          </a:p>
        </p:txBody>
      </p:sp>
      <p:sp>
        <p:nvSpPr>
          <p:cNvPr id="156" name="Google Shape;156;p10"/>
          <p:cNvSpPr/>
          <p:nvPr/>
        </p:nvSpPr>
        <p:spPr>
          <a:xfrm>
            <a:off x="6058950" y="1164650"/>
            <a:ext cx="2381400" cy="2392200"/>
          </a:xfrm>
          <a:prstGeom prst="ellipse">
            <a:avLst/>
          </a:prstGeom>
          <a:solidFill>
            <a:srgbClr val="D9D2E9"/>
          </a:solidFill>
          <a:ln w="9525" cap="flat" cmpd="sng">
            <a:solidFill>
              <a:srgbClr val="D9D2E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57" name="Google Shape;157;p10"/>
          <p:cNvPicPr preferRelativeResize="0"/>
          <p:nvPr/>
        </p:nvPicPr>
        <p:blipFill>
          <a:blip r:embed="rId3">
            <a:alphaModFix/>
          </a:blip>
          <a:stretch>
            <a:fillRect/>
          </a:stretch>
        </p:blipFill>
        <p:spPr>
          <a:xfrm>
            <a:off x="6278146" y="1164650"/>
            <a:ext cx="1985584" cy="198559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2"/>
          <p:cNvSpPr txBox="1">
            <a:spLocks noGrp="1"/>
          </p:cNvSpPr>
          <p:nvPr>
            <p:ph type="title" idx="4294967295"/>
          </p:nvPr>
        </p:nvSpPr>
        <p:spPr>
          <a:xfrm>
            <a:off x="530352" y="987552"/>
            <a:ext cx="7772400" cy="1021800"/>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n-US" sz="4000" dirty="0">
                <a:solidFill>
                  <a:schemeClr val="lt1"/>
                </a:solidFill>
              </a:rPr>
              <a:t>Loop Me In</a:t>
            </a:r>
            <a:endParaRPr sz="4000" dirty="0">
              <a:solidFill>
                <a:schemeClr val="lt1"/>
              </a:solidFill>
            </a:endParaRPr>
          </a:p>
        </p:txBody>
      </p:sp>
      <p:sp>
        <p:nvSpPr>
          <p:cNvPr id="95" name="Google Shape;95;p2"/>
          <p:cNvSpPr txBox="1">
            <a:spLocks noGrp="1"/>
          </p:cNvSpPr>
          <p:nvPr>
            <p:ph type="body" idx="4294967295"/>
          </p:nvPr>
        </p:nvSpPr>
        <p:spPr>
          <a:xfrm>
            <a:off x="255401" y="2028498"/>
            <a:ext cx="5123793" cy="1132200"/>
          </a:xfrm>
          <a:prstGeom prst="rect">
            <a:avLst/>
          </a:prstGeom>
          <a:noFill/>
          <a:ln>
            <a:noFill/>
          </a:ln>
        </p:spPr>
        <p:txBody>
          <a:bodyPr spcFirstLastPara="1" wrap="square" lIns="45700" tIns="45700" rIns="45700" bIns="45700" anchor="t" anchorCtr="0">
            <a:normAutofit/>
          </a:bodyPr>
          <a:lstStyle/>
          <a:p>
            <a:pPr marL="398462" lvl="0" indent="-177800" algn="l" rtl="0">
              <a:lnSpc>
                <a:spcPct val="100000"/>
              </a:lnSpc>
              <a:spcBef>
                <a:spcPts val="0"/>
              </a:spcBef>
              <a:spcAft>
                <a:spcPts val="0"/>
              </a:spcAft>
              <a:buClr>
                <a:schemeClr val="lt1"/>
              </a:buClr>
              <a:buSzPts val="2600"/>
              <a:buFont typeface="Arial"/>
              <a:buNone/>
            </a:pPr>
            <a:r>
              <a:rPr lang="en-US" dirty="0"/>
              <a:t>Creating Music with Loops</a:t>
            </a:r>
            <a:endParaRPr dirty="0"/>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3"/>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n-US"/>
              <a:t>Essential Question</a:t>
            </a:r>
            <a:endParaRPr/>
          </a:p>
        </p:txBody>
      </p:sp>
      <p:sp>
        <p:nvSpPr>
          <p:cNvPr id="101" name="Google Shape;101;p3"/>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p>
            <a:pPr marL="457200" lvl="0" indent="-393700" algn="l" rtl="0">
              <a:lnSpc>
                <a:spcPct val="100000"/>
              </a:lnSpc>
              <a:spcBef>
                <a:spcPts val="0"/>
              </a:spcBef>
              <a:spcAft>
                <a:spcPts val="0"/>
              </a:spcAft>
              <a:buSzPts val="2600"/>
              <a:buChar char="•"/>
            </a:pPr>
            <a:r>
              <a:rPr lang="en-US"/>
              <a:t>In music recording and production, what is a loop? </a:t>
            </a:r>
            <a:endParaRPr/>
          </a:p>
          <a:p>
            <a:pPr marL="457200" lvl="0" indent="-393700" algn="l" rtl="0">
              <a:lnSpc>
                <a:spcPct val="100000"/>
              </a:lnSpc>
              <a:spcBef>
                <a:spcPts val="0"/>
              </a:spcBef>
              <a:spcAft>
                <a:spcPts val="0"/>
              </a:spcAft>
              <a:buSzPts val="2600"/>
              <a:buChar char="•"/>
            </a:pPr>
            <a:r>
              <a:rPr lang="en-US"/>
              <a:t>How are loops used in music creation?</a:t>
            </a:r>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4"/>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n-US"/>
              <a:t>Lesson Objectives</a:t>
            </a:r>
            <a:endParaRPr/>
          </a:p>
        </p:txBody>
      </p:sp>
      <p:sp>
        <p:nvSpPr>
          <p:cNvPr id="107" name="Google Shape;107;p4"/>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fontScale="92500" lnSpcReduction="10000"/>
          </a:bodyPr>
          <a:lstStyle/>
          <a:p>
            <a:pPr marL="457200" lvl="0" indent="-393700" algn="l" rtl="0">
              <a:lnSpc>
                <a:spcPct val="100000"/>
              </a:lnSpc>
              <a:spcBef>
                <a:spcPts val="0"/>
              </a:spcBef>
              <a:spcAft>
                <a:spcPts val="0"/>
              </a:spcAft>
              <a:buSzPts val="2600"/>
              <a:buChar char="•"/>
            </a:pPr>
            <a:r>
              <a:rPr lang="en-US" dirty="0"/>
              <a:t>Create a song in </a:t>
            </a:r>
            <a:r>
              <a:rPr lang="en-US" dirty="0" err="1"/>
              <a:t>BandLab</a:t>
            </a:r>
            <a:r>
              <a:rPr lang="en-US" dirty="0"/>
              <a:t> using loops.</a:t>
            </a:r>
            <a:endParaRPr dirty="0"/>
          </a:p>
          <a:p>
            <a:pPr marL="457200" lvl="0" indent="-393700" algn="l" rtl="0">
              <a:lnSpc>
                <a:spcPct val="100000"/>
              </a:lnSpc>
              <a:spcBef>
                <a:spcPts val="0"/>
              </a:spcBef>
              <a:spcAft>
                <a:spcPts val="0"/>
              </a:spcAft>
              <a:buSzPts val="2600"/>
              <a:buChar char="•"/>
            </a:pPr>
            <a:r>
              <a:rPr lang="en-US" dirty="0"/>
              <a:t>Demonstrate comfort and confidence working in a digital audio workstation.</a:t>
            </a:r>
            <a:endParaRPr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5"/>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Tip of the Iceberg</a:t>
            </a:r>
            <a:endParaRPr/>
          </a:p>
        </p:txBody>
      </p:sp>
      <p:sp>
        <p:nvSpPr>
          <p:cNvPr id="113" name="Google Shape;113;p5"/>
          <p:cNvSpPr txBox="1">
            <a:spLocks noGrp="1"/>
          </p:cNvSpPr>
          <p:nvPr>
            <p:ph type="body" idx="1"/>
          </p:nvPr>
        </p:nvSpPr>
        <p:spPr>
          <a:xfrm>
            <a:off x="457200" y="1305059"/>
            <a:ext cx="5020614" cy="2626861"/>
          </a:xfrm>
          <a:prstGeom prst="rect">
            <a:avLst/>
          </a:prstGeom>
          <a:noFill/>
          <a:ln>
            <a:noFill/>
          </a:ln>
        </p:spPr>
        <p:txBody>
          <a:bodyPr spcFirstLastPara="1" wrap="square" lIns="91400" tIns="91400" rIns="91400" bIns="91400" anchor="t" anchorCtr="0">
            <a:normAutofit fontScale="92500"/>
          </a:bodyPr>
          <a:lstStyle/>
          <a:p>
            <a:pPr marL="622300" indent="-457200">
              <a:spcBef>
                <a:spcPts val="0"/>
              </a:spcBef>
            </a:pPr>
            <a:r>
              <a:rPr lang="en-US" dirty="0"/>
              <a:t>Using the Tip of the Iceberg, write words associated with the word “loop” on the tip of the Iceberg. </a:t>
            </a:r>
          </a:p>
          <a:p>
            <a:pPr marL="622300" indent="-457200">
              <a:spcBef>
                <a:spcPts val="0"/>
              </a:spcBef>
            </a:pPr>
            <a:r>
              <a:rPr lang="en-US" dirty="0"/>
              <a:t>When you have completed your list, set your paper aside for future use.</a:t>
            </a:r>
            <a:endParaRPr dirty="0"/>
          </a:p>
        </p:txBody>
      </p:sp>
      <p:sp>
        <p:nvSpPr>
          <p:cNvPr id="114" name="Google Shape;114;p5"/>
          <p:cNvSpPr/>
          <p:nvPr/>
        </p:nvSpPr>
        <p:spPr>
          <a:xfrm>
            <a:off x="6058950" y="1164650"/>
            <a:ext cx="2381400" cy="2392200"/>
          </a:xfrm>
          <a:prstGeom prst="ellipse">
            <a:avLst/>
          </a:prstGeom>
          <a:solidFill>
            <a:srgbClr val="D9D2E9"/>
          </a:solidFill>
          <a:ln w="9525" cap="flat" cmpd="sng">
            <a:solidFill>
              <a:srgbClr val="D9D2E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15" name="Google Shape;115;p5"/>
          <p:cNvPicPr preferRelativeResize="0"/>
          <p:nvPr/>
        </p:nvPicPr>
        <p:blipFill>
          <a:blip r:embed="rId3">
            <a:alphaModFix/>
          </a:blip>
          <a:stretch>
            <a:fillRect/>
          </a:stretch>
        </p:blipFill>
        <p:spPr>
          <a:xfrm>
            <a:off x="6278146" y="1164650"/>
            <a:ext cx="1985584" cy="198559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6"/>
          <p:cNvSpPr txBox="1">
            <a:spLocks noGrp="1"/>
          </p:cNvSpPr>
          <p:nvPr>
            <p:ph type="body" idx="1"/>
          </p:nvPr>
        </p:nvSpPr>
        <p:spPr>
          <a:xfrm>
            <a:off x="315925" y="1309350"/>
            <a:ext cx="8370600" cy="3434100"/>
          </a:xfrm>
          <a:prstGeom prst="rect">
            <a:avLst/>
          </a:prstGeom>
          <a:noFill/>
          <a:ln>
            <a:noFill/>
          </a:ln>
        </p:spPr>
        <p:txBody>
          <a:bodyPr spcFirstLastPara="1" wrap="square" lIns="91425" tIns="45700" rIns="91425" bIns="45700" anchor="t" anchorCtr="0">
            <a:normAutofit/>
          </a:bodyPr>
          <a:lstStyle/>
          <a:p>
            <a:pPr indent="-457200"/>
            <a:r>
              <a:rPr lang="en-US" dirty="0"/>
              <a:t>Go to the following link: </a:t>
            </a:r>
            <a:r>
              <a:rPr lang="en-US" sz="2400" u="sng" dirty="0">
                <a:solidFill>
                  <a:schemeClr val="hlink"/>
                </a:solidFill>
                <a:hlinkClick r:id="rId3"/>
              </a:rPr>
              <a:t>musiclab.chromeexperiments.com</a:t>
            </a:r>
            <a:endParaRPr lang="en-US" sz="2400" dirty="0"/>
          </a:p>
          <a:p>
            <a:pPr indent="-457200"/>
            <a:r>
              <a:rPr lang="en-US" dirty="0"/>
              <a:t>Scroll down to the bottom left-hand corner and click “Melody Maker.”</a:t>
            </a:r>
          </a:p>
          <a:p>
            <a:pPr indent="-457200"/>
            <a:r>
              <a:rPr lang="en-US" dirty="0"/>
              <a:t>Explore! Make something cool! </a:t>
            </a:r>
            <a:endParaRPr dirty="0"/>
          </a:p>
        </p:txBody>
      </p:sp>
      <p:sp>
        <p:nvSpPr>
          <p:cNvPr id="121" name="Google Shape;121;p6"/>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SzPts val="3600"/>
              <a:buNone/>
            </a:pPr>
            <a:r>
              <a:rPr lang="en-US"/>
              <a:t>Chrome Music Lab “Melody Maker”</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2" name="Text Placeholder 1">
            <a:extLst>
              <a:ext uri="{FF2B5EF4-FFF2-40B4-BE49-F238E27FC236}">
                <a16:creationId xmlns:a16="http://schemas.microsoft.com/office/drawing/2014/main" id="{94104465-C8D0-4CE1-BAE8-6CF26773CB56}"/>
              </a:ext>
            </a:extLst>
          </p:cNvPr>
          <p:cNvSpPr>
            <a:spLocks noGrp="1"/>
          </p:cNvSpPr>
          <p:nvPr>
            <p:ph type="body" idx="1"/>
          </p:nvPr>
        </p:nvSpPr>
        <p:spPr/>
        <p:txBody>
          <a:bodyPr/>
          <a:lstStyle/>
          <a:p>
            <a:r>
              <a:rPr lang="en-US" dirty="0"/>
              <a:t>Reflect on the video using your </a:t>
            </a:r>
            <a:r>
              <a:rPr lang="en-US" dirty="0" err="1"/>
              <a:t>Notecatcher</a:t>
            </a:r>
            <a:r>
              <a:rPr lang="en-US" dirty="0"/>
              <a:t>. </a:t>
            </a:r>
          </a:p>
        </p:txBody>
      </p:sp>
      <p:sp>
        <p:nvSpPr>
          <p:cNvPr id="126" name="Google Shape;126;p8"/>
          <p:cNvSpPr txBox="1">
            <a:spLocks noGrp="1"/>
          </p:cNvSpPr>
          <p:nvPr>
            <p:ph type="title"/>
          </p:nvPr>
        </p:nvSpPr>
        <p:spPr>
          <a:prstGeom prst="rect">
            <a:avLst/>
          </a:prstGeom>
          <a:noFill/>
          <a:ln>
            <a:noFill/>
          </a:ln>
        </p:spPr>
        <p:txBody>
          <a:bodyPr spcFirstLastPara="1" wrap="square" lIns="0" tIns="45700" rIns="0" bIns="0" anchor="b" anchorCtr="0">
            <a:normAutofit fontScale="90000"/>
          </a:bodyPr>
          <a:lstStyle/>
          <a:p>
            <a:pPr marL="0" lvl="0" indent="0" algn="l" rtl="0">
              <a:lnSpc>
                <a:spcPct val="100000"/>
              </a:lnSpc>
              <a:spcBef>
                <a:spcPts val="0"/>
              </a:spcBef>
              <a:spcAft>
                <a:spcPts val="0"/>
              </a:spcAft>
              <a:buSzPct val="100000"/>
              <a:buNone/>
            </a:pPr>
            <a:r>
              <a:rPr lang="en-US"/>
              <a:t>Peter Markes - Viva La Vida Loop Violin Cover</a:t>
            </a:r>
            <a:endParaRPr/>
          </a:p>
        </p:txBody>
      </p:sp>
      <p:pic>
        <p:nvPicPr>
          <p:cNvPr id="127" name="Google Shape;127;p8" descr="BOOKING &amp; WEBSITE: https://www.petermarkes.com&#10;FACEBOOK: https://Facebook.com/PeterMarkesMusic &#10;INSTAGRAM: @PeterMarkesMusic&#10;TWITTER: @PeterMarkes&#10;RECORDINGS: https://bit.ly/2SznwE9&#10;&#10;NOTHING IS PRE-RECORDED - everything is live and done in one take!  &#10;&#10;During each performance, floor pedals are used to record portions of the music in small parts that are later added or subtracted to create the arrangement heard. The bass part is created using an effects pedal that lowers the pitch of the violin.&#10;&#10;GEAR: 5-string acoustic-electric Mark Wood violin with D'Addario Helicore strings, BOSS RC-300 loop station, Boss OC-3 Super Octave pedal, tc electronic HOF reverb pedal, tc electronic Flashback delay pedal, Line 6 Relay G10S wireless system, Roland AC-60 amp" title="VIVA LA VIDA by COLDPLAY  |  Loop Violin Cover by Peter Markes">
            <a:hlinkClick r:id="rId3"/>
          </p:cNvPr>
          <p:cNvPicPr preferRelativeResize="0"/>
          <p:nvPr/>
        </p:nvPicPr>
        <p:blipFill rotWithShape="1">
          <a:blip r:embed="rId4">
            <a:alphaModFix/>
          </a:blip>
          <a:srcRect/>
          <a:stretch/>
        </p:blipFill>
        <p:spPr>
          <a:xfrm>
            <a:off x="1254934" y="1942311"/>
            <a:ext cx="4199935" cy="276842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7"/>
                                        </p:tgtEl>
                                        <p:attrNameLst>
                                          <p:attrName>style.visibility</p:attrName>
                                        </p:attrNameLst>
                                      </p:cBhvr>
                                      <p:to>
                                        <p:strVal val="visible"/>
                                      </p:to>
                                    </p:set>
                                    <p:animEffect transition="in" filter="fade">
                                      <p:cBhvr>
                                        <p:cTn id="7" dur="1000"/>
                                        <p:tgtEl>
                                          <p:spTgt spid="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g11f5500385f_0_0"/>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dirty="0"/>
              <a:t>Tip of the Iceberg</a:t>
            </a:r>
            <a:endParaRPr dirty="0"/>
          </a:p>
        </p:txBody>
      </p:sp>
      <p:sp>
        <p:nvSpPr>
          <p:cNvPr id="133" name="Google Shape;133;g11f5500385f_0_0"/>
          <p:cNvSpPr txBox="1">
            <a:spLocks noGrp="1"/>
          </p:cNvSpPr>
          <p:nvPr>
            <p:ph type="body" idx="1"/>
          </p:nvPr>
        </p:nvSpPr>
        <p:spPr>
          <a:xfrm>
            <a:off x="457200" y="1305059"/>
            <a:ext cx="5020500" cy="2604789"/>
          </a:xfrm>
          <a:prstGeom prst="rect">
            <a:avLst/>
          </a:prstGeom>
          <a:noFill/>
          <a:ln>
            <a:noFill/>
          </a:ln>
        </p:spPr>
        <p:txBody>
          <a:bodyPr spcFirstLastPara="1" wrap="square" lIns="91400" tIns="91400" rIns="91400" bIns="91400" anchor="t" anchorCtr="0">
            <a:normAutofit fontScale="92500"/>
          </a:bodyPr>
          <a:lstStyle/>
          <a:p>
            <a:pPr marL="622300" indent="-457200">
              <a:spcBef>
                <a:spcPts val="0"/>
              </a:spcBef>
            </a:pPr>
            <a:r>
              <a:rPr lang="en-US" dirty="0"/>
              <a:t>Return to the Tip of the Iceberg, record new knowledge you have about loops at the waterline of the iceberg. </a:t>
            </a:r>
          </a:p>
          <a:p>
            <a:pPr marL="622300" indent="-457200">
              <a:spcBef>
                <a:spcPts val="0"/>
              </a:spcBef>
            </a:pPr>
            <a:r>
              <a:rPr lang="en-US" dirty="0"/>
              <a:t>When you are finished, set your paper aside for future use.</a:t>
            </a:r>
            <a:endParaRPr dirty="0"/>
          </a:p>
        </p:txBody>
      </p:sp>
      <p:sp>
        <p:nvSpPr>
          <p:cNvPr id="134" name="Google Shape;134;g11f5500385f_0_0"/>
          <p:cNvSpPr/>
          <p:nvPr/>
        </p:nvSpPr>
        <p:spPr>
          <a:xfrm>
            <a:off x="6058950" y="1164650"/>
            <a:ext cx="2381400" cy="2392200"/>
          </a:xfrm>
          <a:prstGeom prst="ellipse">
            <a:avLst/>
          </a:prstGeom>
          <a:solidFill>
            <a:srgbClr val="D9D2E9"/>
          </a:solidFill>
          <a:ln w="9525" cap="flat" cmpd="sng">
            <a:solidFill>
              <a:srgbClr val="D9D2E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35" name="Google Shape;135;g11f5500385f_0_0"/>
          <p:cNvPicPr preferRelativeResize="0"/>
          <p:nvPr/>
        </p:nvPicPr>
        <p:blipFill>
          <a:blip r:embed="rId3">
            <a:alphaModFix/>
          </a:blip>
          <a:stretch>
            <a:fillRect/>
          </a:stretch>
        </p:blipFill>
        <p:spPr>
          <a:xfrm>
            <a:off x="6278146" y="1164650"/>
            <a:ext cx="1985584" cy="198559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g120dc2e9bdb_0_0"/>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Cus and Discuss</a:t>
            </a:r>
            <a:endParaRPr/>
          </a:p>
        </p:txBody>
      </p:sp>
      <p:sp>
        <p:nvSpPr>
          <p:cNvPr id="141" name="Google Shape;141;g120dc2e9bdb_0_0"/>
          <p:cNvSpPr txBox="1">
            <a:spLocks noGrp="1"/>
          </p:cNvSpPr>
          <p:nvPr>
            <p:ph type="body" idx="1"/>
          </p:nvPr>
        </p:nvSpPr>
        <p:spPr>
          <a:xfrm>
            <a:off x="457200" y="1305059"/>
            <a:ext cx="5020500" cy="2377766"/>
          </a:xfrm>
          <a:prstGeom prst="rect">
            <a:avLst/>
          </a:prstGeom>
          <a:noFill/>
          <a:ln>
            <a:noFill/>
          </a:ln>
        </p:spPr>
        <p:txBody>
          <a:bodyPr spcFirstLastPara="1" wrap="square" lIns="91400" tIns="91400" rIns="91400" bIns="91400" anchor="t" anchorCtr="0">
            <a:normAutofit lnSpcReduction="10000"/>
          </a:bodyPr>
          <a:lstStyle/>
          <a:p>
            <a:pPr marL="622300" indent="-457200">
              <a:spcBef>
                <a:spcPts val="0"/>
              </a:spcBef>
            </a:pPr>
            <a:r>
              <a:rPr lang="en-US" dirty="0">
                <a:solidFill>
                  <a:srgbClr val="292929"/>
                </a:solidFill>
              </a:rPr>
              <a:t>As you read the “What is a Loop” handout, circle new words, underline details, and star the main ideas. </a:t>
            </a:r>
          </a:p>
          <a:p>
            <a:pPr marL="622300" indent="-457200">
              <a:spcBef>
                <a:spcPts val="0"/>
              </a:spcBef>
            </a:pPr>
            <a:r>
              <a:rPr lang="en-US" dirty="0">
                <a:solidFill>
                  <a:srgbClr val="292929"/>
                </a:solidFill>
              </a:rPr>
              <a:t>Compare your notes with a partner. </a:t>
            </a:r>
            <a:endParaRPr dirty="0"/>
          </a:p>
        </p:txBody>
      </p:sp>
      <p:sp>
        <p:nvSpPr>
          <p:cNvPr id="142" name="Google Shape;142;g120dc2e9bdb_0_0"/>
          <p:cNvSpPr/>
          <p:nvPr/>
        </p:nvSpPr>
        <p:spPr>
          <a:xfrm>
            <a:off x="5834675" y="1164650"/>
            <a:ext cx="1713600" cy="1721400"/>
          </a:xfrm>
          <a:prstGeom prst="ellipse">
            <a:avLst/>
          </a:prstGeom>
          <a:solidFill>
            <a:srgbClr val="D9D2E9"/>
          </a:solidFill>
          <a:ln w="9525" cap="flat" cmpd="sng">
            <a:solidFill>
              <a:srgbClr val="D9D2E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43" name="Google Shape;143;g120dc2e9bdb_0_0"/>
          <p:cNvPicPr preferRelativeResize="0"/>
          <p:nvPr/>
        </p:nvPicPr>
        <p:blipFill>
          <a:blip r:embed="rId3">
            <a:alphaModFix/>
          </a:blip>
          <a:stretch>
            <a:fillRect/>
          </a:stretch>
        </p:blipFill>
        <p:spPr>
          <a:xfrm>
            <a:off x="5929725" y="1240850"/>
            <a:ext cx="1523500" cy="15235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theme/theme1.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B981ECC0E692C48A0B148E61CFECC3A" ma:contentTypeVersion="12" ma:contentTypeDescription="Create a new document." ma:contentTypeScope="" ma:versionID="6032c95b1214d194c89b77317faffa72">
  <xsd:schema xmlns:xsd="http://www.w3.org/2001/XMLSchema" xmlns:xs="http://www.w3.org/2001/XMLSchema" xmlns:p="http://schemas.microsoft.com/office/2006/metadata/properties" xmlns:ns3="966e68ee-ec3c-4f12-bd4f-fedbbec8de0b" xmlns:ns4="d06b737b-b789-4524-96b5-d3d460658ae2" targetNamespace="http://schemas.microsoft.com/office/2006/metadata/properties" ma:root="true" ma:fieldsID="1a9859e18f99c4d8ce53eb7baf51b1eb" ns3:_="" ns4:_="">
    <xsd:import namespace="966e68ee-ec3c-4f12-bd4f-fedbbec8de0b"/>
    <xsd:import namespace="d06b737b-b789-4524-96b5-d3d460658ae2"/>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DateTake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6e68ee-ec3c-4f12-bd4f-fedbbec8de0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06b737b-b789-4524-96b5-d3d460658ae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4D0192E-5C75-422B-A469-BDF74E442D95}">
  <ds:schemaRefs>
    <ds:schemaRef ds:uri="d06b737b-b789-4524-96b5-d3d460658ae2"/>
    <ds:schemaRef ds:uri="http://schemas.microsoft.com/office/2006/metadata/properties"/>
    <ds:schemaRef ds:uri="966e68ee-ec3c-4f12-bd4f-fedbbec8de0b"/>
    <ds:schemaRef ds:uri="http://schemas.microsoft.com/office/2006/documentManagement/types"/>
    <ds:schemaRef ds:uri="http://purl.org/dc/elements/1.1/"/>
    <ds:schemaRef ds:uri="http://www.w3.org/XML/1998/namespace"/>
    <ds:schemaRef ds:uri="http://purl.org/dc/terms/"/>
    <ds:schemaRef ds:uri="http://schemas.microsoft.com/office/infopath/2007/PartnerControl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5EA6B7A7-9F6E-423E-8A6C-7B8A6935A3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66e68ee-ec3c-4f12-bd4f-fedbbec8de0b"/>
    <ds:schemaRef ds:uri="d06b737b-b789-4524-96b5-d3d460658ae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F255B9F-4D57-45EE-B1F4-BD3747E1D2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240</TotalTime>
  <Words>417</Words>
  <Application>Microsoft Macintosh PowerPoint</Application>
  <PresentationFormat>On-screen Show (16:9)</PresentationFormat>
  <Paragraphs>35</Paragraphs>
  <Slides>11</Slides>
  <Notes>11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Arial</vt:lpstr>
      <vt:lpstr>Calibri</vt:lpstr>
      <vt:lpstr>Noto Sans Symbols</vt:lpstr>
      <vt:lpstr>LEARN theme</vt:lpstr>
      <vt:lpstr>LEARN theme</vt:lpstr>
      <vt:lpstr>PowerPoint Presentation</vt:lpstr>
      <vt:lpstr>Loop Me In</vt:lpstr>
      <vt:lpstr>Essential Question</vt:lpstr>
      <vt:lpstr>Lesson Objectives</vt:lpstr>
      <vt:lpstr>Tip of the Iceberg</vt:lpstr>
      <vt:lpstr>Chrome Music Lab “Melody Maker”</vt:lpstr>
      <vt:lpstr>Peter Markes - Viva La Vida Loop Violin Cover</vt:lpstr>
      <vt:lpstr>Tip of the Iceberg</vt:lpstr>
      <vt:lpstr>Cus and Discuss</vt:lpstr>
      <vt:lpstr>BandLab</vt:lpstr>
      <vt:lpstr>Tip of the Iceberg</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Loop Me In</dc:title>
  <dc:subject/>
  <dc:creator>K20 Center</dc:creator>
  <cp:keywords/>
  <dc:description/>
  <cp:lastModifiedBy>Moharram, Jehanne</cp:lastModifiedBy>
  <cp:revision>5</cp:revision>
  <dcterms:modified xsi:type="dcterms:W3CDTF">2024-07-15T18:24:53Z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0x010100BB981ECC0E692C48A0B148E61CFECC3A</vt:lpwstr>
  </property>
</Properties>
</file>