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6" r:id="rId5"/>
  </p:sldMasterIdLst>
  <p:notesMasterIdLst>
    <p:notesMasterId r:id="rId17"/>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jPPKyRwzj7Nkm4fctKgJOrWH6C5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B9AE73-00F6-4FCA-BDE3-EF5AF5509230}" v="3" dt="2022-04-18T16:16:24.0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5" autoAdjust="0"/>
    <p:restoredTop sz="94694"/>
  </p:normalViewPr>
  <p:slideViewPr>
    <p:cSldViewPr snapToGrid="0" snapToObjects="1">
      <p:cViewPr varScale="1">
        <p:scale>
          <a:sx n="202" d="100"/>
          <a:sy n="202" d="100"/>
        </p:scale>
        <p:origin x="556"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customschemas.google.com/relationships/presentationmetadata" Target="metadata"/><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19ea88311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6" name="Google Shape;146;g119ea88311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err="1"/>
              <a:t>Bandlab</a:t>
            </a:r>
            <a:r>
              <a:rPr lang="en-US" dirty="0"/>
              <a:t> for Education. (n.d.). </a:t>
            </a:r>
            <a:r>
              <a:rPr lang="en-US" dirty="0" err="1"/>
              <a:t>BandLab</a:t>
            </a:r>
            <a:r>
              <a:rPr lang="en-US" dirty="0"/>
              <a:t> app.  https://edu.bandlab.com/</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
        <p:nvSpPr>
          <p:cNvPr id="152" name="Google Shape;15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K20  Center. (n.d.). Tip of the Iceberg. Strategies. https://learn.k20center.ou.edu/strategy/67</a:t>
            </a: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Chrome Music Lab. (n.d.). Melody Maker. https://musiclab.chromeexperiments.com/</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err="1"/>
              <a:t>Markes</a:t>
            </a:r>
            <a:r>
              <a:rPr lang="en-US" dirty="0"/>
              <a:t>, Peter. (July 11, 2019). Viva La Vida. Loop Violin Cover. [Video] YouTube. https://www.youtube.com/watch?v=Y8Wg4wz9tpc</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1f5500385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0" name="Google Shape;130;g11f5500385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20dc2e9bdb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K20 Center. (n.d.). </a:t>
            </a:r>
            <a:r>
              <a:rPr lang="en-US" dirty="0" err="1"/>
              <a:t>Cus</a:t>
            </a:r>
            <a:r>
              <a:rPr lang="en-US" dirty="0"/>
              <a:t> and Discuss. Strategies. https://learn.k20center.ou.edu/strategy/162</a:t>
            </a:r>
            <a:endParaRPr dirty="0"/>
          </a:p>
        </p:txBody>
      </p:sp>
      <p:sp>
        <p:nvSpPr>
          <p:cNvPr id="138" name="Google Shape;138;g120dc2e9bd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8"/>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3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0"/>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30"/>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30"/>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3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30"/>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31"/>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31"/>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3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3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3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32"/>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3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3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3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3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0"/>
        <p:cNvGrpSpPr/>
        <p:nvPr/>
      </p:nvGrpSpPr>
      <p:grpSpPr>
        <a:xfrm>
          <a:off x="0" y="0"/>
          <a:ext cx="0" cy="0"/>
          <a:chOff x="0" y="0"/>
          <a:chExt cx="0" cy="0"/>
        </a:xfrm>
      </p:grpSpPr>
      <p:pic>
        <p:nvPicPr>
          <p:cNvPr id="11" name="Google Shape;11;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2" name="Google Shape;12;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2"/>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4" name="Google Shape;14;p22"/>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2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7" name="Google Shape;17;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8" name="Google Shape;18;p2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4"/>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24"/>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5"/>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5"/>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5"/>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5"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6"/>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6"/>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7"/>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8"/>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8"/>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9"/>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9"/>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9"/>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du.bandlab.co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usiclab.chromeexperiments.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Y8Wg4wz9tpc"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g119ea88311c_0_0"/>
          <p:cNvSpPr txBox="1">
            <a:spLocks noGrp="1"/>
          </p:cNvSpPr>
          <p:nvPr>
            <p:ph type="body" idx="1"/>
          </p:nvPr>
        </p:nvSpPr>
        <p:spPr>
          <a:xfrm>
            <a:off x="457200" y="1309352"/>
            <a:ext cx="6870612" cy="2408157"/>
          </a:xfrm>
          <a:prstGeom prst="rect">
            <a:avLst/>
          </a:prstGeom>
          <a:noFill/>
          <a:ln>
            <a:noFill/>
          </a:ln>
        </p:spPr>
        <p:txBody>
          <a:bodyPr spcFirstLastPara="1" wrap="square" lIns="91425" tIns="45700" rIns="91425" bIns="45700" anchor="t" anchorCtr="0">
            <a:normAutofit/>
          </a:bodyPr>
          <a:lstStyle/>
          <a:p>
            <a:pPr indent="-457200"/>
            <a:r>
              <a:rPr lang="en-US" dirty="0"/>
              <a:t>Go to </a:t>
            </a:r>
            <a:r>
              <a:rPr lang="en-US" u="sng" dirty="0">
                <a:solidFill>
                  <a:schemeClr val="hlink"/>
                </a:solidFill>
                <a:hlinkClick r:id="rId3"/>
              </a:rPr>
              <a:t>edu.BandLab.com</a:t>
            </a:r>
            <a:r>
              <a:rPr lang="en-US" dirty="0"/>
              <a:t> </a:t>
            </a:r>
          </a:p>
          <a:p>
            <a:pPr indent="-457200"/>
            <a:r>
              <a:rPr lang="en-US" dirty="0"/>
              <a:t>Log in.</a:t>
            </a:r>
          </a:p>
          <a:p>
            <a:pPr indent="-457200"/>
            <a:r>
              <a:rPr lang="en-US" dirty="0"/>
              <a:t>Follow the instructions on the </a:t>
            </a:r>
            <a:r>
              <a:rPr lang="en-US" dirty="0" err="1"/>
              <a:t>BandLab</a:t>
            </a:r>
            <a:r>
              <a:rPr lang="en-US" dirty="0"/>
              <a:t> Instructions handout.</a:t>
            </a:r>
            <a:endParaRPr dirty="0"/>
          </a:p>
        </p:txBody>
      </p:sp>
      <p:sp>
        <p:nvSpPr>
          <p:cNvPr id="149" name="Google Shape;149;g119ea88311c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BandLab</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Tip of the Iceberg</a:t>
            </a:r>
            <a:endParaRPr dirty="0"/>
          </a:p>
        </p:txBody>
      </p:sp>
      <p:sp>
        <p:nvSpPr>
          <p:cNvPr id="155" name="Google Shape;155;p10"/>
          <p:cNvSpPr txBox="1">
            <a:spLocks noGrp="1"/>
          </p:cNvSpPr>
          <p:nvPr>
            <p:ph type="body" idx="1"/>
          </p:nvPr>
        </p:nvSpPr>
        <p:spPr>
          <a:xfrm>
            <a:off x="457200" y="1305059"/>
            <a:ext cx="5020500" cy="3430902"/>
          </a:xfrm>
          <a:prstGeom prst="rect">
            <a:avLst/>
          </a:prstGeom>
          <a:noFill/>
          <a:ln>
            <a:noFill/>
          </a:ln>
        </p:spPr>
        <p:txBody>
          <a:bodyPr spcFirstLastPara="1" wrap="square" lIns="91400" tIns="91400" rIns="91400" bIns="91400" anchor="t" anchorCtr="0">
            <a:normAutofit lnSpcReduction="10000"/>
          </a:bodyPr>
          <a:lstStyle/>
          <a:p>
            <a:pPr marL="622300" indent="-457200">
              <a:spcBef>
                <a:spcPts val="0"/>
              </a:spcBef>
            </a:pPr>
            <a:r>
              <a:rPr lang="en-US" dirty="0"/>
              <a:t>Returning once again to your  Tip of the Iceberg, complete the bottom portion of the Iceberg with all that you now know. </a:t>
            </a:r>
          </a:p>
          <a:p>
            <a:pPr marL="622300" indent="-457200">
              <a:spcBef>
                <a:spcPts val="0"/>
              </a:spcBef>
            </a:pPr>
            <a:r>
              <a:rPr lang="en-US" dirty="0"/>
              <a:t>When you are finished, wait for your teacher to collect your work and give further instructions.</a:t>
            </a:r>
            <a:endParaRPr dirty="0"/>
          </a:p>
        </p:txBody>
      </p:sp>
      <p:sp>
        <p:nvSpPr>
          <p:cNvPr id="156" name="Google Shape;156;p10"/>
          <p:cNvSpPr/>
          <p:nvPr/>
        </p:nvSpPr>
        <p:spPr>
          <a:xfrm>
            <a:off x="6058950" y="1164650"/>
            <a:ext cx="2381400" cy="2392200"/>
          </a:xfrm>
          <a:prstGeom prst="ellipse">
            <a:avLst/>
          </a:prstGeom>
          <a:solidFill>
            <a:srgbClr val="D9D2E9"/>
          </a:solidFill>
          <a:ln w="9525" cap="flat" cmpd="sng">
            <a:solidFill>
              <a:srgbClr val="D9D2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7" name="Google Shape;157;p10"/>
          <p:cNvPicPr preferRelativeResize="0"/>
          <p:nvPr/>
        </p:nvPicPr>
        <p:blipFill>
          <a:blip r:embed="rId3">
            <a:alphaModFix/>
          </a:blip>
          <a:stretch>
            <a:fillRect/>
          </a:stretch>
        </p:blipFill>
        <p:spPr>
          <a:xfrm>
            <a:off x="6278146" y="1164650"/>
            <a:ext cx="1985584" cy="19855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title" idx="4294967295"/>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sz="4000" dirty="0">
                <a:solidFill>
                  <a:schemeClr val="lt1"/>
                </a:solidFill>
              </a:rPr>
              <a:t>Loop Me In</a:t>
            </a:r>
            <a:endParaRPr sz="4000" dirty="0">
              <a:solidFill>
                <a:schemeClr val="lt1"/>
              </a:solidFill>
            </a:endParaRPr>
          </a:p>
        </p:txBody>
      </p:sp>
      <p:sp>
        <p:nvSpPr>
          <p:cNvPr id="95" name="Google Shape;95;p2"/>
          <p:cNvSpPr txBox="1">
            <a:spLocks noGrp="1"/>
          </p:cNvSpPr>
          <p:nvPr>
            <p:ph type="body" idx="4294967295"/>
          </p:nvPr>
        </p:nvSpPr>
        <p:spPr>
          <a:xfrm>
            <a:off x="255401" y="2028498"/>
            <a:ext cx="5123793" cy="1132200"/>
          </a:xfrm>
          <a:prstGeom prst="rect">
            <a:avLst/>
          </a:prstGeom>
          <a:noFill/>
          <a:ln>
            <a:noFill/>
          </a:ln>
        </p:spPr>
        <p:txBody>
          <a:bodyPr spcFirstLastPara="1" wrap="square" lIns="45700" tIns="45700" rIns="45700" bIns="45700" anchor="t" anchorCtr="0">
            <a:normAutofit/>
          </a:bodyPr>
          <a:lstStyle/>
          <a:p>
            <a:pPr marL="398462" lvl="0" indent="-177800" algn="l" rtl="0">
              <a:lnSpc>
                <a:spcPct val="100000"/>
              </a:lnSpc>
              <a:spcBef>
                <a:spcPts val="0"/>
              </a:spcBef>
              <a:spcAft>
                <a:spcPts val="0"/>
              </a:spcAft>
              <a:buClr>
                <a:schemeClr val="lt1"/>
              </a:buClr>
              <a:buSzPts val="2600"/>
              <a:buFont typeface="Arial"/>
              <a:buNone/>
            </a:pPr>
            <a:r>
              <a:rPr lang="en-US" dirty="0"/>
              <a:t>Creating Music with Loops</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01" name="Google Shape;101;p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457200" lvl="0" indent="-393700" algn="l" rtl="0">
              <a:lnSpc>
                <a:spcPct val="100000"/>
              </a:lnSpc>
              <a:spcBef>
                <a:spcPts val="0"/>
              </a:spcBef>
              <a:spcAft>
                <a:spcPts val="0"/>
              </a:spcAft>
              <a:buSzPts val="2600"/>
              <a:buChar char="•"/>
            </a:pPr>
            <a:r>
              <a:rPr lang="en-US"/>
              <a:t>In music recording and production, what is a loop? </a:t>
            </a:r>
            <a:endParaRPr/>
          </a:p>
          <a:p>
            <a:pPr marL="457200" lvl="0" indent="-393700" algn="l" rtl="0">
              <a:lnSpc>
                <a:spcPct val="100000"/>
              </a:lnSpc>
              <a:spcBef>
                <a:spcPts val="0"/>
              </a:spcBef>
              <a:spcAft>
                <a:spcPts val="0"/>
              </a:spcAft>
              <a:buSzPts val="2600"/>
              <a:buChar char="•"/>
            </a:pPr>
            <a:r>
              <a:rPr lang="en-US"/>
              <a:t>How are loops used in music creation?</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Objectives</a:t>
            </a:r>
            <a:endParaRPr/>
          </a:p>
        </p:txBody>
      </p:sp>
      <p:sp>
        <p:nvSpPr>
          <p:cNvPr id="107" name="Google Shape;107;p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fontScale="92500" lnSpcReduction="10000"/>
          </a:bodyPr>
          <a:lstStyle/>
          <a:p>
            <a:pPr marL="457200" lvl="0" indent="-393700" algn="l" rtl="0">
              <a:lnSpc>
                <a:spcPct val="100000"/>
              </a:lnSpc>
              <a:spcBef>
                <a:spcPts val="0"/>
              </a:spcBef>
              <a:spcAft>
                <a:spcPts val="0"/>
              </a:spcAft>
              <a:buSzPts val="2600"/>
              <a:buChar char="•"/>
            </a:pPr>
            <a:r>
              <a:rPr lang="en-US" dirty="0"/>
              <a:t>Create a song in </a:t>
            </a:r>
            <a:r>
              <a:rPr lang="en-US" dirty="0" err="1"/>
              <a:t>BandLab</a:t>
            </a:r>
            <a:r>
              <a:rPr lang="en-US" dirty="0"/>
              <a:t> using loops.</a:t>
            </a:r>
            <a:endParaRPr dirty="0"/>
          </a:p>
          <a:p>
            <a:pPr marL="457200" lvl="0" indent="-393700" algn="l" rtl="0">
              <a:lnSpc>
                <a:spcPct val="100000"/>
              </a:lnSpc>
              <a:spcBef>
                <a:spcPts val="0"/>
              </a:spcBef>
              <a:spcAft>
                <a:spcPts val="0"/>
              </a:spcAft>
              <a:buSzPts val="2600"/>
              <a:buChar char="•"/>
            </a:pPr>
            <a:r>
              <a:rPr lang="en-US" dirty="0"/>
              <a:t>Demonstrate comfort and confidence working in a digital audio workstation.</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Tip of the Iceberg</a:t>
            </a:r>
            <a:endParaRPr/>
          </a:p>
        </p:txBody>
      </p:sp>
      <p:sp>
        <p:nvSpPr>
          <p:cNvPr id="113" name="Google Shape;113;p5"/>
          <p:cNvSpPr txBox="1">
            <a:spLocks noGrp="1"/>
          </p:cNvSpPr>
          <p:nvPr>
            <p:ph type="body" idx="1"/>
          </p:nvPr>
        </p:nvSpPr>
        <p:spPr>
          <a:xfrm>
            <a:off x="457200" y="1305059"/>
            <a:ext cx="5020614" cy="2626861"/>
          </a:xfrm>
          <a:prstGeom prst="rect">
            <a:avLst/>
          </a:prstGeom>
          <a:noFill/>
          <a:ln>
            <a:noFill/>
          </a:ln>
        </p:spPr>
        <p:txBody>
          <a:bodyPr spcFirstLastPara="1" wrap="square" lIns="91400" tIns="91400" rIns="91400" bIns="91400" anchor="t" anchorCtr="0">
            <a:normAutofit fontScale="92500"/>
          </a:bodyPr>
          <a:lstStyle/>
          <a:p>
            <a:pPr marL="622300" indent="-457200">
              <a:spcBef>
                <a:spcPts val="0"/>
              </a:spcBef>
            </a:pPr>
            <a:r>
              <a:rPr lang="en-US" dirty="0"/>
              <a:t>Using the Tip of the Iceberg, write words associated with the word “loop” on the tip of the Iceberg. </a:t>
            </a:r>
          </a:p>
          <a:p>
            <a:pPr marL="622300" indent="-457200">
              <a:spcBef>
                <a:spcPts val="0"/>
              </a:spcBef>
            </a:pPr>
            <a:r>
              <a:rPr lang="en-US" dirty="0"/>
              <a:t>When you have completed your list, set your paper aside for future use.</a:t>
            </a:r>
            <a:endParaRPr dirty="0"/>
          </a:p>
        </p:txBody>
      </p:sp>
      <p:sp>
        <p:nvSpPr>
          <p:cNvPr id="114" name="Google Shape;114;p5"/>
          <p:cNvSpPr/>
          <p:nvPr/>
        </p:nvSpPr>
        <p:spPr>
          <a:xfrm>
            <a:off x="6058950" y="1164650"/>
            <a:ext cx="2381400" cy="2392200"/>
          </a:xfrm>
          <a:prstGeom prst="ellipse">
            <a:avLst/>
          </a:prstGeom>
          <a:solidFill>
            <a:srgbClr val="D9D2E9"/>
          </a:solidFill>
          <a:ln w="9525" cap="flat" cmpd="sng">
            <a:solidFill>
              <a:srgbClr val="D9D2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5" name="Google Shape;115;p5"/>
          <p:cNvPicPr preferRelativeResize="0"/>
          <p:nvPr/>
        </p:nvPicPr>
        <p:blipFill>
          <a:blip r:embed="rId3">
            <a:alphaModFix/>
          </a:blip>
          <a:stretch>
            <a:fillRect/>
          </a:stretch>
        </p:blipFill>
        <p:spPr>
          <a:xfrm>
            <a:off x="6278146" y="1164650"/>
            <a:ext cx="1985584" cy="19855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6"/>
          <p:cNvSpPr txBox="1">
            <a:spLocks noGrp="1"/>
          </p:cNvSpPr>
          <p:nvPr>
            <p:ph type="body" idx="1"/>
          </p:nvPr>
        </p:nvSpPr>
        <p:spPr>
          <a:xfrm>
            <a:off x="315925" y="1309350"/>
            <a:ext cx="8370600" cy="3434100"/>
          </a:xfrm>
          <a:prstGeom prst="rect">
            <a:avLst/>
          </a:prstGeom>
          <a:noFill/>
          <a:ln>
            <a:noFill/>
          </a:ln>
        </p:spPr>
        <p:txBody>
          <a:bodyPr spcFirstLastPara="1" wrap="square" lIns="91425" tIns="45700" rIns="91425" bIns="45700" anchor="t" anchorCtr="0">
            <a:normAutofit/>
          </a:bodyPr>
          <a:lstStyle/>
          <a:p>
            <a:pPr indent="-457200"/>
            <a:r>
              <a:rPr lang="en-US" dirty="0"/>
              <a:t>Go to the following link: </a:t>
            </a:r>
            <a:r>
              <a:rPr lang="en-US" sz="2400" u="sng" dirty="0">
                <a:solidFill>
                  <a:schemeClr val="hlink"/>
                </a:solidFill>
                <a:hlinkClick r:id="rId3"/>
              </a:rPr>
              <a:t>musiclab.chromeexperiments.com</a:t>
            </a:r>
            <a:endParaRPr lang="en-US" sz="2400" dirty="0"/>
          </a:p>
          <a:p>
            <a:pPr indent="-457200"/>
            <a:r>
              <a:rPr lang="en-US" dirty="0"/>
              <a:t>Scroll down to the bottom left-hand corner and click “Melody Maker.”</a:t>
            </a:r>
          </a:p>
          <a:p>
            <a:pPr indent="-457200"/>
            <a:r>
              <a:rPr lang="en-US" dirty="0"/>
              <a:t>Explore! Make something cool! </a:t>
            </a:r>
            <a:endParaRPr dirty="0"/>
          </a:p>
        </p:txBody>
      </p:sp>
      <p:sp>
        <p:nvSpPr>
          <p:cNvPr id="121" name="Google Shape;121;p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Chrome Music Lab “Melody Maker”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2" name="Text Placeholder 1">
            <a:extLst>
              <a:ext uri="{FF2B5EF4-FFF2-40B4-BE49-F238E27FC236}">
                <a16:creationId xmlns:a16="http://schemas.microsoft.com/office/drawing/2014/main" id="{94104465-C8D0-4CE1-BAE8-6CF26773CB56}"/>
              </a:ext>
            </a:extLst>
          </p:cNvPr>
          <p:cNvSpPr>
            <a:spLocks noGrp="1"/>
          </p:cNvSpPr>
          <p:nvPr>
            <p:ph type="body" idx="1"/>
          </p:nvPr>
        </p:nvSpPr>
        <p:spPr/>
        <p:txBody>
          <a:bodyPr/>
          <a:lstStyle/>
          <a:p>
            <a:r>
              <a:rPr lang="en-US" dirty="0"/>
              <a:t>Reflect on the video using your </a:t>
            </a:r>
            <a:r>
              <a:rPr lang="en-US" dirty="0" err="1"/>
              <a:t>Notecatcher</a:t>
            </a:r>
            <a:r>
              <a:rPr lang="en-US" dirty="0"/>
              <a:t>. </a:t>
            </a:r>
          </a:p>
        </p:txBody>
      </p:sp>
      <p:sp>
        <p:nvSpPr>
          <p:cNvPr id="126" name="Google Shape;126;p8"/>
          <p:cNvSpPr txBox="1">
            <a:spLocks noGrp="1"/>
          </p:cNvSpPr>
          <p:nvPr>
            <p:ph type="title"/>
          </p:nvPr>
        </p:nvSpPr>
        <p:spPr>
          <a:prstGeom prst="rect">
            <a:avLst/>
          </a:prstGeom>
          <a:noFill/>
          <a:ln>
            <a:noFill/>
          </a:ln>
        </p:spPr>
        <p:txBody>
          <a:bodyPr spcFirstLastPara="1" wrap="square" lIns="0" tIns="45700" rIns="0" bIns="0" anchor="b" anchorCtr="0">
            <a:normAutofit fontScale="90000"/>
          </a:bodyPr>
          <a:lstStyle/>
          <a:p>
            <a:pPr marL="0" lvl="0" indent="0" algn="l" rtl="0">
              <a:lnSpc>
                <a:spcPct val="100000"/>
              </a:lnSpc>
              <a:spcBef>
                <a:spcPts val="0"/>
              </a:spcBef>
              <a:spcAft>
                <a:spcPts val="0"/>
              </a:spcAft>
              <a:buSzPct val="100000"/>
              <a:buNone/>
            </a:pPr>
            <a:r>
              <a:rPr lang="en-US"/>
              <a:t>Peter Markes - Viva La Vida Loop Violin Cover</a:t>
            </a:r>
            <a:endParaRPr/>
          </a:p>
        </p:txBody>
      </p:sp>
      <p:pic>
        <p:nvPicPr>
          <p:cNvPr id="127" name="Google Shape;127;p8" descr="BOOKING &amp; WEBSITE: https://www.petermarkes.com&#10;FACEBOOK: https://Facebook.com/PeterMarkesMusic &#10;INSTAGRAM: @PeterMarkesMusic&#10;TWITTER: @PeterMarkes&#10;RECORDINGS: https://bit.ly/2SznwE9&#10;&#10;NOTHING IS PRE-RECORDED - everything is live and done in one take!  &#10;&#10;During each performance, floor pedals are used to record portions of the music in small parts that are later added or subtracted to create the arrangement heard. The bass part is created using an effects pedal that lowers the pitch of the violin.&#10;&#10;GEAR: 5-string acoustic-electric Mark Wood violin with D'Addario Helicore strings, BOSS RC-300 loop station, Boss OC-3 Super Octave pedal, tc electronic HOF reverb pedal, tc electronic Flashback delay pedal, Line 6 Relay G10S wireless system, Roland AC-60 amp" title="VIVA LA VIDA by COLDPLAY  |  Loop Violin Cover by Peter Markes">
            <a:hlinkClick r:id="rId3"/>
          </p:cNvPr>
          <p:cNvPicPr preferRelativeResize="0"/>
          <p:nvPr/>
        </p:nvPicPr>
        <p:blipFill rotWithShape="1">
          <a:blip r:embed="rId4">
            <a:alphaModFix/>
          </a:blip>
          <a:srcRect/>
          <a:stretch/>
        </p:blipFill>
        <p:spPr>
          <a:xfrm>
            <a:off x="1254934" y="1942311"/>
            <a:ext cx="4199935" cy="27684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11f5500385f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Tip of the Iceberg</a:t>
            </a:r>
            <a:endParaRPr dirty="0"/>
          </a:p>
        </p:txBody>
      </p:sp>
      <p:sp>
        <p:nvSpPr>
          <p:cNvPr id="133" name="Google Shape;133;g11f5500385f_0_0"/>
          <p:cNvSpPr txBox="1">
            <a:spLocks noGrp="1"/>
          </p:cNvSpPr>
          <p:nvPr>
            <p:ph type="body" idx="1"/>
          </p:nvPr>
        </p:nvSpPr>
        <p:spPr>
          <a:xfrm>
            <a:off x="457200" y="1305059"/>
            <a:ext cx="5020500" cy="2604789"/>
          </a:xfrm>
          <a:prstGeom prst="rect">
            <a:avLst/>
          </a:prstGeom>
          <a:noFill/>
          <a:ln>
            <a:noFill/>
          </a:ln>
        </p:spPr>
        <p:txBody>
          <a:bodyPr spcFirstLastPara="1" wrap="square" lIns="91400" tIns="91400" rIns="91400" bIns="91400" anchor="t" anchorCtr="0">
            <a:normAutofit fontScale="92500"/>
          </a:bodyPr>
          <a:lstStyle/>
          <a:p>
            <a:pPr marL="622300" indent="-457200">
              <a:spcBef>
                <a:spcPts val="0"/>
              </a:spcBef>
            </a:pPr>
            <a:r>
              <a:rPr lang="en-US" dirty="0"/>
              <a:t>Return to the Tip of the Iceberg, record new knowledge you have about loops at the waterline of the Iceberg. </a:t>
            </a:r>
          </a:p>
          <a:p>
            <a:pPr marL="622300" indent="-457200">
              <a:spcBef>
                <a:spcPts val="0"/>
              </a:spcBef>
            </a:pPr>
            <a:r>
              <a:rPr lang="en-US" dirty="0"/>
              <a:t>When you are finished, set your paper aside for future use.</a:t>
            </a:r>
            <a:endParaRPr dirty="0"/>
          </a:p>
        </p:txBody>
      </p:sp>
      <p:sp>
        <p:nvSpPr>
          <p:cNvPr id="134" name="Google Shape;134;g11f5500385f_0_0"/>
          <p:cNvSpPr/>
          <p:nvPr/>
        </p:nvSpPr>
        <p:spPr>
          <a:xfrm>
            <a:off x="6058950" y="1164650"/>
            <a:ext cx="2381400" cy="2392200"/>
          </a:xfrm>
          <a:prstGeom prst="ellipse">
            <a:avLst/>
          </a:prstGeom>
          <a:solidFill>
            <a:srgbClr val="D9D2E9"/>
          </a:solidFill>
          <a:ln w="9525" cap="flat" cmpd="sng">
            <a:solidFill>
              <a:srgbClr val="D9D2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5" name="Google Shape;135;g11f5500385f_0_0"/>
          <p:cNvPicPr preferRelativeResize="0"/>
          <p:nvPr/>
        </p:nvPicPr>
        <p:blipFill>
          <a:blip r:embed="rId3">
            <a:alphaModFix/>
          </a:blip>
          <a:stretch>
            <a:fillRect/>
          </a:stretch>
        </p:blipFill>
        <p:spPr>
          <a:xfrm>
            <a:off x="6278146" y="1164650"/>
            <a:ext cx="1985584" cy="19855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120dc2e9bdb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Cus and Discuss</a:t>
            </a:r>
            <a:endParaRPr/>
          </a:p>
        </p:txBody>
      </p:sp>
      <p:sp>
        <p:nvSpPr>
          <p:cNvPr id="141" name="Google Shape;141;g120dc2e9bdb_0_0"/>
          <p:cNvSpPr txBox="1">
            <a:spLocks noGrp="1"/>
          </p:cNvSpPr>
          <p:nvPr>
            <p:ph type="body" idx="1"/>
          </p:nvPr>
        </p:nvSpPr>
        <p:spPr>
          <a:xfrm>
            <a:off x="457200" y="1305059"/>
            <a:ext cx="5020500" cy="2377766"/>
          </a:xfrm>
          <a:prstGeom prst="rect">
            <a:avLst/>
          </a:prstGeom>
          <a:noFill/>
          <a:ln>
            <a:noFill/>
          </a:ln>
        </p:spPr>
        <p:txBody>
          <a:bodyPr spcFirstLastPara="1" wrap="square" lIns="91400" tIns="91400" rIns="91400" bIns="91400" anchor="t" anchorCtr="0">
            <a:normAutofit lnSpcReduction="10000"/>
          </a:bodyPr>
          <a:lstStyle/>
          <a:p>
            <a:pPr marL="622300" indent="-457200">
              <a:spcBef>
                <a:spcPts val="0"/>
              </a:spcBef>
            </a:pPr>
            <a:r>
              <a:rPr lang="en-US" dirty="0">
                <a:solidFill>
                  <a:srgbClr val="292929"/>
                </a:solidFill>
              </a:rPr>
              <a:t>As you read the “What is a Loop” handout, circle new words, underline details, and star the main ideas. </a:t>
            </a:r>
          </a:p>
          <a:p>
            <a:pPr marL="622300" indent="-457200">
              <a:spcBef>
                <a:spcPts val="0"/>
              </a:spcBef>
            </a:pPr>
            <a:r>
              <a:rPr lang="en-US" dirty="0">
                <a:solidFill>
                  <a:srgbClr val="292929"/>
                </a:solidFill>
              </a:rPr>
              <a:t>Compare your notes with a partner. </a:t>
            </a:r>
            <a:endParaRPr dirty="0"/>
          </a:p>
        </p:txBody>
      </p:sp>
      <p:sp>
        <p:nvSpPr>
          <p:cNvPr id="142" name="Google Shape;142;g120dc2e9bdb_0_0"/>
          <p:cNvSpPr/>
          <p:nvPr/>
        </p:nvSpPr>
        <p:spPr>
          <a:xfrm>
            <a:off x="5834675" y="1164650"/>
            <a:ext cx="1713600" cy="1721400"/>
          </a:xfrm>
          <a:prstGeom prst="ellipse">
            <a:avLst/>
          </a:prstGeom>
          <a:solidFill>
            <a:srgbClr val="D9D2E9"/>
          </a:solidFill>
          <a:ln w="9525" cap="flat" cmpd="sng">
            <a:solidFill>
              <a:srgbClr val="D9D2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3" name="Google Shape;143;g120dc2e9bdb_0_0"/>
          <p:cNvPicPr preferRelativeResize="0"/>
          <p:nvPr/>
        </p:nvPicPr>
        <p:blipFill>
          <a:blip r:embed="rId3">
            <a:alphaModFix/>
          </a:blip>
          <a:stretch>
            <a:fillRect/>
          </a:stretch>
        </p:blipFill>
        <p:spPr>
          <a:xfrm>
            <a:off x="5929725" y="1240850"/>
            <a:ext cx="1523500" cy="15235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981ECC0E692C48A0B148E61CFECC3A" ma:contentTypeVersion="12" ma:contentTypeDescription="Create a new document." ma:contentTypeScope="" ma:versionID="6032c95b1214d194c89b77317faffa72">
  <xsd:schema xmlns:xsd="http://www.w3.org/2001/XMLSchema" xmlns:xs="http://www.w3.org/2001/XMLSchema" xmlns:p="http://schemas.microsoft.com/office/2006/metadata/properties" xmlns:ns3="966e68ee-ec3c-4f12-bd4f-fedbbec8de0b" xmlns:ns4="d06b737b-b789-4524-96b5-d3d460658ae2" targetNamespace="http://schemas.microsoft.com/office/2006/metadata/properties" ma:root="true" ma:fieldsID="1a9859e18f99c4d8ce53eb7baf51b1eb" ns3:_="" ns4:_="">
    <xsd:import namespace="966e68ee-ec3c-4f12-bd4f-fedbbec8de0b"/>
    <xsd:import namespace="d06b737b-b789-4524-96b5-d3d460658ae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e68ee-ec3c-4f12-bd4f-fedbbec8de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6b737b-b789-4524-96b5-d3d460658ae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A6B7A7-9F6E-423E-8A6C-7B8A6935A3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e68ee-ec3c-4f12-bd4f-fedbbec8de0b"/>
    <ds:schemaRef ds:uri="d06b737b-b789-4524-96b5-d3d460658a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255B9F-4D57-45EE-B1F4-BD3747E1D23D}">
  <ds:schemaRefs>
    <ds:schemaRef ds:uri="http://schemas.microsoft.com/sharepoint/v3/contenttype/forms"/>
  </ds:schemaRefs>
</ds:datastoreItem>
</file>

<file path=customXml/itemProps3.xml><?xml version="1.0" encoding="utf-8"?>
<ds:datastoreItem xmlns:ds="http://schemas.openxmlformats.org/officeDocument/2006/customXml" ds:itemID="{64D0192E-5C75-422B-A469-BDF74E442D95}">
  <ds:schemaRefs>
    <ds:schemaRef ds:uri="http://schemas.openxmlformats.org/package/2006/metadata/core-properties"/>
    <ds:schemaRef ds:uri="http://schemas.microsoft.com/office/2006/metadata/properties"/>
    <ds:schemaRef ds:uri="http://www.w3.org/XML/1998/namespace"/>
    <ds:schemaRef ds:uri="http://purl.org/dc/dcmitype/"/>
    <ds:schemaRef ds:uri="http://schemas.microsoft.com/office/2006/documentManagement/types"/>
    <ds:schemaRef ds:uri="http://purl.org/dc/terms/"/>
    <ds:schemaRef ds:uri="http://purl.org/dc/elements/1.1/"/>
    <ds:schemaRef ds:uri="http://schemas.microsoft.com/office/infopath/2007/PartnerControls"/>
    <ds:schemaRef ds:uri="d06b737b-b789-4524-96b5-d3d460658ae2"/>
    <ds:schemaRef ds:uri="966e68ee-ec3c-4f12-bd4f-fedbbec8de0b"/>
  </ds:schemaRefs>
</ds:datastoreItem>
</file>

<file path=docProps/app.xml><?xml version="1.0" encoding="utf-8"?>
<Properties xmlns="http://schemas.openxmlformats.org/officeDocument/2006/extended-properties" xmlns:vt="http://schemas.openxmlformats.org/officeDocument/2006/docPropsVTypes">
  <TotalTime>221</TotalTime>
  <Words>416</Words>
  <Application>Microsoft Office PowerPoint</Application>
  <PresentationFormat>On-screen Show (16:9)</PresentationFormat>
  <Paragraphs>35</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Noto Sans Symbols</vt:lpstr>
      <vt:lpstr>LEARN theme</vt:lpstr>
      <vt:lpstr>LEARN theme</vt:lpstr>
      <vt:lpstr>PowerPoint Presentation</vt:lpstr>
      <vt:lpstr>Loop Me In</vt:lpstr>
      <vt:lpstr>Essential Question</vt:lpstr>
      <vt:lpstr>Lesson Objectives</vt:lpstr>
      <vt:lpstr>Tip of the Iceberg</vt:lpstr>
      <vt:lpstr>Chrome Music Lab “Melody Maker”</vt:lpstr>
      <vt:lpstr>Peter Markes - Viva La Vida Loop Violin Cover</vt:lpstr>
      <vt:lpstr>Tip of the Iceberg</vt:lpstr>
      <vt:lpstr>Cus and Discuss</vt:lpstr>
      <vt:lpstr>BandLab</vt:lpstr>
      <vt:lpstr>Tip of the Iceberg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dc:creator>
  <cp:lastModifiedBy>McLeod Porter, Delma</cp:lastModifiedBy>
  <cp:revision>5</cp:revision>
  <dcterms:modified xsi:type="dcterms:W3CDTF">2022-04-27T15:53:16Z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0x010100BB981ECC0E692C48A0B148E61CFECC3A</vt:lpwstr>
  </property>
</Properties>
</file>