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1"/>
  </p:notesMasterIdLst>
  <p:sldIdLst>
    <p:sldId id="276" r:id="rId2"/>
    <p:sldId id="256" r:id="rId3"/>
    <p:sldId id="274" r:id="rId4"/>
    <p:sldId id="318" r:id="rId5"/>
    <p:sldId id="302" r:id="rId6"/>
    <p:sldId id="317" r:id="rId7"/>
    <p:sldId id="313" r:id="rId8"/>
    <p:sldId id="293" r:id="rId9"/>
    <p:sldId id="314" r:id="rId10"/>
    <p:sldId id="319" r:id="rId11"/>
    <p:sldId id="311" r:id="rId12"/>
    <p:sldId id="321" r:id="rId13"/>
    <p:sldId id="312" r:id="rId14"/>
    <p:sldId id="323" r:id="rId15"/>
    <p:sldId id="295" r:id="rId16"/>
    <p:sldId id="306" r:id="rId17"/>
    <p:sldId id="328" r:id="rId18"/>
    <p:sldId id="315" r:id="rId19"/>
    <p:sldId id="32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285" autoAdjust="0"/>
  </p:normalViewPr>
  <p:slideViewPr>
    <p:cSldViewPr snapToGrid="0" snapToObjects="1">
      <p:cViewPr varScale="1">
        <p:scale>
          <a:sx n="195" d="100"/>
          <a:sy n="195" d="100"/>
        </p:scale>
        <p:origin x="720" y="1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218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8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Round Robin. Strategies. </a:t>
            </a:r>
            <a:r>
              <a:rPr lang="en-US" sz="1800" b="0" i="0" u="sng" strike="noStrike" dirty="0">
                <a:solidFill>
                  <a:srgbClr val="1155CC"/>
                </a:solidFill>
                <a:effectLst/>
                <a:latin typeface="Arial" panose="020B0604020202020204" pitchFamily="34" charset="0"/>
                <a:hlinkClick r:id="rId3"/>
              </a:rPr>
              <a:t>https://learn.k20center.ou.edu/strategy/2183</a:t>
            </a:r>
            <a:endParaRPr lang="en-US" sz="18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8922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Wiesel, W. (1986, December 10). Nobel Peace Prize Acceptance Speech. NobelPrize.org https://www.nobelprize.org/prizes/peace/1986/wiesel/26054-elie-wiesel-acceptance-speech-1986/</a:t>
            </a:r>
            <a:endParaRPr lang="en-US" b="0" dirty="0">
              <a:effectLst/>
            </a:endParaRPr>
          </a:p>
          <a:p>
            <a:br>
              <a:rPr lang="en-US" b="0" dirty="0">
                <a:effectLst/>
              </a:rPr>
            </a:br>
            <a:endParaRPr lang="en-US" dirty="0"/>
          </a:p>
        </p:txBody>
      </p:sp>
    </p:spTree>
    <p:extLst>
      <p:ext uri="{BB962C8B-B14F-4D97-AF65-F5344CB8AC3E}">
        <p14:creationId xmlns:p14="http://schemas.microsoft.com/office/powerpoint/2010/main" val="150635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rtl="0">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Kennedy, J.F. (1691, January 20). Inaugural Address. JFKLibrary.org. https://www.jfklibrary.org/learn/about-jfk/historic-speeches/inaugural-address</a:t>
            </a:r>
          </a:p>
          <a:p>
            <a:pPr marL="171450" indent="-171450" rtl="0">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King, M.L., Jr. (1963, August 28). I Have a Dream Speech. NPR.org. https://www.npr.org/2010/01/18/122701268/i-have-a-dream-speech-in-its-entirety</a:t>
            </a:r>
          </a:p>
          <a:p>
            <a:pPr marL="171450" indent="-171450" rtl="0">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Lincoln, A. (1865, March 4). Lincoln’s Second Inaugural Address. NPS.gov. https://www.nps.gov/linc/learn/historyculture/lincoln-second-inaugural.htm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panose="020B0604020202020204" pitchFamily="34" charset="0"/>
            </a:endParaRPr>
          </a:p>
          <a:p>
            <a:pPr rtl="0">
              <a:spcBef>
                <a:spcPts val="0"/>
              </a:spcBef>
              <a:spcAft>
                <a:spcPts val="0"/>
              </a:spcAft>
            </a:pPr>
            <a:endParaRPr lang="en-US" sz="1100" b="0" i="0" u="none" strike="noStrike" dirty="0">
              <a:solidFill>
                <a:srgbClr val="000000"/>
              </a:solidFill>
              <a:effectLst/>
              <a:latin typeface="Arial" panose="020B0604020202020204" pitchFamily="34" charset="0"/>
            </a:endParaRPr>
          </a:p>
          <a:p>
            <a:pPr rtl="0">
              <a:spcBef>
                <a:spcPts val="0"/>
              </a:spcBef>
              <a:spcAft>
                <a:spcPts val="0"/>
              </a:spcAft>
            </a:pPr>
            <a:endParaRPr lang="en-US" dirty="0"/>
          </a:p>
        </p:txBody>
      </p:sp>
    </p:spTree>
    <p:extLst>
      <p:ext uri="{BB962C8B-B14F-4D97-AF65-F5344CB8AC3E}">
        <p14:creationId xmlns:p14="http://schemas.microsoft.com/office/powerpoint/2010/main" val="321076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Duarte, N. (2021, September 1). </a:t>
            </a:r>
            <a:r>
              <a:rPr lang="en-US" i="1" dirty="0">
                <a:effectLst/>
              </a:rPr>
              <a:t>How to write a call to action in a persuasive speech</a:t>
            </a:r>
            <a:r>
              <a:rPr lang="en-US" dirty="0">
                <a:effectLst/>
              </a:rPr>
              <a:t>. The Secret to Writing a Call to Action in A Persuasive Speech. Retrieved March 17, 2022, from https://www.duarte.com/presentation-skills-resources/how-to-write-a-call-to-action-in-a-persuasive-speech/ </a:t>
            </a:r>
          </a:p>
        </p:txBody>
      </p:sp>
    </p:spTree>
    <p:extLst>
      <p:ext uri="{BB962C8B-B14F-4D97-AF65-F5344CB8AC3E}">
        <p14:creationId xmlns:p14="http://schemas.microsoft.com/office/powerpoint/2010/main" val="72715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K20 Center. (n.d.). Why-Lighting. Strategies. https://learn.k20center.ou.edu/strategy/128</a:t>
            </a:r>
            <a:endParaRPr lang="en-US" dirty="0"/>
          </a:p>
          <a:p>
            <a:endParaRPr lang="en-US" dirty="0"/>
          </a:p>
        </p:txBody>
      </p:sp>
    </p:spTree>
    <p:extLst>
      <p:ext uri="{BB962C8B-B14F-4D97-AF65-F5344CB8AC3E}">
        <p14:creationId xmlns:p14="http://schemas.microsoft.com/office/powerpoint/2010/main" val="64754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K20 Center. (n.d.). Why-Lighting. Strategies. https://learn.k20center.ou.edu/strategy/128</a:t>
            </a:r>
            <a:endParaRPr lang="en-US" dirty="0"/>
          </a:p>
        </p:txBody>
      </p:sp>
    </p:spTree>
    <p:extLst>
      <p:ext uri="{BB962C8B-B14F-4D97-AF65-F5344CB8AC3E}">
        <p14:creationId xmlns:p14="http://schemas.microsoft.com/office/powerpoint/2010/main" val="1064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242424"/>
                </a:solidFill>
                <a:effectLst/>
                <a:latin typeface="Segoe UI" panose="020B0502040204020203" pitchFamily="34" charset="0"/>
              </a:rPr>
              <a:t>The first vowel is /a/ pronounced like first sound in "aware". The /</a:t>
            </a:r>
            <a:r>
              <a:rPr lang="en-US" b="0" i="0" dirty="0">
                <a:solidFill>
                  <a:srgbClr val="242424"/>
                </a:solidFill>
                <a:effectLst/>
                <a:latin typeface="Segoe UI" panose="020B0502040204020203" pitchFamily="34" charset="0"/>
              </a:rPr>
              <a:t>š/ makes the "</a:t>
            </a:r>
            <a:r>
              <a:rPr lang="en-US" b="0" i="0" dirty="0" err="1">
                <a:solidFill>
                  <a:srgbClr val="242424"/>
                </a:solidFill>
                <a:effectLst/>
                <a:latin typeface="Segoe UI" panose="020B0502040204020203" pitchFamily="34" charset="0"/>
              </a:rPr>
              <a:t>sh</a:t>
            </a:r>
            <a:r>
              <a:rPr lang="en-US" b="0" i="0" dirty="0">
                <a:solidFill>
                  <a:srgbClr val="242424"/>
                </a:solidFill>
                <a:effectLst/>
                <a:latin typeface="Segoe UI" panose="020B0502040204020203" pitchFamily="34" charset="0"/>
              </a:rPr>
              <a:t>" sound.</a:t>
            </a:r>
            <a:endParaRPr lang="en-US" dirty="0"/>
          </a:p>
        </p:txBody>
      </p:sp>
    </p:spTree>
    <p:extLst>
      <p:ext uri="{BB962C8B-B14F-4D97-AF65-F5344CB8AC3E}">
        <p14:creationId xmlns:p14="http://schemas.microsoft.com/office/powerpoint/2010/main" val="326489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292929"/>
                </a:solidFill>
                <a:effectLst/>
                <a:latin typeface="Arial" panose="020B0604020202020204" pitchFamily="34" charset="0"/>
              </a:rPr>
              <a:t>K20 Center. (n.d.). Two Stars and a Wish. Strategies. </a:t>
            </a:r>
            <a:r>
              <a:rPr lang="en-US" sz="1800" b="0" i="0" u="sng" strike="noStrike" dirty="0">
                <a:solidFill>
                  <a:srgbClr val="1155CC"/>
                </a:solidFill>
                <a:effectLst/>
                <a:latin typeface="Arial" panose="020B0604020202020204" pitchFamily="34" charset="0"/>
                <a:hlinkClick r:id="rId3"/>
              </a:rPr>
              <a:t>https://learn.k20center.ou.edu/strategy/83</a:t>
            </a:r>
            <a:endParaRPr lang="en-US" dirty="0"/>
          </a:p>
        </p:txBody>
      </p:sp>
    </p:spTree>
    <p:extLst>
      <p:ext uri="{BB962C8B-B14F-4D97-AF65-F5344CB8AC3E}">
        <p14:creationId xmlns:p14="http://schemas.microsoft.com/office/powerpoint/2010/main" val="761967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nobelmedia.akamaized.net/flashcontent/acceptance_1986_pea_wiesel_01_496.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8BE7D-4B83-41F1-AD68-0751EC3B8963}"/>
              </a:ext>
            </a:extLst>
          </p:cNvPr>
          <p:cNvSpPr>
            <a:spLocks noGrp="1"/>
          </p:cNvSpPr>
          <p:nvPr>
            <p:ph idx="1"/>
          </p:nvPr>
        </p:nvSpPr>
        <p:spPr/>
        <p:txBody>
          <a:bodyPr>
            <a:normAutofit fontScale="92500"/>
          </a:bodyPr>
          <a:lstStyle/>
          <a:p>
            <a:r>
              <a:rPr lang="en-US" dirty="0"/>
              <a:t>“Ask not what your country can do you for you—ask what you can do for your country.” – John F. Kennedy</a:t>
            </a:r>
          </a:p>
          <a:p>
            <a:r>
              <a:rPr lang="en-US" dirty="0"/>
              <a:t>“I have a dream that one day….This will be the day when all of God’s children will be able to….” – Martin Luther King, Jr.</a:t>
            </a:r>
          </a:p>
          <a:p>
            <a:r>
              <a:rPr lang="en-US" dirty="0"/>
              <a:t>“With malice toward none with charity for all with firmness in the right as God gives us to see the right…. to do all which may achieve and cherish a just and lasting peace among </a:t>
            </a:r>
            <a:br>
              <a:rPr lang="en-US" dirty="0"/>
            </a:br>
            <a:r>
              <a:rPr lang="en-US" dirty="0"/>
              <a:t>ourselves and with all nations.” – Abraham Lincoln</a:t>
            </a:r>
          </a:p>
          <a:p>
            <a:endParaRPr lang="en-US" dirty="0"/>
          </a:p>
        </p:txBody>
      </p:sp>
      <p:sp>
        <p:nvSpPr>
          <p:cNvPr id="3" name="Title 2">
            <a:extLst>
              <a:ext uri="{FF2B5EF4-FFF2-40B4-BE49-F238E27FC236}">
                <a16:creationId xmlns:a16="http://schemas.microsoft.com/office/drawing/2014/main" id="{4981633A-AC2F-4EF2-8463-692B29EAE251}"/>
              </a:ext>
            </a:extLst>
          </p:cNvPr>
          <p:cNvSpPr>
            <a:spLocks noGrp="1"/>
          </p:cNvSpPr>
          <p:nvPr>
            <p:ph type="title"/>
          </p:nvPr>
        </p:nvSpPr>
        <p:spPr/>
        <p:txBody>
          <a:bodyPr/>
          <a:lstStyle/>
          <a:p>
            <a:r>
              <a:rPr lang="en-US" dirty="0"/>
              <a:t>What Do These Quotes Have in Common?</a:t>
            </a:r>
          </a:p>
        </p:txBody>
      </p:sp>
    </p:spTree>
    <p:extLst>
      <p:ext uri="{BB962C8B-B14F-4D97-AF65-F5344CB8AC3E}">
        <p14:creationId xmlns:p14="http://schemas.microsoft.com/office/powerpoint/2010/main" val="20879746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buNone/>
            </a:pPr>
            <a:r>
              <a:rPr lang="en-US" dirty="0"/>
              <a:t>He uses a </a:t>
            </a:r>
            <a:r>
              <a:rPr lang="en-US" b="1" dirty="0">
                <a:solidFill>
                  <a:schemeClr val="accent4"/>
                </a:solidFill>
              </a:rPr>
              <a:t>call to action</a:t>
            </a:r>
            <a:r>
              <a:rPr lang="en-US" dirty="0"/>
              <a:t>.</a:t>
            </a:r>
          </a:p>
          <a:p>
            <a:r>
              <a:rPr lang="en-US" dirty="0"/>
              <a:t>In writing, a call to action is a message that inspires the audience to take action to support a particular cause.</a:t>
            </a:r>
          </a:p>
          <a:p>
            <a:r>
              <a:rPr lang="en-US" dirty="0"/>
              <a:t>Why is a call to action important?</a:t>
            </a:r>
          </a:p>
          <a:p>
            <a:pPr marL="253022" lvl="1" indent="0">
              <a:buNone/>
            </a:pPr>
            <a:r>
              <a:rPr lang="en-US" dirty="0"/>
              <a:t>“An audience might be thoroughly gripped by your narrative and convinced to believe what you do—but if they leave not knowing what they are supposed to do with your ideas, your presentation will have been—essentially—fruitless.”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How Does Elie Wiesel’s Speech Inspire?</a:t>
            </a:r>
          </a:p>
        </p:txBody>
      </p:sp>
    </p:spTree>
    <p:extLst>
      <p:ext uri="{BB962C8B-B14F-4D97-AF65-F5344CB8AC3E}">
        <p14:creationId xmlns:p14="http://schemas.microsoft.com/office/powerpoint/2010/main" val="3152085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Read the two Holocaust Remembrance </a:t>
            </a:r>
            <a:br>
              <a:rPr lang="en-US" dirty="0"/>
            </a:br>
            <a:r>
              <a:rPr lang="en-US" dirty="0"/>
              <a:t>Speeches written by two former presidents.</a:t>
            </a:r>
          </a:p>
          <a:p>
            <a:r>
              <a:rPr lang="en-US" dirty="0"/>
              <a:t>Using a highlighter, </a:t>
            </a:r>
            <a:r>
              <a:rPr lang="en-US" dirty="0">
                <a:highlight>
                  <a:srgbClr val="FFFF00"/>
                </a:highlight>
              </a:rPr>
              <a:t>highlight</a:t>
            </a:r>
            <a:r>
              <a:rPr lang="en-US" dirty="0"/>
              <a:t> anything you think is important, profound, or that you have a question about.</a:t>
            </a:r>
          </a:p>
          <a:p>
            <a:r>
              <a:rPr lang="en-US" dirty="0"/>
              <a:t>Using a pen/pencil, write why you highlighted those things in the margins.</a:t>
            </a:r>
          </a:p>
          <a:p>
            <a:pPr marL="0" indent="0">
              <a:buNone/>
            </a:pPr>
            <a:r>
              <a:rPr lang="en-US" b="1" dirty="0"/>
              <a:t>You have 15 minutes to complete this.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Why-Lighting: Speeches 1 and 2</a:t>
            </a:r>
          </a:p>
        </p:txBody>
      </p:sp>
      <p:pic>
        <p:nvPicPr>
          <p:cNvPr id="5" name="Picture 4" descr="A picture containing text, clipart, vector graphics&#10;&#10;Description automatically generated">
            <a:extLst>
              <a:ext uri="{FF2B5EF4-FFF2-40B4-BE49-F238E27FC236}">
                <a16:creationId xmlns:a16="http://schemas.microsoft.com/office/drawing/2014/main" id="{CA2A1B4C-1CE6-4CC3-8BBE-338832F5C577}"/>
              </a:ext>
            </a:extLst>
          </p:cNvPr>
          <p:cNvPicPr>
            <a:picLocks noChangeAspect="1"/>
          </p:cNvPicPr>
          <p:nvPr/>
        </p:nvPicPr>
        <p:blipFill>
          <a:blip r:embed="rId3"/>
          <a:stretch>
            <a:fillRect/>
          </a:stretch>
        </p:blipFill>
        <p:spPr>
          <a:xfrm>
            <a:off x="6498236" y="400051"/>
            <a:ext cx="2188564" cy="1217418"/>
          </a:xfrm>
          <a:prstGeom prst="rect">
            <a:avLst/>
          </a:prstGeom>
        </p:spPr>
      </p:pic>
    </p:spTree>
    <p:extLst>
      <p:ext uri="{BB962C8B-B14F-4D97-AF65-F5344CB8AC3E}">
        <p14:creationId xmlns:p14="http://schemas.microsoft.com/office/powerpoint/2010/main" val="1933166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buNone/>
            </a:pPr>
            <a:r>
              <a:rPr lang="en-US" dirty="0"/>
              <a:t>Compare annotations with a partner. </a:t>
            </a:r>
          </a:p>
          <a:p>
            <a:r>
              <a:rPr lang="en-US" dirty="0"/>
              <a:t>What did you highlight that was the same? Different?</a:t>
            </a:r>
          </a:p>
          <a:p>
            <a:r>
              <a:rPr lang="en-US" dirty="0"/>
              <a:t>Discuss your “why” for highlights that differ.</a:t>
            </a:r>
          </a:p>
          <a:p>
            <a:r>
              <a:rPr lang="en-US" dirty="0"/>
              <a:t>How do these speeches compare to Elie Wiesel’s speech?</a:t>
            </a:r>
          </a:p>
          <a:p>
            <a:r>
              <a:rPr lang="en-US" dirty="0"/>
              <a:t>Find the call to action in both speeches and </a:t>
            </a:r>
            <a:r>
              <a:rPr lang="en-US" u="sng" dirty="0"/>
              <a:t>underline</a:t>
            </a:r>
            <a:r>
              <a:rPr lang="en-US" dirty="0"/>
              <a:t> it.</a:t>
            </a:r>
          </a:p>
          <a:p>
            <a:endParaRPr lang="en-US" dirty="0"/>
          </a:p>
          <a:p>
            <a:pPr marL="0" indent="0">
              <a:buNone/>
            </a:pPr>
            <a:r>
              <a:rPr lang="en-US" b="1" dirty="0"/>
              <a:t>You have 10 minutes to complete this.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Why-Lighting: Share Out</a:t>
            </a:r>
          </a:p>
        </p:txBody>
      </p:sp>
      <p:pic>
        <p:nvPicPr>
          <p:cNvPr id="3" name="Picture 2" descr="A picture containing text, clipart, vector graphics&#10;&#10;Description automatically generated">
            <a:extLst>
              <a:ext uri="{FF2B5EF4-FFF2-40B4-BE49-F238E27FC236}">
                <a16:creationId xmlns:a16="http://schemas.microsoft.com/office/drawing/2014/main" id="{D9B2D284-F2AE-4163-805C-6AA447C7BDD0}"/>
              </a:ext>
            </a:extLst>
          </p:cNvPr>
          <p:cNvPicPr>
            <a:picLocks noChangeAspect="1"/>
          </p:cNvPicPr>
          <p:nvPr/>
        </p:nvPicPr>
        <p:blipFill>
          <a:blip r:embed="rId3"/>
          <a:stretch>
            <a:fillRect/>
          </a:stretch>
        </p:blipFill>
        <p:spPr>
          <a:xfrm>
            <a:off x="6498236" y="400051"/>
            <a:ext cx="2188564" cy="1217418"/>
          </a:xfrm>
          <a:prstGeom prst="rect">
            <a:avLst/>
          </a:prstGeom>
        </p:spPr>
      </p:pic>
    </p:spTree>
    <p:extLst>
      <p:ext uri="{BB962C8B-B14F-4D97-AF65-F5344CB8AC3E}">
        <p14:creationId xmlns:p14="http://schemas.microsoft.com/office/powerpoint/2010/main" val="3660077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5F65BA-870E-4FFC-A2E3-4A51F61AF237}"/>
              </a:ext>
            </a:extLst>
          </p:cNvPr>
          <p:cNvSpPr>
            <a:spLocks noGrp="1"/>
          </p:cNvSpPr>
          <p:nvPr>
            <p:ph idx="1"/>
          </p:nvPr>
        </p:nvSpPr>
        <p:spPr/>
        <p:txBody>
          <a:bodyPr>
            <a:normAutofit/>
          </a:bodyPr>
          <a:lstStyle/>
          <a:p>
            <a:r>
              <a:rPr lang="en-US" dirty="0"/>
              <a:t>Write a Holocaust Remembrance Speech for Yom HaShoah that includes a </a:t>
            </a:r>
            <a:r>
              <a:rPr lang="en-US" u="sng" dirty="0"/>
              <a:t>call to action</a:t>
            </a:r>
            <a:r>
              <a:rPr lang="en-US" dirty="0"/>
              <a:t>.</a:t>
            </a:r>
          </a:p>
          <a:p>
            <a:r>
              <a:rPr lang="en-US" dirty="0"/>
              <a:t>Use the speeches that we have annotated as an inspiration to write your own.</a:t>
            </a:r>
          </a:p>
          <a:p>
            <a:pPr marL="0" indent="0">
              <a:buNone/>
            </a:pPr>
            <a:r>
              <a:rPr lang="en-US" b="1" i="1" dirty="0">
                <a:solidFill>
                  <a:schemeClr val="accent4"/>
                </a:solidFill>
              </a:rPr>
              <a:t>Yom HaShoah</a:t>
            </a:r>
            <a:r>
              <a:rPr lang="en-US" i="1" dirty="0"/>
              <a:t> </a:t>
            </a:r>
            <a:r>
              <a:rPr lang="en-US" i="1" dirty="0">
                <a:latin typeface="+mn-lt"/>
              </a:rPr>
              <a:t>(</a:t>
            </a:r>
            <a:r>
              <a:rPr lang="en-US" b="0" i="0" dirty="0">
                <a:solidFill>
                  <a:srgbClr val="242424"/>
                </a:solidFill>
                <a:effectLst/>
                <a:latin typeface="+mn-lt"/>
              </a:rPr>
              <a:t>/</a:t>
            </a:r>
            <a:r>
              <a:rPr lang="en-US" dirty="0">
                <a:solidFill>
                  <a:srgbClr val="242424"/>
                </a:solidFill>
                <a:effectLst/>
                <a:latin typeface="+mn-lt"/>
              </a:rPr>
              <a:t>yam</a:t>
            </a:r>
            <a:r>
              <a:rPr lang="en-US" b="0" i="0" dirty="0">
                <a:solidFill>
                  <a:srgbClr val="242424"/>
                </a:solidFill>
                <a:effectLst/>
                <a:latin typeface="+mn-lt"/>
              </a:rPr>
              <a:t>/ /</a:t>
            </a:r>
            <a:r>
              <a:rPr lang="en-US" dirty="0" err="1">
                <a:solidFill>
                  <a:srgbClr val="242424"/>
                </a:solidFill>
                <a:effectLst/>
                <a:latin typeface="+mn-lt"/>
              </a:rPr>
              <a:t>həšoə</a:t>
            </a:r>
            <a:r>
              <a:rPr lang="en-US" dirty="0">
                <a:solidFill>
                  <a:srgbClr val="242424"/>
                </a:solidFill>
                <a:effectLst/>
                <a:latin typeface="+mn-lt"/>
              </a:rPr>
              <a:t>/</a:t>
            </a:r>
            <a:r>
              <a:rPr lang="en-US" i="1" dirty="0">
                <a:latin typeface="+mn-lt"/>
              </a:rPr>
              <a:t>), </a:t>
            </a:r>
            <a:r>
              <a:rPr lang="en-US" i="1" dirty="0"/>
              <a:t>also known as Holocaust Remembrance Day, is a day set aside to honor the Jewish lives lost during the Holocaust. It is observed on the 27</a:t>
            </a:r>
            <a:r>
              <a:rPr lang="en-US" i="1" baseline="30000" dirty="0"/>
              <a:t>th</a:t>
            </a:r>
            <a:r>
              <a:rPr lang="en-US" i="1" dirty="0"/>
              <a:t> </a:t>
            </a:r>
            <a:br>
              <a:rPr lang="en-US" i="1" dirty="0"/>
            </a:br>
            <a:r>
              <a:rPr lang="en-US" i="1" dirty="0"/>
              <a:t>of the Hebrew month of Nisan.</a:t>
            </a:r>
          </a:p>
        </p:txBody>
      </p:sp>
      <p:sp>
        <p:nvSpPr>
          <p:cNvPr id="3" name="Title 2">
            <a:extLst>
              <a:ext uri="{FF2B5EF4-FFF2-40B4-BE49-F238E27FC236}">
                <a16:creationId xmlns:a16="http://schemas.microsoft.com/office/drawing/2014/main" id="{579FA004-F325-404F-9FEF-11EB634019BF}"/>
              </a:ext>
            </a:extLst>
          </p:cNvPr>
          <p:cNvSpPr>
            <a:spLocks noGrp="1"/>
          </p:cNvSpPr>
          <p:nvPr>
            <p:ph type="title"/>
          </p:nvPr>
        </p:nvSpPr>
        <p:spPr/>
        <p:txBody>
          <a:bodyPr/>
          <a:lstStyle/>
          <a:p>
            <a:r>
              <a:rPr lang="en-US" dirty="0"/>
              <a:t>Using a Call to Action</a:t>
            </a:r>
          </a:p>
        </p:txBody>
      </p:sp>
    </p:spTree>
    <p:extLst>
      <p:ext uri="{BB962C8B-B14F-4D97-AF65-F5344CB8AC3E}">
        <p14:creationId xmlns:p14="http://schemas.microsoft.com/office/powerpoint/2010/main" val="1825126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6975566" cy="3434098"/>
          </a:xfrm>
        </p:spPr>
        <p:txBody>
          <a:bodyPr>
            <a:normAutofit lnSpcReduction="10000"/>
          </a:bodyPr>
          <a:lstStyle/>
          <a:p>
            <a:pPr marL="0" indent="0">
              <a:buNone/>
            </a:pPr>
            <a:r>
              <a:rPr lang="en-US" b="1" u="sng" dirty="0"/>
              <a:t>Requirements</a:t>
            </a:r>
            <a:r>
              <a:rPr lang="en-US" b="1" dirty="0"/>
              <a:t>:</a:t>
            </a:r>
          </a:p>
          <a:p>
            <a:r>
              <a:rPr lang="en-US" dirty="0"/>
              <a:t>Minimum of 25 Sentences, 3 Paragraphs</a:t>
            </a:r>
          </a:p>
          <a:p>
            <a:r>
              <a:rPr lang="en-US" dirty="0"/>
              <a:t>Must be Presented (in one of the following ways):</a:t>
            </a:r>
          </a:p>
          <a:p>
            <a:pPr lvl="1">
              <a:buFont typeface="Wingdings" panose="05000000000000000000" pitchFamily="2" charset="2"/>
              <a:buChar char="§"/>
            </a:pPr>
            <a:r>
              <a:rPr lang="en-US" dirty="0"/>
              <a:t>In-person</a:t>
            </a:r>
          </a:p>
          <a:p>
            <a:pPr lvl="2"/>
            <a:r>
              <a:rPr lang="en-US" dirty="0"/>
              <a:t>During class </a:t>
            </a:r>
          </a:p>
          <a:p>
            <a:pPr lvl="2"/>
            <a:r>
              <a:rPr lang="en-US" dirty="0"/>
              <a:t>During lunch </a:t>
            </a:r>
          </a:p>
          <a:p>
            <a:pPr lvl="2"/>
            <a:r>
              <a:rPr lang="en-US" dirty="0"/>
              <a:t>After school</a:t>
            </a:r>
          </a:p>
          <a:p>
            <a:pPr lvl="1">
              <a:buFont typeface="Wingdings" panose="05000000000000000000" pitchFamily="2" charset="2"/>
              <a:buChar char="§"/>
            </a:pPr>
            <a:r>
              <a:rPr lang="en-US" dirty="0"/>
              <a:t>Filmed and submitted</a:t>
            </a:r>
          </a:p>
          <a:p>
            <a:pPr lvl="1"/>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Write a Holocaust Remembrance Speech</a:t>
            </a:r>
          </a:p>
        </p:txBody>
      </p:sp>
    </p:spTree>
    <p:extLst>
      <p:ext uri="{BB962C8B-B14F-4D97-AF65-F5344CB8AC3E}">
        <p14:creationId xmlns:p14="http://schemas.microsoft.com/office/powerpoint/2010/main" val="41303413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buNone/>
            </a:pPr>
            <a:r>
              <a:rPr lang="en-US" b="1" u="sng" dirty="0"/>
              <a:t>Suggested Format</a:t>
            </a:r>
            <a:r>
              <a:rPr lang="en-US" b="1" dirty="0"/>
              <a:t>:</a:t>
            </a:r>
          </a:p>
          <a:p>
            <a:r>
              <a:rPr lang="en-US" b="1" dirty="0"/>
              <a:t>Paragraph 1</a:t>
            </a:r>
            <a:r>
              <a:rPr lang="en-US" dirty="0"/>
              <a:t>: Explanation of purpose </a:t>
            </a:r>
          </a:p>
          <a:p>
            <a:r>
              <a:rPr lang="en-US" b="1" dirty="0"/>
              <a:t>Paragraph 2</a:t>
            </a:r>
            <a:r>
              <a:rPr lang="en-US" dirty="0"/>
              <a:t>: Background and acknowledgement of topic and its impact (in both the past and present)</a:t>
            </a:r>
          </a:p>
          <a:p>
            <a:r>
              <a:rPr lang="en-US" b="1" dirty="0"/>
              <a:t>Paragraph 3</a:t>
            </a:r>
            <a:r>
              <a:rPr lang="en-US" dirty="0"/>
              <a:t>: Call to action</a:t>
            </a:r>
          </a:p>
          <a:p>
            <a:pPr lvl="1">
              <a:buFont typeface="Wingdings" panose="05000000000000000000" pitchFamily="2" charset="2"/>
              <a:buChar char="§"/>
            </a:pPr>
            <a:r>
              <a:rPr lang="en-US" dirty="0"/>
              <a:t>Persuade and inspire the audience to take action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Write a Holocaust Remembrance Speech</a:t>
            </a:r>
          </a:p>
        </p:txBody>
      </p:sp>
    </p:spTree>
    <p:extLst>
      <p:ext uri="{BB962C8B-B14F-4D97-AF65-F5344CB8AC3E}">
        <p14:creationId xmlns:p14="http://schemas.microsoft.com/office/powerpoint/2010/main" val="269189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able&#10;&#10;Description automatically generated">
            <a:extLst>
              <a:ext uri="{FF2B5EF4-FFF2-40B4-BE49-F238E27FC236}">
                <a16:creationId xmlns:a16="http://schemas.microsoft.com/office/drawing/2014/main" id="{82E9D788-CD7E-43F9-9FB2-2700B9C17C0E}"/>
              </a:ext>
            </a:extLst>
          </p:cNvPr>
          <p:cNvPicPr>
            <a:picLocks noGrp="1" noChangeAspect="1"/>
          </p:cNvPicPr>
          <p:nvPr>
            <p:ph idx="1"/>
          </p:nvPr>
        </p:nvPicPr>
        <p:blipFill>
          <a:blip r:embed="rId2"/>
          <a:stretch>
            <a:fillRect/>
          </a:stretch>
        </p:blipFill>
        <p:spPr>
          <a:xfrm>
            <a:off x="457199" y="1164497"/>
            <a:ext cx="6833145" cy="3578953"/>
          </a:xfrm>
        </p:spPr>
      </p:pic>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Holocaust Remembrance Speech Rubric</a:t>
            </a:r>
          </a:p>
        </p:txBody>
      </p:sp>
    </p:spTree>
    <p:extLst>
      <p:ext uri="{BB962C8B-B14F-4D97-AF65-F5344CB8AC3E}">
        <p14:creationId xmlns:p14="http://schemas.microsoft.com/office/powerpoint/2010/main" val="2370944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6093823" cy="3434098"/>
          </a:xfrm>
        </p:spPr>
        <p:txBody>
          <a:bodyPr>
            <a:normAutofit/>
          </a:bodyPr>
          <a:lstStyle/>
          <a:p>
            <a:pPr marL="0" indent="0">
              <a:buNone/>
            </a:pPr>
            <a:r>
              <a:rPr lang="en-US" dirty="0"/>
              <a:t>Use the Speech Rubric to give peer feedback.</a:t>
            </a:r>
          </a:p>
          <a:p>
            <a:r>
              <a:rPr lang="en-US" dirty="0"/>
              <a:t>Is the purpose clear?</a:t>
            </a:r>
          </a:p>
          <a:p>
            <a:r>
              <a:rPr lang="en-US" dirty="0"/>
              <a:t>Is the impact for both past and future explained?</a:t>
            </a:r>
          </a:p>
          <a:p>
            <a:r>
              <a:rPr lang="en-US" dirty="0"/>
              <a:t>Is the call to action clear and motivating?</a:t>
            </a:r>
          </a:p>
          <a:p>
            <a:pPr lvl="1"/>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Peer Editing</a:t>
            </a:r>
          </a:p>
        </p:txBody>
      </p:sp>
      <p:pic>
        <p:nvPicPr>
          <p:cNvPr id="7" name="Picture 6" descr="A picture containing icon&#10;&#10;Description automatically generated">
            <a:extLst>
              <a:ext uri="{FF2B5EF4-FFF2-40B4-BE49-F238E27FC236}">
                <a16:creationId xmlns:a16="http://schemas.microsoft.com/office/drawing/2014/main" id="{18C7E199-9C30-465E-8A82-C9E50999064A}"/>
              </a:ext>
            </a:extLst>
          </p:cNvPr>
          <p:cNvPicPr>
            <a:picLocks noChangeAspect="1"/>
          </p:cNvPicPr>
          <p:nvPr/>
        </p:nvPicPr>
        <p:blipFill>
          <a:blip r:embed="rId3"/>
          <a:stretch>
            <a:fillRect/>
          </a:stretch>
        </p:blipFill>
        <p:spPr>
          <a:xfrm>
            <a:off x="6619164" y="459855"/>
            <a:ext cx="2067636" cy="1756458"/>
          </a:xfrm>
          <a:prstGeom prst="rect">
            <a:avLst/>
          </a:prstGeom>
        </p:spPr>
      </p:pic>
    </p:spTree>
    <p:extLst>
      <p:ext uri="{BB962C8B-B14F-4D97-AF65-F5344CB8AC3E}">
        <p14:creationId xmlns:p14="http://schemas.microsoft.com/office/powerpoint/2010/main" val="2412863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able&#10;&#10;Description automatically generated">
            <a:extLst>
              <a:ext uri="{FF2B5EF4-FFF2-40B4-BE49-F238E27FC236}">
                <a16:creationId xmlns:a16="http://schemas.microsoft.com/office/drawing/2014/main" id="{82E9D788-CD7E-43F9-9FB2-2700B9C17C0E}"/>
              </a:ext>
            </a:extLst>
          </p:cNvPr>
          <p:cNvPicPr>
            <a:picLocks noGrp="1" noChangeAspect="1"/>
          </p:cNvPicPr>
          <p:nvPr>
            <p:ph idx="1"/>
          </p:nvPr>
        </p:nvPicPr>
        <p:blipFill>
          <a:blip r:embed="rId2"/>
          <a:stretch>
            <a:fillRect/>
          </a:stretch>
        </p:blipFill>
        <p:spPr>
          <a:xfrm>
            <a:off x="457199" y="1164497"/>
            <a:ext cx="6833145" cy="3578953"/>
          </a:xfrm>
        </p:spPr>
      </p:pic>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Let’s Present</a:t>
            </a:r>
          </a:p>
        </p:txBody>
      </p:sp>
    </p:spTree>
    <p:extLst>
      <p:ext uri="{BB962C8B-B14F-4D97-AF65-F5344CB8AC3E}">
        <p14:creationId xmlns:p14="http://schemas.microsoft.com/office/powerpoint/2010/main" val="16349660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a:xfrm>
            <a:off x="644651" y="1007598"/>
            <a:ext cx="7977801" cy="1371600"/>
          </a:xfrm>
        </p:spPr>
        <p:txBody>
          <a:bodyPr/>
          <a:lstStyle/>
          <a:p>
            <a:r>
              <a:rPr lang="en-US" dirty="0"/>
              <a:t>In the Kingdom of Night, Part 2</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A Call to Action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Questions</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r>
              <a:rPr lang="en-US" dirty="0"/>
              <a:t>Why is it important to learn history?</a:t>
            </a:r>
          </a:p>
          <a:p>
            <a:r>
              <a:rPr lang="en-US" dirty="0"/>
              <a:t>How can we inspire change?</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EFA6-4DC4-4FFC-8C2F-396587168EC4}"/>
              </a:ext>
            </a:extLst>
          </p:cNvPr>
          <p:cNvSpPr>
            <a:spLocks noGrp="1"/>
          </p:cNvSpPr>
          <p:nvPr>
            <p:ph type="title"/>
          </p:nvPr>
        </p:nvSpPr>
        <p:spPr/>
        <p:txBody>
          <a:bodyPr/>
          <a:lstStyle/>
          <a:p>
            <a:r>
              <a:rPr lang="en-US" dirty="0"/>
              <a:t>Lesson Objectives</a:t>
            </a:r>
          </a:p>
        </p:txBody>
      </p:sp>
      <p:sp>
        <p:nvSpPr>
          <p:cNvPr id="3" name="Text Placeholder 2">
            <a:extLst>
              <a:ext uri="{FF2B5EF4-FFF2-40B4-BE49-F238E27FC236}">
                <a16:creationId xmlns:a16="http://schemas.microsoft.com/office/drawing/2014/main" id="{E070DBF6-35BD-48AF-AD0A-4D40FA3B7E03}"/>
              </a:ext>
            </a:extLst>
          </p:cNvPr>
          <p:cNvSpPr>
            <a:spLocks noGrp="1"/>
          </p:cNvSpPr>
          <p:nvPr>
            <p:ph type="body" idx="1"/>
          </p:nvPr>
        </p:nvSpPr>
        <p:spPr>
          <a:xfrm>
            <a:off x="530352" y="2028498"/>
            <a:ext cx="7772400" cy="2311490"/>
          </a:xfrm>
        </p:spPr>
        <p:txBody>
          <a:bodyPr/>
          <a:lstStyle/>
          <a:p>
            <a:r>
              <a:rPr lang="en-US" dirty="0"/>
              <a:t>Annotate speeches to assess their impact and effectiveness</a:t>
            </a:r>
          </a:p>
          <a:p>
            <a:r>
              <a:rPr lang="en-US" dirty="0"/>
              <a:t>Write a Holocaust Remembrance speech that uses a call to action</a:t>
            </a:r>
          </a:p>
        </p:txBody>
      </p:sp>
    </p:spTree>
    <p:extLst>
      <p:ext uri="{BB962C8B-B14F-4D97-AF65-F5344CB8AC3E}">
        <p14:creationId xmlns:p14="http://schemas.microsoft.com/office/powerpoint/2010/main" val="6943267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22514" y="1417321"/>
            <a:ext cx="6439989" cy="2831374"/>
          </a:xfrm>
        </p:spPr>
        <p:txBody>
          <a:bodyPr/>
          <a:lstStyle/>
          <a:p>
            <a:r>
              <a:rPr lang="en-US" dirty="0"/>
              <a:t>On a sheet of notebook paper, list 3–5 things </a:t>
            </a:r>
            <a:br>
              <a:rPr lang="en-US" dirty="0"/>
            </a:br>
            <a:r>
              <a:rPr lang="en-US" dirty="0"/>
              <a:t>that make a good or great speech.</a:t>
            </a:r>
          </a:p>
          <a:p>
            <a:endParaRPr lang="en-US" dirty="0"/>
          </a:p>
          <a:p>
            <a:endParaRPr lang="en-US" dirty="0"/>
          </a:p>
          <a:p>
            <a:endParaRPr lang="en-US" dirty="0"/>
          </a:p>
          <a:p>
            <a:pPr marL="0" indent="0">
              <a:buNone/>
            </a:pPr>
            <a:r>
              <a:rPr lang="en-US" b="1" dirty="0"/>
              <a:t>You have 2 minutes.</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 Makes a Great Speech?</a:t>
            </a:r>
          </a:p>
        </p:txBody>
      </p:sp>
      <p:grpSp>
        <p:nvGrpSpPr>
          <p:cNvPr id="16" name="Group 15">
            <a:extLst>
              <a:ext uri="{FF2B5EF4-FFF2-40B4-BE49-F238E27FC236}">
                <a16:creationId xmlns:a16="http://schemas.microsoft.com/office/drawing/2014/main" id="{157BCE9A-3CCA-4541-9A81-38CA500A069B}"/>
              </a:ext>
            </a:extLst>
          </p:cNvPr>
          <p:cNvGrpSpPr/>
          <p:nvPr/>
        </p:nvGrpSpPr>
        <p:grpSpPr>
          <a:xfrm>
            <a:off x="6750554" y="400050"/>
            <a:ext cx="2440983" cy="2717904"/>
            <a:chOff x="6786987" y="370070"/>
            <a:chExt cx="2054796" cy="2044760"/>
          </a:xfrm>
        </p:grpSpPr>
        <p:pic>
          <p:nvPicPr>
            <p:cNvPr id="15" name="Graphic 14" descr="Question Mark with solid fill">
              <a:extLst>
                <a:ext uri="{FF2B5EF4-FFF2-40B4-BE49-F238E27FC236}">
                  <a16:creationId xmlns:a16="http://schemas.microsoft.com/office/drawing/2014/main" id="{856A2047-73D5-45F2-B569-B6C1F36B71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7003" y="400050"/>
              <a:ext cx="2014780" cy="2014780"/>
            </a:xfrm>
            <a:prstGeom prst="rect">
              <a:avLst/>
            </a:prstGeom>
          </p:spPr>
        </p:pic>
        <p:pic>
          <p:nvPicPr>
            <p:cNvPr id="18" name="Graphic 17" descr="Question Mark with solid fill">
              <a:extLst>
                <a:ext uri="{FF2B5EF4-FFF2-40B4-BE49-F238E27FC236}">
                  <a16:creationId xmlns:a16="http://schemas.microsoft.com/office/drawing/2014/main" id="{3C1CAC85-305C-4565-AB50-B0D2234C3B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6987" y="370070"/>
              <a:ext cx="2014780" cy="2014780"/>
            </a:xfrm>
            <a:prstGeom prst="rect">
              <a:avLst/>
            </a:prstGeom>
          </p:spPr>
        </p:pic>
      </p:grpSp>
    </p:spTree>
    <p:extLst>
      <p:ext uri="{BB962C8B-B14F-4D97-AF65-F5344CB8AC3E}">
        <p14:creationId xmlns:p14="http://schemas.microsoft.com/office/powerpoint/2010/main" val="10467081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FB1EF645-CE4F-4FB5-8DA0-D300E4912640}"/>
              </a:ext>
            </a:extLst>
          </p:cNvPr>
          <p:cNvPicPr>
            <a:picLocks noChangeAspect="1"/>
          </p:cNvPicPr>
          <p:nvPr/>
        </p:nvPicPr>
        <p:blipFill>
          <a:blip r:embed="rId3"/>
          <a:stretch>
            <a:fillRect/>
          </a:stretch>
        </p:blipFill>
        <p:spPr>
          <a:xfrm>
            <a:off x="3838731" y="1423672"/>
            <a:ext cx="5111750" cy="2875358"/>
          </a:xfrm>
          <a:prstGeom prst="rect">
            <a:avLst/>
          </a:prstGeom>
          <a:noFill/>
        </p:spPr>
      </p:pic>
      <p:sp>
        <p:nvSpPr>
          <p:cNvPr id="20" name="Content Placeholder 19">
            <a:extLst>
              <a:ext uri="{FF2B5EF4-FFF2-40B4-BE49-F238E27FC236}">
                <a16:creationId xmlns:a16="http://schemas.microsoft.com/office/drawing/2014/main" id="{F1228430-A5CD-4C5D-A779-1E4F20C15B02}"/>
              </a:ext>
            </a:extLst>
          </p:cNvPr>
          <p:cNvSpPr>
            <a:spLocks noGrp="1"/>
          </p:cNvSpPr>
          <p:nvPr>
            <p:ph sz="quarter" idx="2"/>
          </p:nvPr>
        </p:nvSpPr>
        <p:spPr>
          <a:xfrm>
            <a:off x="450850" y="1330012"/>
            <a:ext cx="3319176" cy="2412497"/>
          </a:xfrm>
        </p:spPr>
        <p:txBody>
          <a:bodyPr>
            <a:normAutofit/>
          </a:bodyPr>
          <a:lstStyle/>
          <a:p>
            <a:r>
              <a:rPr lang="en-US" sz="2600" dirty="0"/>
              <a:t>Share 1 thing from your list.</a:t>
            </a:r>
          </a:p>
          <a:p>
            <a:r>
              <a:rPr lang="en-US" sz="2600" dirty="0"/>
              <a:t>If your ideas have already been said, say, “Pass.”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a:xfrm>
            <a:off x="457200" y="307247"/>
            <a:ext cx="8229600" cy="857250"/>
          </a:xfrm>
        </p:spPr>
        <p:txBody>
          <a:bodyPr anchor="b">
            <a:normAutofit/>
          </a:bodyPr>
          <a:lstStyle/>
          <a:p>
            <a:r>
              <a:rPr lang="en-US" dirty="0"/>
              <a:t>What Makes a Great Speech?</a:t>
            </a:r>
            <a:endParaRPr lang="en-US" b="1" dirty="0"/>
          </a:p>
        </p:txBody>
      </p:sp>
    </p:spTree>
    <p:extLst>
      <p:ext uri="{BB962C8B-B14F-4D97-AF65-F5344CB8AC3E}">
        <p14:creationId xmlns:p14="http://schemas.microsoft.com/office/powerpoint/2010/main" val="3812668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8BE7D-4B83-41F1-AD68-0751EC3B8963}"/>
              </a:ext>
            </a:extLst>
          </p:cNvPr>
          <p:cNvSpPr>
            <a:spLocks noGrp="1"/>
          </p:cNvSpPr>
          <p:nvPr>
            <p:ph idx="1"/>
          </p:nvPr>
        </p:nvSpPr>
        <p:spPr>
          <a:xfrm>
            <a:off x="457200" y="1309352"/>
            <a:ext cx="7220494" cy="3434098"/>
          </a:xfrm>
        </p:spPr>
        <p:txBody>
          <a:bodyPr>
            <a:normAutofit fontScale="92500"/>
          </a:bodyPr>
          <a:lstStyle/>
          <a:p>
            <a:r>
              <a:rPr lang="en-US" dirty="0"/>
              <a:t>Listen to Elie Wiesel’s 1986 Nobel Peace Prize Acceptance Speech.</a:t>
            </a:r>
          </a:p>
          <a:p>
            <a:r>
              <a:rPr lang="en-US" dirty="0"/>
              <a:t>As you listen, read along using your handout and write in the margins what he did to make this a good speech.</a:t>
            </a:r>
          </a:p>
          <a:p>
            <a:endParaRPr lang="en-US" dirty="0"/>
          </a:p>
          <a:p>
            <a:endParaRPr lang="en-US" dirty="0"/>
          </a:p>
          <a:p>
            <a:pPr marL="0" indent="0">
              <a:buNone/>
            </a:pPr>
            <a:r>
              <a:rPr lang="en-US" sz="2400" i="1" dirty="0"/>
              <a:t>* The written speech and the presented speech vary slightly.</a:t>
            </a:r>
          </a:p>
        </p:txBody>
      </p:sp>
      <p:sp>
        <p:nvSpPr>
          <p:cNvPr id="3" name="Title 2">
            <a:extLst>
              <a:ext uri="{FF2B5EF4-FFF2-40B4-BE49-F238E27FC236}">
                <a16:creationId xmlns:a16="http://schemas.microsoft.com/office/drawing/2014/main" id="{4981633A-AC2F-4EF2-8463-692B29EAE251}"/>
              </a:ext>
            </a:extLst>
          </p:cNvPr>
          <p:cNvSpPr>
            <a:spLocks noGrp="1"/>
          </p:cNvSpPr>
          <p:nvPr>
            <p:ph type="title"/>
          </p:nvPr>
        </p:nvSpPr>
        <p:spPr/>
        <p:txBody>
          <a:bodyPr/>
          <a:lstStyle/>
          <a:p>
            <a:r>
              <a:rPr lang="en-US" dirty="0"/>
              <a:t>Elie Wiesel’s Nobel Prize Acceptance Speech</a:t>
            </a:r>
          </a:p>
        </p:txBody>
      </p:sp>
    </p:spTree>
    <p:extLst>
      <p:ext uri="{BB962C8B-B14F-4D97-AF65-F5344CB8AC3E}">
        <p14:creationId xmlns:p14="http://schemas.microsoft.com/office/powerpoint/2010/main" val="39206592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Elie Wiesel’s Nobel Prize Acceptance Speech</a:t>
            </a:r>
          </a:p>
        </p:txBody>
      </p:sp>
      <p:pic>
        <p:nvPicPr>
          <p:cNvPr id="2" name="Picture 1">
            <a:hlinkClick r:id="rId3"/>
            <a:extLst>
              <a:ext uri="{FF2B5EF4-FFF2-40B4-BE49-F238E27FC236}">
                <a16:creationId xmlns:a16="http://schemas.microsoft.com/office/drawing/2014/main" id="{6F343F2E-5578-4988-8FB6-AD5BDD3C7764}"/>
              </a:ext>
            </a:extLst>
          </p:cNvPr>
          <p:cNvPicPr>
            <a:picLocks noChangeAspect="1"/>
          </p:cNvPicPr>
          <p:nvPr/>
        </p:nvPicPr>
        <p:blipFill>
          <a:blip r:embed="rId4"/>
          <a:stretch>
            <a:fillRect/>
          </a:stretch>
        </p:blipFill>
        <p:spPr>
          <a:xfrm>
            <a:off x="1297584" y="1164497"/>
            <a:ext cx="6548833" cy="3671755"/>
          </a:xfrm>
          <a:prstGeom prst="rect">
            <a:avLst/>
          </a:prstGeom>
        </p:spPr>
      </p:pic>
    </p:spTree>
    <p:extLst>
      <p:ext uri="{BB962C8B-B14F-4D97-AF65-F5344CB8AC3E}">
        <p14:creationId xmlns:p14="http://schemas.microsoft.com/office/powerpoint/2010/main" val="3166232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8BE7D-4B83-41F1-AD68-0751EC3B8963}"/>
              </a:ext>
            </a:extLst>
          </p:cNvPr>
          <p:cNvSpPr>
            <a:spLocks noGrp="1"/>
          </p:cNvSpPr>
          <p:nvPr>
            <p:ph idx="1"/>
          </p:nvPr>
        </p:nvSpPr>
        <p:spPr>
          <a:xfrm>
            <a:off x="457200" y="1309352"/>
            <a:ext cx="7540534" cy="3434098"/>
          </a:xfrm>
        </p:spPr>
        <p:txBody>
          <a:bodyPr>
            <a:normAutofit fontScale="92500" lnSpcReduction="10000"/>
          </a:bodyPr>
          <a:lstStyle/>
          <a:p>
            <a:pPr marL="0" indent="0">
              <a:buNone/>
            </a:pPr>
            <a:r>
              <a:rPr lang="en-US" dirty="0"/>
              <a:t>With a partner, compare notes.</a:t>
            </a:r>
          </a:p>
          <a:p>
            <a:r>
              <a:rPr lang="en-US" dirty="0"/>
              <a:t>What did you list that was the same in the two versions? Different?</a:t>
            </a:r>
          </a:p>
          <a:p>
            <a:r>
              <a:rPr lang="en-US" dirty="0"/>
              <a:t>What was the “why” for the things that differ?</a:t>
            </a:r>
          </a:p>
          <a:p>
            <a:r>
              <a:rPr lang="en-US" dirty="0"/>
              <a:t>Did you find anything we should add to our list from earlier? If so, what did you notice?</a:t>
            </a:r>
          </a:p>
          <a:p>
            <a:r>
              <a:rPr lang="en-US" dirty="0"/>
              <a:t>Is there anything you noticed today that you did not notice the first time we read this speech?</a:t>
            </a:r>
          </a:p>
          <a:p>
            <a:pPr marL="0" indent="0">
              <a:buNone/>
            </a:pPr>
            <a:r>
              <a:rPr lang="en-US" b="1" dirty="0"/>
              <a:t>You have 10 minutes to complete this.</a:t>
            </a:r>
          </a:p>
        </p:txBody>
      </p:sp>
      <p:sp>
        <p:nvSpPr>
          <p:cNvPr id="3" name="Title 2">
            <a:extLst>
              <a:ext uri="{FF2B5EF4-FFF2-40B4-BE49-F238E27FC236}">
                <a16:creationId xmlns:a16="http://schemas.microsoft.com/office/drawing/2014/main" id="{4981633A-AC2F-4EF2-8463-692B29EAE251}"/>
              </a:ext>
            </a:extLst>
          </p:cNvPr>
          <p:cNvSpPr>
            <a:spLocks noGrp="1"/>
          </p:cNvSpPr>
          <p:nvPr>
            <p:ph type="title"/>
          </p:nvPr>
        </p:nvSpPr>
        <p:spPr/>
        <p:txBody>
          <a:bodyPr/>
          <a:lstStyle/>
          <a:p>
            <a:r>
              <a:rPr lang="en-US" dirty="0"/>
              <a:t>Acceptance Speech: Share Out</a:t>
            </a:r>
          </a:p>
        </p:txBody>
      </p:sp>
    </p:spTree>
    <p:extLst>
      <p:ext uri="{BB962C8B-B14F-4D97-AF65-F5344CB8AC3E}">
        <p14:creationId xmlns:p14="http://schemas.microsoft.com/office/powerpoint/2010/main" val="15822344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2658</TotalTime>
  <Words>1106</Words>
  <Application>Microsoft Office PowerPoint</Application>
  <PresentationFormat>On-screen Show (16:9)</PresentationFormat>
  <Paragraphs>93</Paragraphs>
  <Slides>19</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Open Sans</vt:lpstr>
      <vt:lpstr>Segoe UI</vt:lpstr>
      <vt:lpstr>Wingdings</vt:lpstr>
      <vt:lpstr>Wingdings 2</vt:lpstr>
      <vt:lpstr>LEARN theme</vt:lpstr>
      <vt:lpstr>PowerPoint Presentation</vt:lpstr>
      <vt:lpstr>In the Kingdom of Night, Part 2</vt:lpstr>
      <vt:lpstr>Essential Questions</vt:lpstr>
      <vt:lpstr>Lesson Objectives</vt:lpstr>
      <vt:lpstr>What Makes a Great Speech?</vt:lpstr>
      <vt:lpstr>What Makes a Great Speech?</vt:lpstr>
      <vt:lpstr>Elie Wiesel’s Nobel Prize Acceptance Speech</vt:lpstr>
      <vt:lpstr>Elie Wiesel’s Nobel Prize Acceptance Speech</vt:lpstr>
      <vt:lpstr>Acceptance Speech: Share Out</vt:lpstr>
      <vt:lpstr>What Do These Quotes Have in Common?</vt:lpstr>
      <vt:lpstr>How Does Elie Wiesel’s Speech Inspire?</vt:lpstr>
      <vt:lpstr>Why-Lighting: Speeches 1 and 2</vt:lpstr>
      <vt:lpstr>Why-Lighting: Share Out</vt:lpstr>
      <vt:lpstr>Using a Call to Action</vt:lpstr>
      <vt:lpstr>Write a Holocaust Remembrance Speech</vt:lpstr>
      <vt:lpstr>Write a Holocaust Remembrance Speech</vt:lpstr>
      <vt:lpstr>Holocaust Remembrance Speech Rubric</vt:lpstr>
      <vt:lpstr>Peer Editing</vt:lpstr>
      <vt:lpstr>Let’s Present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Eike, Michell L.</dc:creator>
  <cp:lastModifiedBy>McLeod Porter, Delma</cp:lastModifiedBy>
  <cp:revision>40</cp:revision>
  <dcterms:created xsi:type="dcterms:W3CDTF">2022-03-01T20:22:17Z</dcterms:created>
  <dcterms:modified xsi:type="dcterms:W3CDTF">2022-03-29T13:45:45Z</dcterms:modified>
</cp:coreProperties>
</file>