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82" r:id="rId19"/>
    <p:sldId id="283" r:id="rId20"/>
    <p:sldId id="284" r:id="rId21"/>
    <p:sldId id="285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81019F-9D0B-46D6-8EE0-0F48641F459E}">
  <a:tblStyle styleId="{9B81019F-9D0B-46D6-8EE0-0F48641F45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FE9309-DD02-44C6-BB52-64E776B80E1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30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9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kpCsfuvzQeY?feature=shared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9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kpCsfuvzQeY?feature=shared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9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kpCsfuvzQeY?feature=shared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9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CsfuvzQeY&amp;list=PL-aUhEQeaZXLMF3fItNDxiuSkEr0pq0c2&amp;index=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116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99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94cb0272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94cb0272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5953b312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75953b312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891a327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8891a327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8-up.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https://learn.k20center.ou.edu/strategy/2494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(2021, September 21). </a:t>
            </a:r>
            <a:r>
              <a:rPr lang="en" i="1">
                <a:solidFill>
                  <a:schemeClr val="dk1"/>
                </a:solidFill>
              </a:rPr>
              <a:t>4 Minute Timer </a:t>
            </a:r>
            <a:r>
              <a:rPr lang="en">
                <a:solidFill>
                  <a:schemeClr val="dk1"/>
                </a:solidFill>
              </a:rPr>
              <a:t>[Video]. YouTube.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https://youtu.be/kpCsfuvzQeY?feature=shared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891a327b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891a327b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8-up.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https://learn.k20center.ou.edu/strategy/2494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K20 Center. (2021, September 21). </a:t>
            </a:r>
            <a:r>
              <a:rPr lang="en" i="1">
                <a:solidFill>
                  <a:schemeClr val="dk1"/>
                </a:solidFill>
              </a:rPr>
              <a:t>4 Minute Timer </a:t>
            </a:r>
            <a:r>
              <a:rPr lang="en">
                <a:solidFill>
                  <a:schemeClr val="dk1"/>
                </a:solidFill>
              </a:rPr>
              <a:t>[Video]. YouTube.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https://youtu.be/kpCsfuvzQeY?feature=shared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891a327b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8891a327b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8-up.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https://learn.k20center.ou.edu/strategy/2494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K20 Center. (2021, September 21). </a:t>
            </a:r>
            <a:r>
              <a:rPr lang="en" i="1">
                <a:solidFill>
                  <a:schemeClr val="dk1"/>
                </a:solidFill>
              </a:rPr>
              <a:t>4 Minute Timer </a:t>
            </a:r>
            <a:r>
              <a:rPr lang="en">
                <a:solidFill>
                  <a:schemeClr val="dk1"/>
                </a:solidFill>
              </a:rPr>
              <a:t>[Video]. YouTube.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https://youtu.be/kpCsfuvzQeY?feature=shared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891a327b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891a327b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8-up.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https://learn.k20center.ou.edu/strategy/2494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d17fac5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7d17fac5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4 Minute Timer. YouTube.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https://www.youtube.com/watch?v=kpCsfuvzQeY&amp;list=PL-aUhEQeaZXLMF3fItNDxiuSkEr0pq0c2&amp;index=6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ACT. (n.d.). ACT Education Corp. https://www.act.org/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d17fac53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7d17fac53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Categorical highlighting.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75953b312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75953b312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d4db830e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7d4db830e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Margin Mates. Strategies.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https://learn.k20center.ou.edu/strategy/5116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7924cb71a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7924cb71a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d4db830e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7d4db830e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Bell ringers and exit tickets.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5e126c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5e126c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924cb71a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7924cb71a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a8abf80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a8abf80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Sounds right? Sounds off?.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https://learn.k20center.ou.edu/strategy/4991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a8abf807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a8abf807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5953b31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5953b31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After about 5 minutes, tell the students that there are only 3 categories.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94cb0272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94cb0272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94cb0272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94cb0272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hyperlink" Target="http://www.youtube.com/watch?v=kpCsfuvzQeY" TargetMode="External"/><Relationship Id="rId4" Type="http://schemas.openxmlformats.org/officeDocument/2006/relationships/hyperlink" Target="https://youtu.be/kpCsfuvzQeY?feature=shar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hyperlink" Target="http://www.youtube.com/watch?v=kpCsfuvzQeY" TargetMode="External"/><Relationship Id="rId4" Type="http://schemas.openxmlformats.org/officeDocument/2006/relationships/hyperlink" Target="https://youtu.be/kpCsfuvzQeY?feature=shar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hyperlink" Target="http://www.youtube.com/watch?v=kpCsfuvzQeY" TargetMode="External"/><Relationship Id="rId4" Type="http://schemas.openxmlformats.org/officeDocument/2006/relationships/hyperlink" Target="https://youtu.be/kpCsfuvzQeY?feature=shar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pCsfuvzQe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kpCsfuvzQeY&amp;list=PL-aUhEQeaZXLMF3fItNDxiuSkEr0pq0c2&amp;index=6" TargetMode="Externa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| Answers</a:t>
            </a:r>
            <a:endParaRPr/>
          </a:p>
        </p:txBody>
      </p:sp>
      <p:graphicFrame>
        <p:nvGraphicFramePr>
          <p:cNvPr id="102" name="Google Shape;102;p20"/>
          <p:cNvGraphicFramePr/>
          <p:nvPr>
            <p:extLst>
              <p:ext uri="{D42A27DB-BD31-4B8C-83A1-F6EECF244321}">
                <p14:modId xmlns:p14="http://schemas.microsoft.com/office/powerpoint/2010/main" val="667198146"/>
              </p:ext>
            </p:extLst>
          </p:nvPr>
        </p:nvGraphicFramePr>
        <p:xfrm>
          <a:off x="542750" y="1296375"/>
          <a:ext cx="7645625" cy="3262520"/>
        </p:xfrm>
        <a:graphic>
          <a:graphicData uri="http://schemas.openxmlformats.org/drawingml/2006/table">
            <a:tbl>
              <a:tblPr>
                <a:noFill/>
                <a:tableStyleId>{9B81019F-9D0B-46D6-8EE0-0F48641F459E}</a:tableStyleId>
              </a:tblPr>
              <a:tblGrid>
                <a:gridCol w="15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7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Gerund</a:t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Refrain from going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Effective at winning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Insisted on staying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Postpone walking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Discouraged from talking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Tolerate lying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Succeed in graduating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Regarded as being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Committed to helping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Succeed in finishing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Accused of cheating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Admit to lying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Mean? 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Discuss the vocabulary handout. 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What do you notice about the definitions?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How do the examples support the definitions?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Individually, write your personal version of each definition.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How do you make sense of the given definitions and examples? 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What do they remind you of?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8-UP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51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create a class set of definitions for idioms, but first…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With your </a:t>
            </a:r>
            <a:r>
              <a:rPr lang="en" i="1">
                <a:solidFill>
                  <a:srgbClr val="91192A"/>
                </a:solidFill>
              </a:rPr>
              <a:t>partner</a:t>
            </a:r>
            <a:r>
              <a:rPr lang="en"/>
              <a:t>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Share your individual definitions from before.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Combine or synthesize your ideas into a new set of definitions. </a:t>
            </a:r>
            <a:endParaRPr sz="2400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199" y="98174"/>
            <a:ext cx="1809401" cy="111127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6123175" y="3092554"/>
            <a:ext cx="25584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u="sng" dirty="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4 Minute Timer</a:t>
            </a:r>
            <a:endParaRPr sz="2200" u="sng" dirty="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117" name="Google Shape;117;p22" title="K20 Center 4 minute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8525" y="1479473"/>
            <a:ext cx="2867700" cy="1613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8-UP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51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create a class set of definitions for idioms, but first…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With your </a:t>
            </a:r>
            <a:r>
              <a:rPr lang="en" i="1">
                <a:solidFill>
                  <a:srgbClr val="91192A"/>
                </a:solidFill>
              </a:rPr>
              <a:t>group</a:t>
            </a:r>
            <a:r>
              <a:rPr lang="en"/>
              <a:t>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Share your individual definitions from before.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Combine or synthesize your ideas into a new set of definitions. </a:t>
            </a:r>
            <a:endParaRPr sz="2400"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532" y="98175"/>
            <a:ext cx="1773068" cy="11553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6123175" y="3092554"/>
            <a:ext cx="25584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 dirty="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4 Minute Timer</a:t>
            </a:r>
            <a:endParaRPr sz="2200" u="sng" dirty="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126" name="Google Shape;126;p23" title="K20 Center 4 minute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8525" y="1479473"/>
            <a:ext cx="2867700" cy="1613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8-UP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51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create a class set of definitions for idioms, but first…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With your </a:t>
            </a:r>
            <a:r>
              <a:rPr lang="en" i="1">
                <a:solidFill>
                  <a:srgbClr val="91192A"/>
                </a:solidFill>
              </a:rPr>
              <a:t>new group</a:t>
            </a:r>
            <a:r>
              <a:rPr lang="en"/>
              <a:t>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Share your individual definitions from before.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Combine or synthesize your ideas into a new set of definitions. </a:t>
            </a:r>
            <a:endParaRPr sz="24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033" y="98175"/>
            <a:ext cx="1718567" cy="116577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6126150" y="3038053"/>
            <a:ext cx="25584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 dirty="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4 Minute Timer</a:t>
            </a:r>
            <a:endParaRPr sz="2200" u="sng" dirty="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135" name="Google Shape;135;p24" title="K20 Center 4 minute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1500" y="1298906"/>
            <a:ext cx="2867700" cy="1613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/>
          <p:nvPr/>
        </p:nvSpPr>
        <p:spPr>
          <a:xfrm>
            <a:off x="1691850" y="1865550"/>
            <a:ext cx="5876100" cy="1329300"/>
          </a:xfrm>
          <a:prstGeom prst="roundRect">
            <a:avLst>
              <a:gd name="adj" fmla="val 16667"/>
            </a:avLst>
          </a:prstGeom>
          <a:solidFill>
            <a:srgbClr val="E5BB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8-UP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1911150" y="2185050"/>
            <a:ext cx="53217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/>
              <a:t>What’s our class set of definitions? 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904" y="255621"/>
            <a:ext cx="1782750" cy="1276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“Shooting an Elephant” ACT Practice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759975" cy="3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 passage you are about to read is modeled after the ACT English subtest. </a:t>
            </a:r>
            <a:endParaRPr sz="2400"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 true English passage would have 10 questions that test a variety of grammar and writing skills.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This passage has only 5 questions and focuses solely on idioms.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With 5 passages and 50 questions total, aim to answer each in 42 seconds!  </a:t>
            </a:r>
            <a:endParaRPr sz="2400" dirty="0"/>
          </a:p>
        </p:txBody>
      </p:sp>
      <p:pic>
        <p:nvPicPr>
          <p:cNvPr id="150" name="Google Shape;150;p26" title="K20 Center 4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275" y="1842974"/>
            <a:ext cx="2465300" cy="13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/>
        </p:nvSpPr>
        <p:spPr>
          <a:xfrm>
            <a:off x="6237275" y="3300225"/>
            <a:ext cx="24654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 Minute K20 Timer</a:t>
            </a:r>
            <a:endParaRPr sz="180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04C1-7CAF-8B43-9F59-02B1C075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91192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Shooting an Elephant | Answers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7B608-7804-18FE-627C-61C034A41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2" y="1090013"/>
            <a:ext cx="7663810" cy="35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9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3EF3-29A9-C0E7-35C3-BC0E3F41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Shooting an Elephant | Answers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8C291-47D5-6384-98D2-41D8A014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09" y="1118078"/>
            <a:ext cx="7930794" cy="33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1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00AF-16C8-3546-45BD-72F4ACDF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Shooting an Elephant | Answers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CED61-7543-E87D-F70E-AB2D1584C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1" y="1104467"/>
            <a:ext cx="7850539" cy="33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8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3814600" y="744575"/>
            <a:ext cx="4873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 What You Mean</a:t>
            </a:r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"/>
          </p:nvPr>
        </p:nvSpPr>
        <p:spPr>
          <a:xfrm>
            <a:off x="3904100" y="2834125"/>
            <a:ext cx="478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Gaining Mastery of Prepositional, Infinitive, and Gerund Idioms </a:t>
            </a:r>
            <a:endParaRPr/>
          </a:p>
        </p:txBody>
      </p:sp>
      <p:sp>
        <p:nvSpPr>
          <p:cNvPr id="51" name="Google Shape;51;p12"/>
          <p:cNvSpPr/>
          <p:nvPr/>
        </p:nvSpPr>
        <p:spPr>
          <a:xfrm>
            <a:off x="744173" y="1312133"/>
            <a:ext cx="2922300" cy="251910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FF66-A8F5-883F-4F85-746BB65A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5" y="445025"/>
            <a:ext cx="5817457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Shooting an Elephant | Answers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57861-F6E1-1368-9120-4FB6DB0DA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75" y="1120963"/>
            <a:ext cx="7883560" cy="33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45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478B-F66D-E5D7-395F-D62A98F0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Shooting an Elephant | Answers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C29AAE-7D8A-9D79-1E1D-48E5F5AD7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12843"/>
              </p:ext>
            </p:extLst>
          </p:nvPr>
        </p:nvGraphicFramePr>
        <p:xfrm>
          <a:off x="529154" y="1152525"/>
          <a:ext cx="7845782" cy="3463932"/>
        </p:xfrm>
        <a:graphic>
          <a:graphicData uri="http://schemas.openxmlformats.org/drawingml/2006/table">
            <a:tbl>
              <a:tblPr>
                <a:noFill/>
                <a:tableStyleId>{2DFE9309-DD02-44C6-BB52-64E776B80E16}</a:tableStyleId>
              </a:tblPr>
              <a:tblGrid>
                <a:gridCol w="924197">
                  <a:extLst>
                    <a:ext uri="{9D8B030D-6E8A-4147-A177-3AD203B41FA5}">
                      <a16:colId xmlns:a16="http://schemas.microsoft.com/office/drawing/2014/main" val="3868123446"/>
                    </a:ext>
                  </a:extLst>
                </a:gridCol>
                <a:gridCol w="6921585">
                  <a:extLst>
                    <a:ext uri="{9D8B030D-6E8A-4147-A177-3AD203B41FA5}">
                      <a16:colId xmlns:a16="http://schemas.microsoft.com/office/drawing/2014/main" val="163939713"/>
                    </a:ext>
                  </a:extLst>
                </a:gridCol>
              </a:tblGrid>
              <a:tr h="4248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Answer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977289"/>
                  </a:ext>
                </a:extLst>
              </a:tr>
              <a:tr h="30067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A is correct: 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"Felt impossible" is grammatically correct. The verb "felt" can be followed by an adjective, and "impossible" properly describes the feeling or state.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other answers are incorrect:</a:t>
                      </a:r>
                      <a:endParaRPr sz="16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- 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"felt impossibly" uses an adverb instead of an adjective; "impossibly" would modify how something felt rather than describing the state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- 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"felt like impossible" is incomplete; it would need "felt like an impossible situation" or similar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 - 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"felt as impossible" requires a comparison (felt as impossible as something else) to be grammatically complete.</a:t>
                      </a:r>
                      <a:endParaRPr sz="16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8A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287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11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Categorical Highlighting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690128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Read the passage, “Shooting an Elephant,” again. This time identify ALL the idioms!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Highlight each type of idiom a different color: 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dirty="0">
                <a:highlight>
                  <a:srgbClr val="D1F0FB"/>
                </a:highlight>
              </a:rPr>
              <a:t>Prepositional </a:t>
            </a:r>
            <a:endParaRPr dirty="0">
              <a:highlight>
                <a:srgbClr val="D1F0FB"/>
              </a:highlight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dirty="0">
                <a:highlight>
                  <a:srgbClr val="FCF6D6"/>
                </a:highlight>
              </a:rPr>
              <a:t>Gerund</a:t>
            </a:r>
            <a:endParaRPr dirty="0">
              <a:highlight>
                <a:srgbClr val="FCF6D6"/>
              </a:highlight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dirty="0">
                <a:highlight>
                  <a:srgbClr val="F9D9E8"/>
                </a:highlight>
              </a:rPr>
              <a:t>Infinitive </a:t>
            </a:r>
            <a:endParaRPr dirty="0">
              <a:highlight>
                <a:srgbClr val="F9D9E8"/>
              </a:highlight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607" y="333060"/>
            <a:ext cx="1057275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/>
        </p:nvSpPr>
        <p:spPr>
          <a:xfrm>
            <a:off x="714925" y="2651075"/>
            <a:ext cx="7363200" cy="1586700"/>
          </a:xfrm>
          <a:prstGeom prst="roundRect">
            <a:avLst>
              <a:gd name="adj" fmla="val 16667"/>
            </a:avLst>
          </a:prstGeom>
          <a:solidFill>
            <a:srgbClr val="E5BB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Time!</a:t>
            </a:r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Write a short narrative with at least </a:t>
            </a:r>
            <a:r>
              <a:rPr lang="en" sz="2400" b="1"/>
              <a:t>two examples</a:t>
            </a:r>
            <a:r>
              <a:rPr lang="en" sz="2400"/>
              <a:t> of each type of idiom.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sp>
        <p:nvSpPr>
          <p:cNvPr id="196" name="Google Shape;196;p33"/>
          <p:cNvSpPr txBox="1"/>
          <p:nvPr/>
        </p:nvSpPr>
        <p:spPr>
          <a:xfrm>
            <a:off x="884300" y="2660000"/>
            <a:ext cx="7193700" cy="15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Prompt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Write about a time where you were in conflict between your conscience and what others might think of you.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Margin Mates | Peer Review</a:t>
            </a:r>
            <a:endParaRPr dirty="0"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Digitally switch papers with your partner. 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Using your preferred program, use the “comments” or “suggestions” features to give your partner feedback on the following: </a:t>
            </a:r>
            <a:endParaRPr dirty="0"/>
          </a:p>
          <a:p>
            <a:pPr marL="914400" lvl="1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dirty="0"/>
              <a:t>Identify 2 examples of each type of idiom (prepositional, gerund, and infinitive). </a:t>
            </a:r>
            <a:endParaRPr dirty="0"/>
          </a:p>
          <a:p>
            <a:pPr marL="914400" lvl="1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dirty="0"/>
              <a:t>If you can’t find any examples, suggest they rephrase parts of their writing to include a missing example. </a:t>
            </a:r>
            <a:endParaRPr dirty="0"/>
          </a:p>
        </p:txBody>
      </p:sp>
      <p:pic>
        <p:nvPicPr>
          <p:cNvPr id="203" name="Google Shape;203;p34" title="MarginMa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937" y="115057"/>
            <a:ext cx="1581225" cy="15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Ticket</a:t>
            </a:r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37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a sticky note or scratch paper, write about the following: </a:t>
            </a:r>
            <a:endParaRPr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How can I train my ear for idioms?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How will this help me on the ACT?</a:t>
            </a:r>
            <a:endParaRPr dirty="0"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2146">
            <a:off x="5869878" y="1065863"/>
            <a:ext cx="2998475" cy="15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55850" y="290528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Questions: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424644" y="2487284"/>
            <a:ext cx="8232300" cy="11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 dirty="0"/>
              <a:t>How does grammar enhance your writing?</a:t>
            </a:r>
            <a:endParaRPr sz="2310" dirty="0"/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 dirty="0"/>
              <a:t>How will understanding the role of idioms help your ACT performance?</a:t>
            </a:r>
            <a:endParaRPr sz="23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424644" y="303141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Objectives: 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414160" y="2518814"/>
            <a:ext cx="8232300" cy="17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Identify and correctly use prepositional, infinitive, and gerund idioms.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Analyze how idiomatic usage impacts sentence correctness.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Apply idiomatic knowledge through ACT-style practice.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Sounds Right? Sounds Off?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758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Find a partner.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Decide who will read the odd/even numbered sentences.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As one person reads, the other person should decide whether it </a:t>
            </a:r>
            <a:r>
              <a:rPr lang="en" u="sng" dirty="0"/>
              <a:t>sounds right </a:t>
            </a:r>
            <a:r>
              <a:rPr lang="en" dirty="0"/>
              <a:t>or </a:t>
            </a:r>
            <a:r>
              <a:rPr lang="en" u="sng" dirty="0"/>
              <a:t>sounds off</a:t>
            </a:r>
            <a:r>
              <a:rPr lang="en" dirty="0"/>
              <a:t>.</a:t>
            </a:r>
            <a:endParaRPr dirty="0"/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400" dirty="0"/>
              <a:t>Mark each answer on the handout.</a:t>
            </a:r>
            <a:endParaRPr sz="2400" dirty="0"/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400" dirty="0"/>
              <a:t>Talk about your decision with your partner.</a:t>
            </a:r>
            <a:endParaRPr sz="2400"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Switch roles for the next sentence. 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Repeat until you have completed the handout.</a:t>
            </a: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9257" y="242790"/>
            <a:ext cx="1374753" cy="129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Key</a:t>
            </a:r>
            <a:endParaRPr/>
          </a:p>
        </p:txBody>
      </p:sp>
      <p:pic>
        <p:nvPicPr>
          <p:cNvPr id="76" name="Google Shape;76;p16" title="Screenshot (29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3246" y="205891"/>
            <a:ext cx="3822600" cy="463861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61950" y="1422250"/>
            <a:ext cx="3822600" cy="27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these sentences have in common?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they different?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ones go together? Why?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Get a card sort set from your teacher.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As a team, group the cards that are similar.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Talk about each group and what makes the cards go together.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How would you label each group of cards and why?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Use your sticky notes to create labels and group all the cards.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1961" y="419363"/>
            <a:ext cx="1746820" cy="115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| Answers</a:t>
            </a:r>
            <a:endParaRPr/>
          </a:p>
        </p:txBody>
      </p:sp>
      <p:graphicFrame>
        <p:nvGraphicFramePr>
          <p:cNvPr id="90" name="Google Shape;90;p18"/>
          <p:cNvGraphicFramePr/>
          <p:nvPr>
            <p:extLst>
              <p:ext uri="{D42A27DB-BD31-4B8C-83A1-F6EECF244321}">
                <p14:modId xmlns:p14="http://schemas.microsoft.com/office/powerpoint/2010/main" val="1749164059"/>
              </p:ext>
            </p:extLst>
          </p:nvPr>
        </p:nvGraphicFramePr>
        <p:xfrm>
          <a:off x="567558" y="1343671"/>
          <a:ext cx="7352803" cy="3110760"/>
        </p:xfrm>
        <a:graphic>
          <a:graphicData uri="http://schemas.openxmlformats.org/drawingml/2006/table">
            <a:tbl>
              <a:tblPr>
                <a:noFill/>
                <a:tableStyleId>{9B81019F-9D0B-46D6-8EE0-0F48641F459E}</a:tableStyleId>
              </a:tblPr>
              <a:tblGrid>
                <a:gridCol w="148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7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Prepositional</a:t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 with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Fond of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Opposed to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Worry about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Substitute for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to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Outraged by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 between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Interested in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Afraid of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Responsible for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 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Approve of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 to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Apologized for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| Answers</a:t>
            </a:r>
            <a:endParaRPr/>
          </a:p>
        </p:txBody>
      </p:sp>
      <p:graphicFrame>
        <p:nvGraphicFramePr>
          <p:cNvPr id="96" name="Google Shape;96;p19"/>
          <p:cNvGraphicFramePr/>
          <p:nvPr>
            <p:extLst>
              <p:ext uri="{D42A27DB-BD31-4B8C-83A1-F6EECF244321}">
                <p14:modId xmlns:p14="http://schemas.microsoft.com/office/powerpoint/2010/main" val="1869139927"/>
              </p:ext>
            </p:extLst>
          </p:nvPr>
        </p:nvGraphicFramePr>
        <p:xfrm>
          <a:off x="542750" y="1296375"/>
          <a:ext cx="7645625" cy="3262520"/>
        </p:xfrm>
        <a:graphic>
          <a:graphicData uri="http://schemas.openxmlformats.org/drawingml/2006/table">
            <a:tbl>
              <a:tblPr>
                <a:noFill/>
                <a:tableStyleId>{9B81019F-9D0B-46D6-8EE0-0F48641F459E}</a:tableStyleId>
              </a:tblPr>
              <a:tblGrid>
                <a:gridCol w="15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7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Infinitive</a:t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Pretend to understand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Want to win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Refuse to participate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 to drive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Hope to improve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Decides to leave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Failed to secure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Neglect to mention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Strive to evoke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Consent to participate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Hesitate to speak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Afford to take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Vow to address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89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1308</Words>
  <Application>Microsoft Office PowerPoint</Application>
  <PresentationFormat>On-screen Show (16:9)</PresentationFormat>
  <Paragraphs>152</Paragraphs>
  <Slides>25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K20 LEARN</vt:lpstr>
      <vt:lpstr>PowerPoint Presentation</vt:lpstr>
      <vt:lpstr>Say What You Mean</vt:lpstr>
      <vt:lpstr>Essential Questions:</vt:lpstr>
      <vt:lpstr>Lesson Objectives: </vt:lpstr>
      <vt:lpstr>Sounds Right? Sounds Off?</vt:lpstr>
      <vt:lpstr>Answer Key</vt:lpstr>
      <vt:lpstr>Which ones go together? Why?</vt:lpstr>
      <vt:lpstr>Card Sort | Answers</vt:lpstr>
      <vt:lpstr>Card Sort | Answers</vt:lpstr>
      <vt:lpstr>Card Sort | Answers</vt:lpstr>
      <vt:lpstr>What Does it Mean? </vt:lpstr>
      <vt:lpstr>8-UP</vt:lpstr>
      <vt:lpstr>8-UP</vt:lpstr>
      <vt:lpstr>8-UP</vt:lpstr>
      <vt:lpstr>8-UP</vt:lpstr>
      <vt:lpstr>“Shooting an Elephant” ACT Practice</vt:lpstr>
      <vt:lpstr>Shooting an Elephant | Answers </vt:lpstr>
      <vt:lpstr>Shooting an Elephant | Answers </vt:lpstr>
      <vt:lpstr>Shooting an Elephant | Answers </vt:lpstr>
      <vt:lpstr>Shooting an Elephant | Answers </vt:lpstr>
      <vt:lpstr>Shooting an Elephant | Answers </vt:lpstr>
      <vt:lpstr>Categorical Highlighting</vt:lpstr>
      <vt:lpstr>Practice Time!</vt:lpstr>
      <vt:lpstr>Margin Mates | Peer Review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McLeod Porter, Delma</cp:lastModifiedBy>
  <cp:revision>3</cp:revision>
  <dcterms:modified xsi:type="dcterms:W3CDTF">2025-09-25T14:38:27Z</dcterms:modified>
</cp:coreProperties>
</file>