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7" r:id="rId1"/>
    <p:sldMasterId id="2147483668" r:id="rId2"/>
  </p:sldMasterIdLst>
  <p:notesMasterIdLst>
    <p:notesMasterId r:id="rId21"/>
  </p:notesMasterIdLst>
  <p:sldIdLst>
    <p:sldId id="256" r:id="rId3"/>
    <p:sldId id="257" r:id="rId4"/>
    <p:sldId id="258" r:id="rId5"/>
    <p:sldId id="259" r:id="rId6"/>
    <p:sldId id="260" r:id="rId7"/>
    <p:sldId id="266" r:id="rId8"/>
    <p:sldId id="267" r:id="rId9"/>
    <p:sldId id="263" r:id="rId10"/>
    <p:sldId id="268" r:id="rId11"/>
    <p:sldId id="270" r:id="rId12"/>
    <p:sldId id="269" r:id="rId13"/>
    <p:sldId id="271" r:id="rId14"/>
    <p:sldId id="272" r:id="rId15"/>
    <p:sldId id="265" r:id="rId16"/>
    <p:sldId id="273" r:id="rId17"/>
    <p:sldId id="262" r:id="rId18"/>
    <p:sldId id="274" r:id="rId19"/>
    <p:sldId id="275" r:id="rId2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FE1FFAE-C277-41DE-B313-73A80C984298}">
  <a:tblStyle styleId="{4FE1FFAE-C277-41DE-B313-73A80C984298}"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900" autoAdjust="0"/>
    <p:restoredTop sz="94658"/>
  </p:normalViewPr>
  <p:slideViewPr>
    <p:cSldViewPr snapToGrid="0">
      <p:cViewPr varScale="1">
        <p:scale>
          <a:sx n="160" d="100"/>
          <a:sy n="160" d="100"/>
        </p:scale>
        <p:origin x="81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learn.k20center.ou.edu/strategy/168"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youtube.com/watch?v=9hhjjhYGQt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8" name="Google Shape;8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b="0" i="0">
                <a:solidFill>
                  <a:srgbClr val="292929"/>
                </a:solidFill>
                <a:effectLst/>
                <a:latin typeface="Open Sans"/>
              </a:rPr>
              <a:t>Source: K20 </a:t>
            </a:r>
            <a:r>
              <a:rPr lang="en-US" b="0" i="0" dirty="0">
                <a:solidFill>
                  <a:srgbClr val="292929"/>
                </a:solidFill>
                <a:effectLst/>
                <a:latin typeface="Open Sans"/>
              </a:rPr>
              <a:t>Center. (n.d.). Stop and Jot. Strategies. </a:t>
            </a:r>
            <a:r>
              <a:rPr lang="en-US" b="0" i="0" dirty="0">
                <a:effectLst/>
                <a:latin typeface="Open Sans"/>
                <a:hlinkClick r:id="rId3"/>
              </a:rPr>
              <a:t>https://learn.k20center.ou.edu/strategy/168</a:t>
            </a:r>
            <a:endParaRPr lang="en-US" dirty="0"/>
          </a:p>
        </p:txBody>
      </p:sp>
    </p:spTree>
    <p:extLst>
      <p:ext uri="{BB962C8B-B14F-4D97-AF65-F5344CB8AC3E}">
        <p14:creationId xmlns:p14="http://schemas.microsoft.com/office/powerpoint/2010/main" val="25602313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Source: Nagel, J. L. (2018, May 24). </a:t>
            </a:r>
            <a:r>
              <a:rPr lang="en-US" i="1" dirty="0"/>
              <a:t>The rough guide to literary style</a:t>
            </a:r>
            <a:r>
              <a:rPr lang="en-US" dirty="0"/>
              <a:t>. Norwegian Digital Learning Arena. https://ndla.no/en/subject:17/topic:1:184557/resource:1:110262?filters=urn:filter:41cb93c0-abc7-4212-b69f-df81106ae3c0</a:t>
            </a:r>
          </a:p>
        </p:txBody>
      </p:sp>
      <p:sp>
        <p:nvSpPr>
          <p:cNvPr id="142" name="Google Shape;142;p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p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2" name="Google Shape;122;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2" name="Google Shape;9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Clr>
                <a:schemeClr val="lt1"/>
              </a:buClr>
              <a:buSzPts val="1100"/>
              <a:buFont typeface="Arial"/>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4" name="Google Shape;10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Show the commercial on the next slide. </a:t>
            </a:r>
            <a:endParaRPr dirty="0"/>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algn="l">
              <a:buFont typeface="Arial" panose="020B0604020202020204" pitchFamily="34" charset="0"/>
              <a:buChar char="•"/>
            </a:pPr>
            <a:r>
              <a:rPr lang="en-US" dirty="0"/>
              <a:t>Source: </a:t>
            </a:r>
            <a:r>
              <a:rPr lang="en-US" b="0" i="0" u="none" strike="noStrike" dirty="0" err="1">
                <a:solidFill>
                  <a:srgbClr val="292929"/>
                </a:solidFill>
                <a:effectLst/>
                <a:latin typeface="Open Sans" panose="020F0502020204030204" pitchFamily="34" charset="0"/>
              </a:rPr>
              <a:t>BarbieCollectors</a:t>
            </a:r>
            <a:r>
              <a:rPr lang="en-US" b="0" i="0" u="none" strike="noStrike" dirty="0">
                <a:solidFill>
                  <a:srgbClr val="292929"/>
                </a:solidFill>
                <a:effectLst/>
                <a:latin typeface="Open Sans" panose="020F0502020204030204" pitchFamily="34" charset="0"/>
              </a:rPr>
              <a:t>. (2008, October 29). 1959 First EVER Barbie Commercial High Quality HQ! [Video]. YouTube. </a:t>
            </a:r>
            <a:r>
              <a:rPr lang="en-US" b="0" i="0" u="none" strike="noStrike" dirty="0">
                <a:solidFill>
                  <a:srgbClr val="292929"/>
                </a:solidFill>
                <a:effectLst/>
                <a:latin typeface="Open Sans" panose="020F0502020204030204" pitchFamily="34" charset="0"/>
                <a:hlinkClick r:id="rId3"/>
              </a:rPr>
              <a:t>https://www.youtube.com/watch?v=9hhjjhYGQtY</a:t>
            </a:r>
            <a:endParaRPr lang="en-US" b="0" i="0" u="none" strike="noStrike" dirty="0">
              <a:solidFill>
                <a:srgbClr val="292929"/>
              </a:solidFill>
              <a:effectLst/>
              <a:latin typeface="Open Sans" panose="020F0502020204030204" pitchFamily="34" charset="0"/>
            </a:endParaRPr>
          </a:p>
          <a:p>
            <a:br>
              <a:rPr lang="en-US" dirty="0"/>
            </a:br>
            <a:endParaRPr lang="en-US" dirty="0"/>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366734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dirty="0"/>
              <a:t>Source: K20 Center. (n.d.). </a:t>
            </a:r>
            <a:r>
              <a:rPr lang="en-US" i="0" dirty="0"/>
              <a:t>K20 5-minute timer </a:t>
            </a:r>
            <a:r>
              <a:rPr lang="en-US" dirty="0"/>
              <a:t>[Video]. </a:t>
            </a:r>
            <a:r>
              <a:rPr lang="en-US" u="sng" dirty="0"/>
              <a:t>https://www.youtube.com/watch?v=EVS_yYQoLJg</a:t>
            </a:r>
          </a:p>
        </p:txBody>
      </p:sp>
      <p:sp>
        <p:nvSpPr>
          <p:cNvPr id="110" name="Google Shape;110;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517610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8" name="Google Shape;12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6"/>
        <p:cNvGrpSpPr/>
        <p:nvPr/>
      </p:nvGrpSpPr>
      <p:grpSpPr>
        <a:xfrm>
          <a:off x="0" y="0"/>
          <a:ext cx="0" cy="0"/>
          <a:chOff x="0" y="0"/>
          <a:chExt cx="0" cy="0"/>
        </a:xfrm>
      </p:grpSpPr>
      <p:sp>
        <p:nvSpPr>
          <p:cNvPr id="127" name="Google Shape;127;p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128" name="Google Shape;128;p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802544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55"/>
        <p:cNvGrpSpPr/>
        <p:nvPr/>
      </p:nvGrpSpPr>
      <p:grpSpPr>
        <a:xfrm>
          <a:off x="0" y="0"/>
          <a:ext cx="0" cy="0"/>
          <a:chOff x="0" y="0"/>
          <a:chExt cx="0" cy="0"/>
        </a:xfrm>
      </p:grpSpPr>
      <p:sp>
        <p:nvSpPr>
          <p:cNvPr id="56" name="Google Shape;56;p12"/>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
        <p:nvSpPr>
          <p:cNvPr id="57" name="Google Shape;57;p12"/>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58" name="Google Shape;58;p12"/>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9" name="Google Shape;59;p12"/>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60"/>
        <p:cNvGrpSpPr/>
        <p:nvPr/>
      </p:nvGrpSpPr>
      <p:grpSpPr>
        <a:xfrm>
          <a:off x="0" y="0"/>
          <a:ext cx="0" cy="0"/>
          <a:chOff x="0" y="0"/>
          <a:chExt cx="0" cy="0"/>
        </a:xfrm>
      </p:grpSpPr>
      <p:pic>
        <p:nvPicPr>
          <p:cNvPr id="61" name="Google Shape;61;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2" name="Google Shape;62;p13"/>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r>
              <a:rPr lang="en-US"/>
              <a:t>Click icon to add media</a:t>
            </a:r>
            <a:endParaRPr/>
          </a:p>
        </p:txBody>
      </p:sp>
      <p:sp>
        <p:nvSpPr>
          <p:cNvPr id="63" name="Google Shape;63;p1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64"/>
        <p:cNvGrpSpPr/>
        <p:nvPr/>
      </p:nvGrpSpPr>
      <p:grpSpPr>
        <a:xfrm>
          <a:off x="0" y="0"/>
          <a:ext cx="0" cy="0"/>
          <a:chOff x="0" y="0"/>
          <a:chExt cx="0" cy="0"/>
        </a:xfrm>
      </p:grpSpPr>
      <p:pic>
        <p:nvPicPr>
          <p:cNvPr id="65" name="Google Shape;65;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6" name="Google Shape;66;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7"/>
        <p:cNvGrpSpPr/>
        <p:nvPr/>
      </p:nvGrpSpPr>
      <p:grpSpPr>
        <a:xfrm>
          <a:off x="0" y="0"/>
          <a:ext cx="0" cy="0"/>
          <a:chOff x="0" y="0"/>
          <a:chExt cx="0" cy="0"/>
        </a:xfrm>
      </p:grpSpPr>
      <p:pic>
        <p:nvPicPr>
          <p:cNvPr id="68" name="Google Shape;68;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9" name="Google Shape;69;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0"/>
        <p:cNvGrpSpPr/>
        <p:nvPr/>
      </p:nvGrpSpPr>
      <p:grpSpPr>
        <a:xfrm>
          <a:off x="0" y="0"/>
          <a:ext cx="0" cy="0"/>
          <a:chOff x="0" y="0"/>
          <a:chExt cx="0" cy="0"/>
        </a:xfrm>
      </p:grpSpPr>
      <p:pic>
        <p:nvPicPr>
          <p:cNvPr id="71" name="Google Shape;71;p16"/>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2"/>
        <p:cNvGrpSpPr/>
        <p:nvPr/>
      </p:nvGrpSpPr>
      <p:grpSpPr>
        <a:xfrm>
          <a:off x="0" y="0"/>
          <a:ext cx="0" cy="0"/>
          <a:chOff x="0" y="0"/>
          <a:chExt cx="0" cy="0"/>
        </a:xfrm>
      </p:grpSpPr>
      <p:pic>
        <p:nvPicPr>
          <p:cNvPr id="73" name="Google Shape;73;p1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74"/>
        <p:cNvGrpSpPr/>
        <p:nvPr/>
      </p:nvGrpSpPr>
      <p:grpSpPr>
        <a:xfrm>
          <a:off x="0" y="0"/>
          <a:ext cx="0" cy="0"/>
          <a:chOff x="0" y="0"/>
          <a:chExt cx="0" cy="0"/>
        </a:xfrm>
      </p:grpSpPr>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78"/>
        <p:cNvGrpSpPr/>
        <p:nvPr/>
      </p:nvGrpSpPr>
      <p:grpSpPr>
        <a:xfrm>
          <a:off x="0" y="0"/>
          <a:ext cx="0" cy="0"/>
          <a:chOff x="0" y="0"/>
          <a:chExt cx="0" cy="0"/>
        </a:xfrm>
      </p:grpSpPr>
      <p:sp>
        <p:nvSpPr>
          <p:cNvPr id="79" name="Google Shape;79;p20"/>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0"/>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endParaRPr/>
          </a:p>
        </p:txBody>
      </p:sp>
      <p:pic>
        <p:nvPicPr>
          <p:cNvPr id="81" name="Google Shape;81;p20"/>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82"/>
        <p:cNvGrpSpPr/>
        <p:nvPr/>
      </p:nvGrpSpPr>
      <p:grpSpPr>
        <a:xfrm>
          <a:off x="0" y="0"/>
          <a:ext cx="0" cy="0"/>
          <a:chOff x="0" y="0"/>
          <a:chExt cx="0" cy="0"/>
        </a:xfrm>
      </p:grpSpPr>
      <p:sp>
        <p:nvSpPr>
          <p:cNvPr id="83" name="Google Shape;83;p21"/>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4" name="Google Shape;84;p21"/>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pic>
        <p:nvPicPr>
          <p:cNvPr id="85" name="Google Shape;85;p21"/>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0"/>
        <p:cNvGrpSpPr/>
        <p:nvPr/>
      </p:nvGrpSpPr>
      <p:grpSpPr>
        <a:xfrm>
          <a:off x="0" y="0"/>
          <a:ext cx="0" cy="0"/>
          <a:chOff x="0" y="0"/>
          <a:chExt cx="0" cy="0"/>
        </a:xfrm>
      </p:grpSpPr>
      <p:sp>
        <p:nvSpPr>
          <p:cNvPr id="11" name="Google Shape;11;p3"/>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Autofit/>
          </a:bodyPr>
          <a:lstStyle>
            <a:lvl1pPr marL="457200" lvl="0" indent="-393700" algn="l">
              <a:spcBef>
                <a:spcPts val="520"/>
              </a:spcBef>
              <a:spcAft>
                <a:spcPts val="0"/>
              </a:spcAft>
              <a:buClr>
                <a:schemeClr val="accent4"/>
              </a:buClr>
              <a:buSzPts val="2600"/>
              <a:buFont typeface="Arial"/>
              <a:buChar char="•"/>
              <a:defRPr sz="2600"/>
            </a:lvl1pPr>
            <a:lvl2pPr marL="914400" lvl="1" indent="-355600" algn="l">
              <a:spcBef>
                <a:spcPts val="400"/>
              </a:spcBef>
              <a:spcAft>
                <a:spcPts val="0"/>
              </a:spcAft>
              <a:buSzPts val="2000"/>
              <a:buFont typeface="Arial"/>
              <a:buChar char="•"/>
              <a:defRPr sz="2000"/>
            </a:lvl2pPr>
            <a:lvl3pPr marL="1371600" lvl="2" indent="-336550" algn="l">
              <a:spcBef>
                <a:spcPts val="340"/>
              </a:spcBef>
              <a:spcAft>
                <a:spcPts val="0"/>
              </a:spcAft>
              <a:buSzPts val="1700"/>
              <a:buFont typeface="Arial"/>
              <a:buChar char="•"/>
              <a:defRPr sz="1700"/>
            </a:lvl3pPr>
            <a:lvl4pPr marL="1828800" lvl="3" indent="-323850" algn="l">
              <a:spcBef>
                <a:spcPts val="300"/>
              </a:spcBef>
              <a:spcAft>
                <a:spcPts val="0"/>
              </a:spcAft>
              <a:buSzPts val="1500"/>
              <a:buFont typeface="Arial"/>
              <a:buChar char="•"/>
              <a:defRPr/>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12" name="Google Shape;12;p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3" name="Google Shape;13;p3"/>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14"/>
        <p:cNvGrpSpPr/>
        <p:nvPr/>
      </p:nvGrpSpPr>
      <p:grpSpPr>
        <a:xfrm>
          <a:off x="0" y="0"/>
          <a:ext cx="0" cy="0"/>
          <a:chOff x="0" y="0"/>
          <a:chExt cx="0" cy="0"/>
        </a:xfrm>
      </p:grpSpPr>
      <p:pic>
        <p:nvPicPr>
          <p:cNvPr id="15" name="Google Shape;15;p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16" name="Google Shape;16;p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7" name="Google Shape;17;p4"/>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pPr lvl="0"/>
            <a:r>
              <a:rPr lang="en-US"/>
              <a:t>Click to edit Master text styles</a:t>
            </a:r>
          </a:p>
        </p:txBody>
      </p:sp>
      <p:sp>
        <p:nvSpPr>
          <p:cNvPr id="18" name="Google Shape;18;p4"/>
          <p:cNvSpPr>
            <a:spLocks noGrp="1"/>
          </p:cNvSpPr>
          <p:nvPr>
            <p:ph type="pic" idx="2"/>
          </p:nvPr>
        </p:nvSpPr>
        <p:spPr>
          <a:xfrm>
            <a:off x="5911850" y="1663336"/>
            <a:ext cx="1828800" cy="1828009"/>
          </a:xfrm>
          <a:prstGeom prst="rect">
            <a:avLst/>
          </a:prstGeom>
          <a:noFill/>
          <a:ln>
            <a:noFill/>
          </a:ln>
        </p:spPr>
        <p:txBody>
          <a:bodyPr spcFirstLastPara="1" wrap="square" lIns="91425" tIns="45700" rIns="91425" bIns="45700" anchor="t" anchorCtr="0">
            <a:no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r>
              <a:rPr lang="en-US"/>
              <a:t>Click icon to add picture</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24"/>
        <p:cNvGrpSpPr/>
        <p:nvPr/>
      </p:nvGrpSpPr>
      <p:grpSpPr>
        <a:xfrm>
          <a:off x="0" y="0"/>
          <a:ext cx="0" cy="0"/>
          <a:chOff x="0" y="0"/>
          <a:chExt cx="0" cy="0"/>
        </a:xfrm>
      </p:grpSpPr>
      <p:sp>
        <p:nvSpPr>
          <p:cNvPr id="25" name="Google Shape;25;p6"/>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26" name="Google Shape;26;p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7" name="Google Shape;27;p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8" name="Google Shape;28;p6"/>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pPr lvl="0"/>
            <a:r>
              <a:rPr lang="en-US"/>
              <a:t>Click to edit Master text styles</a:t>
            </a:r>
          </a:p>
        </p:txBody>
      </p:sp>
      <p:sp>
        <p:nvSpPr>
          <p:cNvPr id="29" name="Google Shape;29;p6"/>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pPr lvl="0"/>
            <a:r>
              <a:rPr lang="en-US"/>
              <a:t>Click to edit Master text styles</a:t>
            </a:r>
          </a:p>
        </p:txBody>
      </p:sp>
      <p:pic>
        <p:nvPicPr>
          <p:cNvPr id="30" name="Google Shape;30;p6"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31"/>
        <p:cNvGrpSpPr/>
        <p:nvPr/>
      </p:nvGrpSpPr>
      <p:grpSpPr>
        <a:xfrm>
          <a:off x="0" y="0"/>
          <a:ext cx="0" cy="0"/>
          <a:chOff x="0" y="0"/>
          <a:chExt cx="0" cy="0"/>
        </a:xfrm>
      </p:grpSpPr>
      <p:sp>
        <p:nvSpPr>
          <p:cNvPr id="32" name="Google Shape;32;p7"/>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3" name="Google Shape;33;p7"/>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r>
              <a:rPr lang="en-US"/>
              <a:t>Click to edit Master subtitle style</a:t>
            </a:r>
            <a:endParaRPr/>
          </a:p>
        </p:txBody>
      </p:sp>
      <p:pic>
        <p:nvPicPr>
          <p:cNvPr id="34" name="Google Shape;34;p7"/>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35"/>
        <p:cNvGrpSpPr/>
        <p:nvPr/>
      </p:nvGrpSpPr>
      <p:grpSpPr>
        <a:xfrm>
          <a:off x="0" y="0"/>
          <a:ext cx="0" cy="0"/>
          <a:chOff x="0" y="0"/>
          <a:chExt cx="0" cy="0"/>
        </a:xfrm>
      </p:grpSpPr>
      <p:sp>
        <p:nvSpPr>
          <p:cNvPr id="36" name="Google Shape;36;p8"/>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37" name="Google Shape;37;p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39"/>
        <p:cNvGrpSpPr/>
        <p:nvPr/>
      </p:nvGrpSpPr>
      <p:grpSpPr>
        <a:xfrm>
          <a:off x="0" y="0"/>
          <a:ext cx="0" cy="0"/>
          <a:chOff x="0" y="0"/>
          <a:chExt cx="0" cy="0"/>
        </a:xfrm>
      </p:grpSpPr>
      <p:sp>
        <p:nvSpPr>
          <p:cNvPr id="40" name="Google Shape;40;p9"/>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1" name="Google Shape;41;p9"/>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42" name="Google Shape;42;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43"/>
        <p:cNvGrpSpPr/>
        <p:nvPr/>
      </p:nvGrpSpPr>
      <p:grpSpPr>
        <a:xfrm>
          <a:off x="0" y="0"/>
          <a:ext cx="0" cy="0"/>
          <a:chOff x="0" y="0"/>
          <a:chExt cx="0" cy="0"/>
        </a:xfrm>
      </p:grpSpPr>
      <p:sp>
        <p:nvSpPr>
          <p:cNvPr id="44" name="Google Shape;44;p10"/>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45" name="Google Shape;45;p10"/>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46" name="Google Shape;46;p1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7" name="Google Shape;47;p10"/>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48"/>
        <p:cNvGrpSpPr/>
        <p:nvPr/>
      </p:nvGrpSpPr>
      <p:grpSpPr>
        <a:xfrm>
          <a:off x="0" y="0"/>
          <a:ext cx="0" cy="0"/>
          <a:chOff x="0" y="0"/>
          <a:chExt cx="0" cy="0"/>
        </a:xfrm>
      </p:grpSpPr>
      <p:sp>
        <p:nvSpPr>
          <p:cNvPr id="49" name="Google Shape;49;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0" name="Google Shape;50;p11"/>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
        <p:nvSpPr>
          <p:cNvPr id="51" name="Google Shape;51;p11"/>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
        <p:nvSpPr>
          <p:cNvPr id="52" name="Google Shape;52;p11"/>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53" name="Google Shape;53;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4" name="Google Shape;54;p11"/>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chemeClr val="dk1"/>
            </a:gs>
          </a:gsLst>
          <a:lin ang="5640000" scaled="0"/>
        </a:gradFill>
        <a:effectLst/>
      </p:bgPr>
    </p:bg>
    <p:spTree>
      <p:nvGrpSpPr>
        <p:cNvPr id="1" name="Shape 75"/>
        <p:cNvGrpSpPr/>
        <p:nvPr/>
      </p:nvGrpSpPr>
      <p:grpSpPr>
        <a:xfrm>
          <a:off x="0" y="0"/>
          <a:ext cx="0" cy="0"/>
          <a:chOff x="0" y="0"/>
          <a:chExt cx="0" cy="0"/>
        </a:xfrm>
      </p:grpSpPr>
      <p:sp>
        <p:nvSpPr>
          <p:cNvPr id="76" name="Google Shape;76;p19"/>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7" name="Google Shape;77;p19"/>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lt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lt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lt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lt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lt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lt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lt1"/>
                </a:solidFill>
                <a:latin typeface="Calibri"/>
                <a:ea typeface="Calibri"/>
                <a:cs typeface="Calibri"/>
                <a:sym typeface="Calibri"/>
              </a:defRPr>
            </a:lvl7pPr>
            <a:lvl8pPr marL="3657600" marR="0" lvl="7" indent="-304800" algn="l" rtl="0">
              <a:spcBef>
                <a:spcPts val="240"/>
              </a:spcBef>
              <a:spcAft>
                <a:spcPts val="0"/>
              </a:spcAft>
              <a:buClr>
                <a:schemeClr val="lt2"/>
              </a:buClr>
              <a:buSzPts val="1200"/>
              <a:buFont typeface="Calibri"/>
              <a:buChar char="•"/>
              <a:defRPr sz="1200" b="0" i="0" u="none" strike="noStrike" cap="none">
                <a:solidFill>
                  <a:schemeClr val="lt1"/>
                </a:solidFill>
                <a:latin typeface="Calibri"/>
                <a:ea typeface="Calibri"/>
                <a:cs typeface="Calibri"/>
                <a:sym typeface="Calibri"/>
              </a:defRPr>
            </a:lvl8pPr>
            <a:lvl9pPr marL="4114800" marR="0" lvl="8" indent="-295275" algn="l" rtl="0">
              <a:spcBef>
                <a:spcPts val="210"/>
              </a:spcBef>
              <a:spcAft>
                <a:spcPts val="0"/>
              </a:spcAft>
              <a:buClr>
                <a:schemeClr val="lt2"/>
              </a:buClr>
              <a:buSzPts val="1050"/>
              <a:buFont typeface="Calibri"/>
              <a:buChar char="•"/>
              <a:defRPr sz="1050" b="0" i="0" u="none" strike="noStrike" cap="none">
                <a:solidFill>
                  <a:schemeClr val="lt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65" r:id="rId1"/>
    <p:sldLayoutId id="2147483666" r:id="rId2"/>
  </p:sldLayoutIdLst>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microsoft.com/office/2007/relationships/hdphoto" Target="../media/hdphoto2.wdp"/></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youtube.com/watch?v=9hhjjhYGQtY"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7.xml.rels><?xml version="1.0" encoding="UTF-8" standalone="yes"?>
<Relationships xmlns="http://schemas.openxmlformats.org/package/2006/relationships"><Relationship Id="rId3" Type="http://schemas.openxmlformats.org/officeDocument/2006/relationships/hyperlink" Target="http://www.youtube.com/watch?v=EVS_yYQoLJ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microsoft.com/office/2007/relationships/hdphoto" Target="../media/hdphoto1.wdp"/></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Gallery Walk</a:t>
            </a:r>
            <a:endParaRPr dirty="0"/>
          </a:p>
        </p:txBody>
      </p:sp>
      <p:sp>
        <p:nvSpPr>
          <p:cNvPr id="131" name="Google Shape;131;p29"/>
          <p:cNvSpPr txBox="1">
            <a:spLocks noGrp="1"/>
          </p:cNvSpPr>
          <p:nvPr>
            <p:ph type="body" idx="1"/>
          </p:nvPr>
        </p:nvSpPr>
        <p:spPr>
          <a:xfrm>
            <a:off x="457198" y="1305059"/>
            <a:ext cx="5120641" cy="2510483"/>
          </a:xfrm>
          <a:prstGeom prst="rect">
            <a:avLst/>
          </a:prstGeom>
          <a:noFill/>
          <a:ln>
            <a:noFill/>
          </a:ln>
        </p:spPr>
        <p:txBody>
          <a:bodyPr spcFirstLastPara="1" wrap="square" lIns="91400" tIns="91400" rIns="91400" bIns="91400" anchor="t" anchorCtr="0">
            <a:noAutofit/>
          </a:bodyPr>
          <a:lstStyle/>
          <a:p>
            <a:pPr marL="679450" indent="-514350">
              <a:spcBef>
                <a:spcPts val="0"/>
              </a:spcBef>
              <a:spcAft>
                <a:spcPts val="1200"/>
              </a:spcAft>
              <a:buFont typeface="+mj-lt"/>
              <a:buAutoNum type="arabicPeriod"/>
            </a:pPr>
            <a:r>
              <a:rPr lang="en-US" dirty="0"/>
              <a:t>Take your sticky notes and visit each group's poem.</a:t>
            </a:r>
          </a:p>
          <a:p>
            <a:pPr marL="679450" indent="-514350">
              <a:spcBef>
                <a:spcPts val="0"/>
              </a:spcBef>
              <a:spcAft>
                <a:spcPts val="1200"/>
              </a:spcAft>
              <a:buFont typeface="+mj-lt"/>
              <a:buAutoNum type="arabicPeriod"/>
            </a:pPr>
            <a:r>
              <a:rPr lang="en-US" dirty="0"/>
              <a:t>Leave a note with a comment or question about the language they chose to paraphrase.</a:t>
            </a:r>
          </a:p>
        </p:txBody>
      </p:sp>
      <p:pic>
        <p:nvPicPr>
          <p:cNvPr id="6" name="Picture Placeholder 5" descr="Gallery Walk&#10;">
            <a:extLst>
              <a:ext uri="{FF2B5EF4-FFF2-40B4-BE49-F238E27FC236}">
                <a16:creationId xmlns:a16="http://schemas.microsoft.com/office/drawing/2014/main" id="{3C411F7F-3928-401F-976E-295A87759684}"/>
              </a:ext>
            </a:extLst>
          </p:cNvPr>
          <p:cNvPicPr>
            <a:picLocks noGrp="1" noChangeAspect="1"/>
          </p:cNvPicPr>
          <p:nvPr>
            <p:ph type="pic" idx="2"/>
          </p:nvPr>
        </p:nvPicPr>
        <p:blipFill>
          <a:blip r:embed="rId3">
            <a:extLst>
              <a:ext uri="{BEBA8EAE-BF5A-486C-A8C5-ECC9F3942E4B}">
                <a14:imgProps xmlns:a14="http://schemas.microsoft.com/office/drawing/2010/main">
                  <a14:imgLayer r:embed="rId4">
                    <a14:imgEffect>
                      <a14:backgroundRemoval t="7759" b="87069" l="3774" r="91038">
                        <a14:foregroundMark x1="50472" y1="11638" x2="50472" y2="11638"/>
                        <a14:foregroundMark x1="50000" y1="7759" x2="50000" y2="7759"/>
                        <a14:foregroundMark x1="8019" y1="45259" x2="8019" y2="45259"/>
                        <a14:foregroundMark x1="4245" y1="46121" x2="4245" y2="46121"/>
                        <a14:foregroundMark x1="91038" y1="45690" x2="91038" y2="45690"/>
                        <a14:foregroundMark x1="48113" y1="87069" x2="48113" y2="87069"/>
                        <a14:backgroundMark x1="46698" y1="88362" x2="46698" y2="88362"/>
                        <a14:backgroundMark x1="47642" y1="87931" x2="47642" y2="87931"/>
                      </a14:backgroundRemoval>
                    </a14:imgEffect>
                  </a14:imgLayer>
                </a14:imgProps>
              </a:ext>
            </a:extLst>
          </a:blip>
          <a:srcRect t="4350" b="4350"/>
          <a:stretch>
            <a:fillRect/>
          </a:stretch>
        </p:blipFill>
        <p:spPr/>
      </p:pic>
      <p:sp>
        <p:nvSpPr>
          <p:cNvPr id="2" name="TextBox 1">
            <a:extLst>
              <a:ext uri="{FF2B5EF4-FFF2-40B4-BE49-F238E27FC236}">
                <a16:creationId xmlns:a16="http://schemas.microsoft.com/office/drawing/2014/main" id="{BB9AAAE0-6FA5-4B6B-974B-EE493EF4472E}"/>
              </a:ext>
            </a:extLst>
          </p:cNvPr>
          <p:cNvSpPr txBox="1"/>
          <p:nvPr/>
        </p:nvSpPr>
        <p:spPr>
          <a:xfrm>
            <a:off x="1452649" y="4224856"/>
            <a:ext cx="6238701" cy="615553"/>
          </a:xfrm>
          <a:prstGeom prst="rect">
            <a:avLst/>
          </a:prstGeom>
          <a:noFill/>
        </p:spPr>
        <p:txBody>
          <a:bodyPr wrap="square" rtlCol="0">
            <a:spAutoFit/>
          </a:bodyPr>
          <a:lstStyle/>
          <a:p>
            <a:pPr algn="ctr"/>
            <a:r>
              <a:rPr lang="en-US" sz="2000" b="1" i="1" dirty="0">
                <a:solidFill>
                  <a:schemeClr val="accent2"/>
                </a:solidFill>
                <a:latin typeface="Calibri" panose="020F0502020204030204" pitchFamily="34" charset="0"/>
                <a:cs typeface="Calibri" panose="020F0502020204030204" pitchFamily="34" charset="0"/>
              </a:rPr>
              <a:t>Remember to be respectful with your comments.</a:t>
            </a:r>
          </a:p>
          <a:p>
            <a:endParaRPr lang="en-US" dirty="0"/>
          </a:p>
        </p:txBody>
      </p:sp>
    </p:spTree>
    <p:extLst>
      <p:ext uri="{BB962C8B-B14F-4D97-AF65-F5344CB8AC3E}">
        <p14:creationId xmlns:p14="http://schemas.microsoft.com/office/powerpoint/2010/main" val="37033275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751984-653F-418D-9F21-609456064052}"/>
              </a:ext>
            </a:extLst>
          </p:cNvPr>
          <p:cNvSpPr>
            <a:spLocks noGrp="1"/>
          </p:cNvSpPr>
          <p:nvPr>
            <p:ph type="body" idx="1"/>
          </p:nvPr>
        </p:nvSpPr>
        <p:spPr/>
        <p:txBody>
          <a:bodyPr/>
          <a:lstStyle/>
          <a:p>
            <a:pPr marL="577850" indent="-514350">
              <a:spcBef>
                <a:spcPts val="0"/>
              </a:spcBef>
              <a:spcAft>
                <a:spcPts val="600"/>
              </a:spcAft>
              <a:buFont typeface="+mj-lt"/>
              <a:buAutoNum type="arabicPeriod"/>
            </a:pPr>
            <a:r>
              <a:rPr lang="en-US" dirty="0"/>
              <a:t>Retrieve a copy of “Barbie Is Past Saving,” an opinion article by Alexandra Petri. </a:t>
            </a:r>
          </a:p>
          <a:p>
            <a:pPr marL="577850" indent="-514350">
              <a:spcAft>
                <a:spcPts val="600"/>
              </a:spcAft>
              <a:buFont typeface="+mj-lt"/>
              <a:buAutoNum type="arabicPeriod"/>
            </a:pPr>
            <a:r>
              <a:rPr lang="en-US" dirty="0"/>
              <a:t>As you read, use the Stop and Jot annotation strategy: </a:t>
            </a:r>
          </a:p>
          <a:p>
            <a:pPr marL="1035050" lvl="1" indent="-514350">
              <a:spcAft>
                <a:spcPts val="600"/>
              </a:spcAft>
              <a:buFont typeface="+mj-lt"/>
              <a:buAutoNum type="alphaLcParenR"/>
            </a:pPr>
            <a:r>
              <a:rPr lang="en-US" dirty="0"/>
              <a:t>Stop at the end of each paragraph. </a:t>
            </a:r>
          </a:p>
          <a:p>
            <a:pPr marL="1035050" lvl="1" indent="-514350">
              <a:spcAft>
                <a:spcPts val="600"/>
              </a:spcAft>
              <a:buFont typeface="+mj-lt"/>
              <a:buAutoNum type="alphaLcParenR"/>
            </a:pPr>
            <a:r>
              <a:rPr lang="en-US" dirty="0"/>
              <a:t>Write the main ideas of that paragraph in the margin.</a:t>
            </a:r>
          </a:p>
          <a:p>
            <a:pPr marL="558800" indent="-457200">
              <a:buFont typeface="+mj-lt"/>
              <a:buAutoNum type="arabicPeriod"/>
            </a:pPr>
            <a:r>
              <a:rPr lang="en-US" dirty="0"/>
              <a:t>Choose a partner. Compare and contrast the notes you each wrote in the margin.</a:t>
            </a:r>
          </a:p>
        </p:txBody>
      </p:sp>
      <p:sp>
        <p:nvSpPr>
          <p:cNvPr id="3" name="Title 2">
            <a:extLst>
              <a:ext uri="{FF2B5EF4-FFF2-40B4-BE49-F238E27FC236}">
                <a16:creationId xmlns:a16="http://schemas.microsoft.com/office/drawing/2014/main" id="{D0E18731-527F-4B45-B805-13D3209EEA6C}"/>
              </a:ext>
            </a:extLst>
          </p:cNvPr>
          <p:cNvSpPr>
            <a:spLocks noGrp="1"/>
          </p:cNvSpPr>
          <p:nvPr>
            <p:ph type="title"/>
          </p:nvPr>
        </p:nvSpPr>
        <p:spPr/>
        <p:txBody>
          <a:bodyPr/>
          <a:lstStyle/>
          <a:p>
            <a:r>
              <a:rPr lang="en-US" dirty="0"/>
              <a:t>Article Annotation</a:t>
            </a:r>
          </a:p>
        </p:txBody>
      </p:sp>
    </p:spTree>
    <p:extLst>
      <p:ext uri="{BB962C8B-B14F-4D97-AF65-F5344CB8AC3E}">
        <p14:creationId xmlns:p14="http://schemas.microsoft.com/office/powerpoint/2010/main" val="399798962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751984-653F-418D-9F21-609456064052}"/>
              </a:ext>
            </a:extLst>
          </p:cNvPr>
          <p:cNvSpPr>
            <a:spLocks noGrp="1"/>
          </p:cNvSpPr>
          <p:nvPr>
            <p:ph type="body" idx="1"/>
          </p:nvPr>
        </p:nvSpPr>
        <p:spPr/>
        <p:txBody>
          <a:bodyPr/>
          <a:lstStyle/>
          <a:p>
            <a:pPr marL="63500" indent="0">
              <a:spcBef>
                <a:spcPts val="0"/>
              </a:spcBef>
              <a:spcAft>
                <a:spcPts val="1200"/>
              </a:spcAft>
              <a:buNone/>
            </a:pPr>
            <a:r>
              <a:rPr lang="en-US" sz="2000" b="1" i="1" dirty="0">
                <a:solidFill>
                  <a:schemeClr val="accent2"/>
                </a:solidFill>
              </a:rPr>
              <a:t>How do the genre and format of a text influence its message or meaning?</a:t>
            </a:r>
          </a:p>
          <a:p>
            <a:pPr>
              <a:spcBef>
                <a:spcPts val="0"/>
              </a:spcBef>
              <a:spcAft>
                <a:spcPts val="1200"/>
              </a:spcAft>
            </a:pPr>
            <a:r>
              <a:rPr lang="en-US" dirty="0"/>
              <a:t>How would the message of Marge Piercy’s poem be different if it were a short story, an essay, a nonfiction article, etc.?</a:t>
            </a:r>
          </a:p>
          <a:p>
            <a:pPr>
              <a:spcAft>
                <a:spcPts val="1200"/>
              </a:spcAft>
            </a:pPr>
            <a:r>
              <a:rPr lang="en-US" dirty="0"/>
              <a:t>How would the message of Alexandra Petri’s opinion article change if it were a documentary, a poem, or a commercial?</a:t>
            </a:r>
          </a:p>
        </p:txBody>
      </p:sp>
      <p:sp>
        <p:nvSpPr>
          <p:cNvPr id="3" name="Title 2">
            <a:extLst>
              <a:ext uri="{FF2B5EF4-FFF2-40B4-BE49-F238E27FC236}">
                <a16:creationId xmlns:a16="http://schemas.microsoft.com/office/drawing/2014/main" id="{D0E18731-527F-4B45-B805-13D3209EEA6C}"/>
              </a:ext>
            </a:extLst>
          </p:cNvPr>
          <p:cNvSpPr>
            <a:spLocks noGrp="1"/>
          </p:cNvSpPr>
          <p:nvPr>
            <p:ph type="title"/>
          </p:nvPr>
        </p:nvSpPr>
        <p:spPr/>
        <p:txBody>
          <a:bodyPr/>
          <a:lstStyle/>
          <a:p>
            <a:r>
              <a:rPr lang="en-US" dirty="0"/>
              <a:t>Class Discussion</a:t>
            </a:r>
          </a:p>
        </p:txBody>
      </p:sp>
    </p:spTree>
    <p:extLst>
      <p:ext uri="{BB962C8B-B14F-4D97-AF65-F5344CB8AC3E}">
        <p14:creationId xmlns:p14="http://schemas.microsoft.com/office/powerpoint/2010/main" val="35327684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751984-653F-418D-9F21-609456064052}"/>
              </a:ext>
            </a:extLst>
          </p:cNvPr>
          <p:cNvSpPr>
            <a:spLocks noGrp="1"/>
          </p:cNvSpPr>
          <p:nvPr>
            <p:ph type="body" idx="1"/>
          </p:nvPr>
        </p:nvSpPr>
        <p:spPr/>
        <p:txBody>
          <a:bodyPr/>
          <a:lstStyle/>
          <a:p>
            <a:pPr>
              <a:spcAft>
                <a:spcPts val="1200"/>
              </a:spcAft>
            </a:pPr>
            <a:r>
              <a:rPr lang="en-US" dirty="0"/>
              <a:t>Make a connection between the author’s purpose and the format of the poem “Barbie Doll.” </a:t>
            </a:r>
          </a:p>
          <a:p>
            <a:r>
              <a:rPr lang="en-US" dirty="0"/>
              <a:t>Make a connection between the author’s purpose and the format of the opinion article “Barbie Is Past Saving.” </a:t>
            </a:r>
          </a:p>
          <a:p>
            <a:endParaRPr lang="en-US" dirty="0"/>
          </a:p>
        </p:txBody>
      </p:sp>
      <p:sp>
        <p:nvSpPr>
          <p:cNvPr id="3" name="Title 2">
            <a:extLst>
              <a:ext uri="{FF2B5EF4-FFF2-40B4-BE49-F238E27FC236}">
                <a16:creationId xmlns:a16="http://schemas.microsoft.com/office/drawing/2014/main" id="{D0E18731-527F-4B45-B805-13D3209EEA6C}"/>
              </a:ext>
            </a:extLst>
          </p:cNvPr>
          <p:cNvSpPr>
            <a:spLocks noGrp="1"/>
          </p:cNvSpPr>
          <p:nvPr>
            <p:ph type="title"/>
          </p:nvPr>
        </p:nvSpPr>
        <p:spPr/>
        <p:txBody>
          <a:bodyPr/>
          <a:lstStyle/>
          <a:p>
            <a:r>
              <a:rPr lang="en-US" dirty="0"/>
              <a:t>Challenge</a:t>
            </a:r>
          </a:p>
        </p:txBody>
      </p:sp>
    </p:spTree>
    <p:extLst>
      <p:ext uri="{BB962C8B-B14F-4D97-AF65-F5344CB8AC3E}">
        <p14:creationId xmlns:p14="http://schemas.microsoft.com/office/powerpoint/2010/main" val="11835537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5" name="Google Shape;145;p31"/>
          <p:cNvSpPr txBox="1">
            <a:spLocks noGrp="1"/>
          </p:cNvSpPr>
          <p:nvPr>
            <p:ph type="body" idx="1"/>
          </p:nvPr>
        </p:nvSpPr>
        <p:spPr>
          <a:prstGeom prst="rect">
            <a:avLst/>
          </a:prstGeom>
          <a:noFill/>
          <a:ln>
            <a:noFill/>
          </a:ln>
        </p:spPr>
        <p:txBody>
          <a:bodyPr spcFirstLastPara="1" wrap="square" lIns="91400" tIns="91400" rIns="91400" bIns="91400" anchor="t" anchorCtr="0">
            <a:noAutofit/>
          </a:bodyPr>
          <a:lstStyle/>
          <a:p>
            <a:pPr marL="0" lvl="0" indent="0" algn="l" rtl="0">
              <a:spcBef>
                <a:spcPts val="0"/>
              </a:spcBef>
              <a:spcAft>
                <a:spcPts val="0"/>
              </a:spcAft>
              <a:buSzPts val="2600"/>
              <a:buNone/>
            </a:pPr>
            <a:r>
              <a:rPr lang="en-US" sz="2400" dirty="0"/>
              <a:t>How a writer decides to express whatever they want to say: choice of words, sentence structure, syntax, and language (figurative or metaphorical).</a:t>
            </a:r>
            <a:endParaRPr sz="2400" dirty="0"/>
          </a:p>
        </p:txBody>
      </p:sp>
      <p:sp>
        <p:nvSpPr>
          <p:cNvPr id="144" name="Google Shape;144;p31"/>
          <p:cNvSpPr txBox="1">
            <a:spLocks noGrp="1"/>
          </p:cNvSpPr>
          <p:nvPr>
            <p:ph type="title"/>
          </p:nvPr>
        </p:nvSpPr>
        <p:spPr>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A Definition of Literary Style</a:t>
            </a:r>
            <a:endParaRPr dirty="0"/>
          </a:p>
        </p:txBody>
      </p:sp>
      <p:sp>
        <p:nvSpPr>
          <p:cNvPr id="146" name="Google Shape;146;p31"/>
          <p:cNvSpPr txBox="1">
            <a:spLocks noGrp="1"/>
          </p:cNvSpPr>
          <p:nvPr>
            <p:ph type="body" idx="4294967295"/>
          </p:nvPr>
        </p:nvSpPr>
        <p:spPr>
          <a:xfrm>
            <a:off x="1376362" y="2515226"/>
            <a:ext cx="6391275" cy="511175"/>
          </a:xfrm>
          <a:prstGeom prst="rect">
            <a:avLst/>
          </a:prstGeom>
          <a:noFill/>
          <a:ln>
            <a:noFill/>
          </a:ln>
        </p:spPr>
        <p:txBody>
          <a:bodyPr spcFirstLastPara="1" wrap="square" lIns="91400" tIns="91400" rIns="91400" bIns="91400" anchor="ctr" anchorCtr="0">
            <a:noAutofit/>
          </a:bodyPr>
          <a:lstStyle/>
          <a:p>
            <a:pPr marL="0" lvl="0" indent="0" algn="l" rtl="0">
              <a:spcBef>
                <a:spcPts val="0"/>
              </a:spcBef>
              <a:spcAft>
                <a:spcPts val="0"/>
              </a:spcAft>
              <a:buSzPts val="1600"/>
              <a:buNone/>
            </a:pPr>
            <a:r>
              <a:rPr lang="en-US" sz="1600" b="1" i="1" dirty="0">
                <a:solidFill>
                  <a:schemeClr val="tx2">
                    <a:lumMod val="50000"/>
                  </a:schemeClr>
                </a:solidFill>
              </a:rPr>
              <a:t>Source:</a:t>
            </a:r>
            <a:r>
              <a:rPr lang="en-US" sz="1600" i="1" dirty="0">
                <a:solidFill>
                  <a:schemeClr val="tx2">
                    <a:lumMod val="50000"/>
                  </a:schemeClr>
                </a:solidFill>
              </a:rPr>
              <a:t> Jan-Louis Nagel, The Rough Guide to Literary Style</a:t>
            </a:r>
            <a:endParaRPr sz="1600" i="1" dirty="0">
              <a:solidFill>
                <a:schemeClr val="tx2">
                  <a:lumMod val="50000"/>
                </a:schemeClr>
              </a:solidFill>
            </a:endParaRPr>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751984-653F-418D-9F21-609456064052}"/>
              </a:ext>
            </a:extLst>
          </p:cNvPr>
          <p:cNvSpPr>
            <a:spLocks noGrp="1"/>
          </p:cNvSpPr>
          <p:nvPr>
            <p:ph type="body" idx="1"/>
          </p:nvPr>
        </p:nvSpPr>
        <p:spPr/>
        <p:txBody>
          <a:bodyPr/>
          <a:lstStyle/>
          <a:p>
            <a:pPr marL="577850" indent="-514350">
              <a:spcBef>
                <a:spcPts val="0"/>
              </a:spcBef>
              <a:spcAft>
                <a:spcPts val="600"/>
              </a:spcAft>
              <a:buFont typeface="+mj-lt"/>
              <a:buAutoNum type="arabicPeriod"/>
            </a:pPr>
            <a:r>
              <a:rPr lang="en-US" dirty="0"/>
              <a:t>Find a partner, if you want one.</a:t>
            </a:r>
          </a:p>
          <a:p>
            <a:pPr marL="577850" indent="-514350">
              <a:spcAft>
                <a:spcPts val="600"/>
              </a:spcAft>
              <a:buFont typeface="+mj-lt"/>
              <a:buAutoNum type="arabicPeriod"/>
            </a:pPr>
            <a:r>
              <a:rPr lang="en-US" dirty="0"/>
              <a:t>Fill out the chart on the Genre Table handout. </a:t>
            </a:r>
          </a:p>
          <a:p>
            <a:pPr lvl="1"/>
            <a:r>
              <a:rPr lang="en-US" dirty="0"/>
              <a:t>Identify style/literary choices in each of the three types of media </a:t>
            </a:r>
            <a:br>
              <a:rPr lang="en-US" dirty="0"/>
            </a:br>
            <a:r>
              <a:rPr lang="en-US" dirty="0"/>
              <a:t>you reviewed about Barbie.</a:t>
            </a:r>
          </a:p>
          <a:p>
            <a:pPr lvl="1"/>
            <a:r>
              <a:rPr lang="en-US" dirty="0"/>
              <a:t>Cite evidence proving each style choice.</a:t>
            </a:r>
          </a:p>
          <a:p>
            <a:pPr lvl="1"/>
            <a:r>
              <a:rPr lang="en-US" dirty="0"/>
              <a:t>Describe the effectiveness (or lack of effectiveness) </a:t>
            </a:r>
            <a:br>
              <a:rPr lang="en-US" dirty="0"/>
            </a:br>
            <a:r>
              <a:rPr lang="en-US" dirty="0"/>
              <a:t>of the author’s style choice.</a:t>
            </a:r>
          </a:p>
          <a:p>
            <a:pPr lvl="1"/>
            <a:endParaRPr lang="en-US" dirty="0"/>
          </a:p>
          <a:p>
            <a:endParaRPr lang="en-US" dirty="0"/>
          </a:p>
          <a:p>
            <a:endParaRPr lang="en-US" dirty="0"/>
          </a:p>
        </p:txBody>
      </p:sp>
      <p:sp>
        <p:nvSpPr>
          <p:cNvPr id="3" name="Title 2">
            <a:extLst>
              <a:ext uri="{FF2B5EF4-FFF2-40B4-BE49-F238E27FC236}">
                <a16:creationId xmlns:a16="http://schemas.microsoft.com/office/drawing/2014/main" id="{D0E18731-527F-4B45-B805-13D3209EEA6C}"/>
              </a:ext>
            </a:extLst>
          </p:cNvPr>
          <p:cNvSpPr>
            <a:spLocks noGrp="1"/>
          </p:cNvSpPr>
          <p:nvPr>
            <p:ph type="title"/>
          </p:nvPr>
        </p:nvSpPr>
        <p:spPr/>
        <p:txBody>
          <a:bodyPr/>
          <a:lstStyle/>
          <a:p>
            <a:r>
              <a:rPr lang="en-US" dirty="0"/>
              <a:t>Genre Table</a:t>
            </a:r>
          </a:p>
        </p:txBody>
      </p:sp>
    </p:spTree>
    <p:extLst>
      <p:ext uri="{BB962C8B-B14F-4D97-AF65-F5344CB8AC3E}">
        <p14:creationId xmlns:p14="http://schemas.microsoft.com/office/powerpoint/2010/main" val="402160248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23"/>
        <p:cNvGrpSpPr/>
        <p:nvPr/>
      </p:nvGrpSpPr>
      <p:grpSpPr>
        <a:xfrm>
          <a:off x="0" y="0"/>
          <a:ext cx="0" cy="0"/>
          <a:chOff x="0" y="0"/>
          <a:chExt cx="0" cy="0"/>
        </a:xfrm>
      </p:grpSpPr>
      <p:sp>
        <p:nvSpPr>
          <p:cNvPr id="124" name="Google Shape;124;p2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Brainstorming Class List</a:t>
            </a:r>
            <a:endParaRPr dirty="0"/>
          </a:p>
        </p:txBody>
      </p:sp>
      <p:graphicFrame>
        <p:nvGraphicFramePr>
          <p:cNvPr id="125" name="Google Shape;125;p28"/>
          <p:cNvGraphicFramePr/>
          <p:nvPr>
            <p:extLst>
              <p:ext uri="{D42A27DB-BD31-4B8C-83A1-F6EECF244321}">
                <p14:modId xmlns:p14="http://schemas.microsoft.com/office/powerpoint/2010/main" val="4186354807"/>
              </p:ext>
            </p:extLst>
          </p:nvPr>
        </p:nvGraphicFramePr>
        <p:xfrm>
          <a:off x="457200" y="1309687"/>
          <a:ext cx="7432158" cy="3526566"/>
        </p:xfrm>
        <a:graphic>
          <a:graphicData uri="http://schemas.openxmlformats.org/drawingml/2006/table">
            <a:tbl>
              <a:tblPr>
                <a:noFill/>
                <a:tableStyleId>{4FE1FFAE-C277-41DE-B313-73A80C984298}</a:tableStyleId>
              </a:tblPr>
              <a:tblGrid>
                <a:gridCol w="3716079">
                  <a:extLst>
                    <a:ext uri="{9D8B030D-6E8A-4147-A177-3AD203B41FA5}">
                      <a16:colId xmlns:a16="http://schemas.microsoft.com/office/drawing/2014/main" val="20001"/>
                    </a:ext>
                  </a:extLst>
                </a:gridCol>
                <a:gridCol w="3716079">
                  <a:extLst>
                    <a:ext uri="{9D8B030D-6E8A-4147-A177-3AD203B41FA5}">
                      <a16:colId xmlns:a16="http://schemas.microsoft.com/office/drawing/2014/main" val="20002"/>
                    </a:ext>
                  </a:extLst>
                </a:gridCol>
              </a:tblGrid>
              <a:tr h="442515">
                <a:tc>
                  <a:txBody>
                    <a:bodyPr/>
                    <a:lstStyle/>
                    <a:p>
                      <a:pPr marL="0" marR="0" lvl="0" indent="0" algn="ctr" rtl="0">
                        <a:spcBef>
                          <a:spcPts val="0"/>
                        </a:spcBef>
                        <a:spcAft>
                          <a:spcPts val="0"/>
                        </a:spcAft>
                        <a:buNone/>
                      </a:pPr>
                      <a:r>
                        <a:rPr lang="en-US" sz="1800" b="1" u="none" strike="noStrike" cap="none" dirty="0">
                          <a:solidFill>
                            <a:srgbClr val="FFFFFF"/>
                          </a:solidFill>
                          <a:latin typeface="Calibri"/>
                          <a:cs typeface="Calibri"/>
                          <a:sym typeface="Calibri"/>
                        </a:rPr>
                        <a:t>Genres</a:t>
                      </a:r>
                      <a:endParaRPr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lgn="ctr">
                      <a:solidFill>
                        <a:srgbClr val="BED7D3"/>
                      </a:solidFill>
                      <a:prstDash val="solid"/>
                      <a:round/>
                      <a:headEnd type="none" w="sm" len="sm"/>
                      <a:tailEnd type="none" w="sm" len="sm"/>
                    </a:lnB>
                    <a:solidFill>
                      <a:srgbClr val="3E5C61"/>
                    </a:solidFill>
                  </a:tcPr>
                </a:tc>
                <a:tc>
                  <a:txBody>
                    <a:bodyPr/>
                    <a:lstStyle/>
                    <a:p>
                      <a:pPr marL="0" marR="0" lvl="0" indent="0" algn="ctr" rtl="0">
                        <a:spcBef>
                          <a:spcPts val="0"/>
                        </a:spcBef>
                        <a:spcAft>
                          <a:spcPts val="0"/>
                        </a:spcAft>
                        <a:buNone/>
                      </a:pPr>
                      <a:r>
                        <a:rPr lang="en-US" sz="1800" b="1" u="none" strike="noStrike" cap="none" dirty="0">
                          <a:solidFill>
                            <a:srgbClr val="FFFFFF"/>
                          </a:solidFill>
                          <a:latin typeface="Calibri"/>
                          <a:cs typeface="Calibri"/>
                          <a:sym typeface="Calibri"/>
                        </a:rPr>
                        <a:t>Social Issues</a:t>
                      </a:r>
                      <a:endParaRPr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solidFill>
                      <a:srgbClr val="3E5C61"/>
                    </a:solidFill>
                  </a:tcPr>
                </a:tc>
                <a:extLst>
                  <a:ext uri="{0D108BD9-81ED-4DB2-BD59-A6C34878D82A}">
                    <a16:rowId xmlns:a16="http://schemas.microsoft.com/office/drawing/2014/main" val="10000"/>
                  </a:ext>
                </a:extLst>
              </a:tr>
              <a:tr h="3084051">
                <a:tc>
                  <a:txBody>
                    <a:bodyPr/>
                    <a:lstStyle/>
                    <a:p>
                      <a:pPr marL="0" marR="0" lvl="0" indent="0" algn="l" rtl="0">
                        <a:spcBef>
                          <a:spcPts val="0"/>
                        </a:spcBef>
                        <a:spcAft>
                          <a:spcPts val="0"/>
                        </a:spcAft>
                        <a:buNone/>
                      </a:pPr>
                      <a:r>
                        <a:rPr lang="en-US" sz="1800" u="none" strike="noStrike" cap="none" dirty="0">
                          <a:latin typeface="Calibri"/>
                          <a:cs typeface="Calibri"/>
                          <a:sym typeface="Calibri"/>
                        </a:rPr>
                        <a:t> </a:t>
                      </a:r>
                      <a:endParaRPr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lgn="ctr">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tc>
                  <a:txBody>
                    <a:bodyPr/>
                    <a:lstStyle/>
                    <a:p>
                      <a:pPr marL="0" marR="0" lvl="0" indent="0" algn="l" rtl="0">
                        <a:spcBef>
                          <a:spcPts val="0"/>
                        </a:spcBef>
                        <a:spcAft>
                          <a:spcPts val="0"/>
                        </a:spcAft>
                        <a:buNone/>
                      </a:pPr>
                      <a:r>
                        <a:rPr lang="en-US" sz="1800" u="none" strike="noStrike" cap="none" dirty="0">
                          <a:latin typeface="Calibri"/>
                          <a:ea typeface="Calibri"/>
                          <a:cs typeface="Calibri"/>
                          <a:sym typeface="Calibri"/>
                        </a:rPr>
                        <a:t> </a:t>
                      </a:r>
                    </a:p>
                    <a:p>
                      <a:pPr marL="0" marR="0" lvl="0" indent="0" algn="l" rtl="0">
                        <a:spcBef>
                          <a:spcPts val="0"/>
                        </a:spcBef>
                        <a:spcAft>
                          <a:spcPts val="0"/>
                        </a:spcAft>
                        <a:buNone/>
                      </a:pPr>
                      <a:r>
                        <a:rPr lang="en-US" sz="1800" u="none" strike="noStrike" cap="none" dirty="0">
                          <a:latin typeface="Calibri"/>
                          <a:cs typeface="Calibri"/>
                          <a:sym typeface="Calibri"/>
                        </a:rPr>
                        <a:t> </a:t>
                      </a:r>
                    </a:p>
                    <a:p>
                      <a:pPr marL="0" marR="0" lvl="0" indent="0" algn="l" rtl="0">
                        <a:spcBef>
                          <a:spcPts val="0"/>
                        </a:spcBef>
                        <a:spcAft>
                          <a:spcPts val="0"/>
                        </a:spcAft>
                        <a:buNone/>
                      </a:pPr>
                      <a:r>
                        <a:rPr lang="en-US" sz="1800" u="none" strike="noStrike" cap="none" dirty="0">
                          <a:latin typeface="Calibri"/>
                          <a:cs typeface="Calibri"/>
                          <a:sym typeface="Calibri"/>
                        </a:rPr>
                        <a:t> </a:t>
                      </a:r>
                      <a:endParaRPr dirty="0"/>
                    </a:p>
                  </a:txBody>
                  <a:tcPr marL="73025" marR="73025" marT="73025" marB="73025">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tcPr>
                </a:tc>
                <a:extLst>
                  <a:ext uri="{0D108BD9-81ED-4DB2-BD59-A6C34878D82A}">
                    <a16:rowId xmlns:a16="http://schemas.microsoft.com/office/drawing/2014/main" val="10001"/>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751984-653F-418D-9F21-609456064052}"/>
              </a:ext>
            </a:extLst>
          </p:cNvPr>
          <p:cNvSpPr>
            <a:spLocks noGrp="1"/>
          </p:cNvSpPr>
          <p:nvPr>
            <p:ph type="body" idx="1"/>
          </p:nvPr>
        </p:nvSpPr>
        <p:spPr/>
        <p:txBody>
          <a:bodyPr/>
          <a:lstStyle/>
          <a:p>
            <a:pPr marL="577850" indent="-514350">
              <a:spcAft>
                <a:spcPts val="600"/>
              </a:spcAft>
              <a:buFont typeface="+mj-lt"/>
              <a:buAutoNum type="arabicPeriod"/>
            </a:pPr>
            <a:r>
              <a:rPr lang="en-US" dirty="0"/>
              <a:t>Choose your favorite genre. </a:t>
            </a:r>
          </a:p>
          <a:p>
            <a:pPr marL="577850" indent="-514350">
              <a:spcAft>
                <a:spcPts val="600"/>
              </a:spcAft>
              <a:buFont typeface="+mj-lt"/>
              <a:buAutoNum type="arabicPeriod"/>
            </a:pPr>
            <a:r>
              <a:rPr lang="en-US" dirty="0"/>
              <a:t>In that genre, write an argument related to a social issue of your choice. </a:t>
            </a:r>
          </a:p>
          <a:p>
            <a:pPr lvl="1"/>
            <a:r>
              <a:rPr lang="en-US" dirty="0"/>
              <a:t>Consider the literary/style choices you would like to include.</a:t>
            </a:r>
          </a:p>
          <a:p>
            <a:pPr lvl="1"/>
            <a:r>
              <a:rPr lang="en-US" dirty="0"/>
              <a:t>Consider how the genre you’ve chosen will convey your argument most effectively.</a:t>
            </a:r>
          </a:p>
          <a:p>
            <a:pPr lvl="1">
              <a:spcAft>
                <a:spcPts val="1200"/>
              </a:spcAft>
            </a:pPr>
            <a:endParaRPr lang="en-US" dirty="0"/>
          </a:p>
          <a:p>
            <a:endParaRPr lang="en-US" dirty="0"/>
          </a:p>
        </p:txBody>
      </p:sp>
      <p:sp>
        <p:nvSpPr>
          <p:cNvPr id="3" name="Title 2">
            <a:extLst>
              <a:ext uri="{FF2B5EF4-FFF2-40B4-BE49-F238E27FC236}">
                <a16:creationId xmlns:a16="http://schemas.microsoft.com/office/drawing/2014/main" id="{D0E18731-527F-4B45-B805-13D3209EEA6C}"/>
              </a:ext>
            </a:extLst>
          </p:cNvPr>
          <p:cNvSpPr>
            <a:spLocks noGrp="1"/>
          </p:cNvSpPr>
          <p:nvPr>
            <p:ph type="title"/>
          </p:nvPr>
        </p:nvSpPr>
        <p:spPr/>
        <p:txBody>
          <a:bodyPr/>
          <a:lstStyle/>
          <a:p>
            <a:r>
              <a:rPr lang="en-US" dirty="0"/>
              <a:t>Create Your Own</a:t>
            </a:r>
          </a:p>
        </p:txBody>
      </p:sp>
    </p:spTree>
    <p:extLst>
      <p:ext uri="{BB962C8B-B14F-4D97-AF65-F5344CB8AC3E}">
        <p14:creationId xmlns:p14="http://schemas.microsoft.com/office/powerpoint/2010/main" val="411336873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751984-653F-418D-9F21-609456064052}"/>
              </a:ext>
            </a:extLst>
          </p:cNvPr>
          <p:cNvSpPr>
            <a:spLocks noGrp="1"/>
          </p:cNvSpPr>
          <p:nvPr>
            <p:ph type="body" idx="1"/>
          </p:nvPr>
        </p:nvSpPr>
        <p:spPr/>
        <p:txBody>
          <a:bodyPr/>
          <a:lstStyle/>
          <a:p>
            <a:pPr>
              <a:spcAft>
                <a:spcPts val="1200"/>
              </a:spcAft>
            </a:pPr>
            <a:r>
              <a:rPr lang="en-US" dirty="0"/>
              <a:t>Present your argument to your classmates. </a:t>
            </a:r>
          </a:p>
          <a:p>
            <a:pPr>
              <a:spcAft>
                <a:spcPts val="1200"/>
              </a:spcAft>
            </a:pPr>
            <a:r>
              <a:rPr lang="en-US" dirty="0"/>
              <a:t>As your classmates share, fill out a feedback form to assess their argument.</a:t>
            </a:r>
          </a:p>
          <a:p>
            <a:pPr marL="63500" indent="0">
              <a:spcAft>
                <a:spcPts val="1200"/>
              </a:spcAft>
              <a:buNone/>
            </a:pPr>
            <a:endParaRPr lang="en-US" dirty="0"/>
          </a:p>
        </p:txBody>
      </p:sp>
      <p:sp>
        <p:nvSpPr>
          <p:cNvPr id="3" name="Title 2">
            <a:extLst>
              <a:ext uri="{FF2B5EF4-FFF2-40B4-BE49-F238E27FC236}">
                <a16:creationId xmlns:a16="http://schemas.microsoft.com/office/drawing/2014/main" id="{D0E18731-527F-4B45-B805-13D3209EEA6C}"/>
              </a:ext>
            </a:extLst>
          </p:cNvPr>
          <p:cNvSpPr>
            <a:spLocks noGrp="1"/>
          </p:cNvSpPr>
          <p:nvPr>
            <p:ph type="title"/>
          </p:nvPr>
        </p:nvSpPr>
        <p:spPr/>
        <p:txBody>
          <a:bodyPr/>
          <a:lstStyle/>
          <a:p>
            <a:r>
              <a:rPr lang="en-US" dirty="0"/>
              <a:t>Share and Provide Feedback</a:t>
            </a:r>
          </a:p>
        </p:txBody>
      </p:sp>
    </p:spTree>
    <p:extLst>
      <p:ext uri="{BB962C8B-B14F-4D97-AF65-F5344CB8AC3E}">
        <p14:creationId xmlns:p14="http://schemas.microsoft.com/office/powerpoint/2010/main" val="135843891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23"/>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p>
            <a:pPr marL="0" lvl="0" indent="0" algn="l" rtl="0">
              <a:spcBef>
                <a:spcPts val="0"/>
              </a:spcBef>
              <a:spcAft>
                <a:spcPts val="0"/>
              </a:spcAft>
              <a:buClr>
                <a:schemeClr val="lt1"/>
              </a:buClr>
              <a:buSzPts val="5000"/>
              <a:buFont typeface="Calibri"/>
              <a:buNone/>
            </a:pPr>
            <a:r>
              <a:rPr lang="en-US" dirty="0"/>
              <a:t>Barbie: Blessing or Curse?</a:t>
            </a:r>
            <a:endParaRPr dirty="0"/>
          </a:p>
        </p:txBody>
      </p:sp>
      <p:sp>
        <p:nvSpPr>
          <p:cNvPr id="95" name="Google Shape;95;p23"/>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Autofit/>
          </a:bodyPr>
          <a:lstStyle/>
          <a:p>
            <a:pPr marL="0" marR="34289" lvl="0" indent="0" algn="l" rtl="0">
              <a:spcBef>
                <a:spcPts val="0"/>
              </a:spcBef>
              <a:spcAft>
                <a:spcPts val="0"/>
              </a:spcAft>
              <a:buSzPts val="2600"/>
              <a:buNone/>
            </a:pPr>
            <a:r>
              <a:rPr lang="en-US" dirty="0"/>
              <a:t>Style, Format, and Genre</a:t>
            </a: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24"/>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US" dirty="0"/>
              <a:t>Essential Questions</a:t>
            </a:r>
            <a:endParaRPr dirty="0"/>
          </a:p>
        </p:txBody>
      </p:sp>
      <p:sp>
        <p:nvSpPr>
          <p:cNvPr id="101" name="Google Shape;101;p24"/>
          <p:cNvSpPr txBox="1">
            <a:spLocks noGrp="1"/>
          </p:cNvSpPr>
          <p:nvPr>
            <p:ph type="body" idx="1"/>
          </p:nvPr>
        </p:nvSpPr>
        <p:spPr>
          <a:xfrm>
            <a:off x="530352" y="2028497"/>
            <a:ext cx="7772400" cy="1779827"/>
          </a:xfrm>
          <a:prstGeom prst="rect">
            <a:avLst/>
          </a:prstGeom>
          <a:noFill/>
          <a:ln>
            <a:noFill/>
          </a:ln>
        </p:spPr>
        <p:txBody>
          <a:bodyPr spcFirstLastPara="1" wrap="square" lIns="45700" tIns="45700" rIns="45700" bIns="45700" anchor="t" anchorCtr="0">
            <a:noAutofit/>
          </a:bodyPr>
          <a:lstStyle/>
          <a:p>
            <a:pPr marL="512763" indent="-457200">
              <a:spcBef>
                <a:spcPts val="0"/>
              </a:spcBef>
              <a:spcAft>
                <a:spcPts val="1200"/>
              </a:spcAft>
            </a:pPr>
            <a:r>
              <a:rPr lang="en-US" dirty="0"/>
              <a:t>How do style, format, and genre affect a text?</a:t>
            </a:r>
          </a:p>
          <a:p>
            <a:pPr marL="512763" indent="-457200">
              <a:spcBef>
                <a:spcPts val="0"/>
              </a:spcBef>
            </a:pPr>
            <a:r>
              <a:rPr lang="en-US" dirty="0"/>
              <a:t>Are there particular styles or formats that are more effective for a particular genre?</a:t>
            </a:r>
          </a:p>
          <a:p>
            <a:pPr marL="55563" lvl="0" indent="0" algn="l" rtl="0">
              <a:spcBef>
                <a:spcPts val="0"/>
              </a:spcBef>
              <a:spcAft>
                <a:spcPts val="0"/>
              </a:spcAft>
              <a:buSzPts val="2600"/>
              <a:buNone/>
            </a:pP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25"/>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p>
            <a:pPr marL="0" lvl="0" indent="0" algn="l" rtl="0">
              <a:spcBef>
                <a:spcPts val="0"/>
              </a:spcBef>
              <a:spcAft>
                <a:spcPts val="0"/>
              </a:spcAft>
              <a:buClr>
                <a:srgbClr val="FFFFFF"/>
              </a:buClr>
              <a:buSzPts val="5000"/>
              <a:buFont typeface="Calibri"/>
              <a:buNone/>
            </a:pPr>
            <a:r>
              <a:rPr lang="en-US"/>
              <a:t>Lesson Objectives</a:t>
            </a:r>
            <a:endParaRPr/>
          </a:p>
        </p:txBody>
      </p:sp>
      <p:sp>
        <p:nvSpPr>
          <p:cNvPr id="107" name="Google Shape;107;p25"/>
          <p:cNvSpPr txBox="1">
            <a:spLocks noGrp="1"/>
          </p:cNvSpPr>
          <p:nvPr>
            <p:ph type="body" idx="1"/>
          </p:nvPr>
        </p:nvSpPr>
        <p:spPr>
          <a:xfrm>
            <a:off x="530352" y="2028498"/>
            <a:ext cx="7772400" cy="2127450"/>
          </a:xfrm>
          <a:prstGeom prst="rect">
            <a:avLst/>
          </a:prstGeom>
          <a:noFill/>
          <a:ln>
            <a:noFill/>
          </a:ln>
        </p:spPr>
        <p:txBody>
          <a:bodyPr spcFirstLastPara="1" wrap="square" lIns="45700" tIns="45700" rIns="45700" bIns="45700" anchor="t" anchorCtr="0">
            <a:noAutofit/>
          </a:bodyPr>
          <a:lstStyle/>
          <a:p>
            <a:pPr marL="677863" indent="-457200">
              <a:spcBef>
                <a:spcPts val="0"/>
              </a:spcBef>
              <a:spcAft>
                <a:spcPts val="1200"/>
              </a:spcAft>
            </a:pPr>
            <a:r>
              <a:rPr lang="en-US" dirty="0"/>
              <a:t>Consider how the style, format, and genre of a text affect its meaning and effectiveness.</a:t>
            </a:r>
          </a:p>
          <a:p>
            <a:pPr marL="677863" indent="-457200">
              <a:spcBef>
                <a:spcPts val="0"/>
              </a:spcBef>
            </a:pPr>
            <a:r>
              <a:rPr lang="en-US" dirty="0"/>
              <a:t>Create an argument in a particular genre and present it to classmates.</a:t>
            </a:r>
          </a:p>
          <a:p>
            <a:pPr marL="398463" lvl="0" indent="-177800" algn="l" rtl="0">
              <a:spcBef>
                <a:spcPts val="0"/>
              </a:spcBef>
              <a:spcAft>
                <a:spcPts val="0"/>
              </a:spcAft>
              <a:buClr>
                <a:schemeClr val="lt1"/>
              </a:buClr>
              <a:buSzPts val="2600"/>
              <a:buFont typeface="Arial"/>
              <a:buNone/>
            </a:pP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6"/>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1200"/>
              </a:spcAft>
              <a:buSzPts val="2600"/>
              <a:buNone/>
            </a:pPr>
            <a:r>
              <a:rPr lang="en-US" dirty="0"/>
              <a:t>As you watch, consider these questions: </a:t>
            </a:r>
          </a:p>
          <a:p>
            <a:pPr indent="-284163">
              <a:spcBef>
                <a:spcPts val="0"/>
              </a:spcBef>
              <a:spcAft>
                <a:spcPts val="1200"/>
              </a:spcAft>
            </a:pPr>
            <a:r>
              <a:rPr lang="en-US" dirty="0"/>
              <a:t>What stylistic choices do you see in the commercial (graphics, sounds, word choice, syntax)? </a:t>
            </a:r>
          </a:p>
          <a:p>
            <a:pPr indent="-284163">
              <a:spcBef>
                <a:spcPts val="0"/>
              </a:spcBef>
              <a:spcAft>
                <a:spcPts val="1200"/>
              </a:spcAft>
            </a:pPr>
            <a:r>
              <a:rPr lang="en-US" dirty="0"/>
              <a:t>Is the commercial effective? Why or why not? </a:t>
            </a:r>
          </a:p>
          <a:p>
            <a:pPr indent="-284163">
              <a:spcBef>
                <a:spcPts val="0"/>
              </a:spcBef>
              <a:spcAft>
                <a:spcPts val="1200"/>
              </a:spcAft>
            </a:pPr>
            <a:r>
              <a:rPr lang="en-US" dirty="0"/>
              <a:t>What influences do you think Barbie has had on society? </a:t>
            </a:r>
          </a:p>
          <a:p>
            <a:pPr indent="-457200">
              <a:spcBef>
                <a:spcPts val="0"/>
              </a:spcBef>
              <a:spcAft>
                <a:spcPts val="1200"/>
              </a:spcAft>
            </a:pPr>
            <a:endParaRPr dirty="0"/>
          </a:p>
        </p:txBody>
      </p:sp>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Barbie’s First Commercial</a:t>
            </a:r>
            <a:endParaRPr dirty="0"/>
          </a:p>
        </p:txBody>
      </p:sp>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hlinkClick r:id="rId3"/>
              </a:rPr>
              <a:t>Barbie’s First Commercial</a:t>
            </a:r>
            <a:endParaRPr dirty="0"/>
          </a:p>
        </p:txBody>
      </p:sp>
      <p:pic>
        <p:nvPicPr>
          <p:cNvPr id="4" name="Google Shape;103;p24" descr="1959 First EVER Barbie Commercial High Quality HQ. This is the first Barbie commercial, which aired during Mickey Mouse Club! &#10;&#10;Ruth Handler watched her daughter Barbara at play with paper dolls, and noticed that she often enjoyed giving them adult roles. At the time, most children's toy dolls were representations of infants. Realizing that there could be a gap in the market, Handler suggested the idea of an adult-bodied doll to her husband Elliot, a co-founder of the Mattel toy company. He was unenthusiastic about the idea, as were Mattel's directors. &#10; &#10;During a trip to Europe in 1956 with her children Barbara and Kenneth, Ruth Handler came across a German toy doll called Bild Lilli. The adult-figured Lilli doll was like what Handler had in mind, so she purchased three of them. She gave one to her daughter and took the others back to Mattel. The Lilli doll was based on a popular character appearing in a comic strip drawn by Reinhard Beuthin for the newspaper Die Bild-Zeitung. &#10;&#10;Upon her return to the United States, Handler reworked the design of the doll (with help from engineer Jack Ryan) and the doll was given a name, Barbie, after Handler's daughter Barbara. The doll made its debut at the American International Toy Fair in New York on March 9, 1959. This date is also used as Barbie's official birthday. Mattel acquired the rights to the Bild Lilli doll in 1964 and production of Lilli was stopped. The first Barbie doll wore a black and white zebra striped swimsuit and signature topknot ponytail, and was available as either a blonde or brunette. The doll was marketed as a &quot;Teen-age Fashion Model,&quot; with her clothes created by Mattel fashion designer Charlotte Johnson. The first Barbie dolls were manufactured in Japan, with their clothes hand-stitched by Japanese homeworkers. Around 350,000 Barbie dolls were sold during the first year of production. &#10;&#10;Barbie was one of the first toys to have a marketing strategy based extensively on television advertising, which has been copied widely by other toys. It is estimated that over a billion Barbie dolls have been sold worldwide in over 150 countries, with the well-known fact that three Barbie dolls are sold every second. &#10;&#10;The standard range of Barbie dolls and related accessories are manufactured to approximately 1/6th scale, which is also known as playscale. &#10;&#10;Barbie products include not only the range of dolls with their clothes and accessories, but also a huge range of Barbie-branded goods such as books, fashion items and video games. Barbie has appeared in a series of animated films and makes a brief guest appearance in the 1999 film Toy Story 2. &#10;&#10;Uniquely for a toy fashion doll, Barbie has become a cultural icon and has been given honors that are rare in the toy world. In 1974, a section of Times Square in New York City was renamed Barbie Boulevard for a week, while in 1985 the artist Andy Warhol created a painting of Barbie. &#10;&#10;Barbie's full name is Barbara Millicent Roberts. In a series of novels published by Random House in the 1960s, her parents' names are given as George and Margaret Roberts from the fictional town of Willows, Wisconsin. Barbie has been said to attend Willows High School and Manhattan International High School in New York City, based on the real-life Stuyvesant High School. &#10;&#10;Today the Barbie line is responsible for more than 80% of Mattel's profits.">
            <a:hlinkClick r:id="rId3"/>
            <a:extLst>
              <a:ext uri="{FF2B5EF4-FFF2-40B4-BE49-F238E27FC236}">
                <a16:creationId xmlns:a16="http://schemas.microsoft.com/office/drawing/2014/main" id="{D3995ED5-BC17-4D8A-8420-48A7A777AA50}"/>
              </a:ext>
            </a:extLst>
          </p:cNvPr>
          <p:cNvPicPr>
            <a:picLocks noChangeAspect="1"/>
          </p:cNvPicPr>
          <p:nvPr/>
        </p:nvPicPr>
        <p:blipFill>
          <a:blip r:embed="rId4">
            <a:alphaModFix/>
          </a:blip>
          <a:stretch>
            <a:fillRect/>
          </a:stretch>
        </p:blipFill>
        <p:spPr>
          <a:xfrm>
            <a:off x="2260600" y="1369136"/>
            <a:ext cx="4622799" cy="3467117"/>
          </a:xfrm>
          <a:prstGeom prst="rect">
            <a:avLst/>
          </a:prstGeom>
          <a:noFill/>
          <a:ln>
            <a:noFill/>
          </a:ln>
        </p:spPr>
      </p:pic>
    </p:spTree>
    <p:extLst>
      <p:ext uri="{BB962C8B-B14F-4D97-AF65-F5344CB8AC3E}">
        <p14:creationId xmlns:p14="http://schemas.microsoft.com/office/powerpoint/2010/main" val="208207117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26"/>
          <p:cNvSpPr txBox="1">
            <a:spLocks noGrp="1"/>
          </p:cNvSpPr>
          <p:nvPr>
            <p:ph type="body" idx="1"/>
          </p:nvPr>
        </p:nvSpPr>
        <p:spPr>
          <a:xfrm>
            <a:off x="457200" y="1309352"/>
            <a:ext cx="4986670" cy="3434098"/>
          </a:xfrm>
          <a:prstGeom prst="rect">
            <a:avLst/>
          </a:prstGeom>
          <a:noFill/>
          <a:ln>
            <a:noFill/>
          </a:ln>
        </p:spPr>
        <p:txBody>
          <a:bodyPr spcFirstLastPara="1" wrap="square" lIns="91425" tIns="45700" rIns="91425" bIns="45700" anchor="t" anchorCtr="0">
            <a:noAutofit/>
          </a:bodyPr>
          <a:lstStyle/>
          <a:p>
            <a:pPr indent="-457200">
              <a:spcBef>
                <a:spcPts val="0"/>
              </a:spcBef>
              <a:spcAft>
                <a:spcPts val="1200"/>
              </a:spcAft>
            </a:pPr>
            <a:r>
              <a:rPr lang="en-US" dirty="0"/>
              <a:t>What stylistic choices do you see in the commercial (graphics, sounds, word choice, syntax)? </a:t>
            </a:r>
          </a:p>
          <a:p>
            <a:pPr indent="-457200">
              <a:spcBef>
                <a:spcPts val="0"/>
              </a:spcBef>
              <a:spcAft>
                <a:spcPts val="1200"/>
              </a:spcAft>
            </a:pPr>
            <a:r>
              <a:rPr lang="en-US" dirty="0"/>
              <a:t>Is the commercial effective? Why or why not? </a:t>
            </a:r>
          </a:p>
          <a:p>
            <a:pPr indent="-457200">
              <a:spcBef>
                <a:spcPts val="0"/>
              </a:spcBef>
              <a:spcAft>
                <a:spcPts val="1200"/>
              </a:spcAft>
            </a:pPr>
            <a:r>
              <a:rPr lang="en-US" dirty="0"/>
              <a:t>What influences do you think Barbie has had on society? </a:t>
            </a:r>
          </a:p>
          <a:p>
            <a:pPr marL="0" lvl="0" indent="0" algn="l" rtl="0">
              <a:spcBef>
                <a:spcPts val="0"/>
              </a:spcBef>
              <a:spcAft>
                <a:spcPts val="0"/>
              </a:spcAft>
              <a:buSzPts val="2600"/>
              <a:buNone/>
            </a:pPr>
            <a:endParaRPr dirty="0"/>
          </a:p>
        </p:txBody>
      </p:sp>
      <p:sp>
        <p:nvSpPr>
          <p:cNvPr id="113" name="Google Shape;113;p2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Quick Write</a:t>
            </a:r>
            <a:endParaRPr dirty="0"/>
          </a:p>
        </p:txBody>
      </p:sp>
      <p:pic>
        <p:nvPicPr>
          <p:cNvPr id="4" name="Google Shape;110;p25" title="K20 5 minute timer">
            <a:hlinkClick r:id="rId3"/>
            <a:extLst>
              <a:ext uri="{FF2B5EF4-FFF2-40B4-BE49-F238E27FC236}">
                <a16:creationId xmlns:a16="http://schemas.microsoft.com/office/drawing/2014/main" id="{D963C70A-8B43-4A8C-891B-FF336CD7FDC2}"/>
              </a:ext>
            </a:extLst>
          </p:cNvPr>
          <p:cNvPicPr>
            <a:picLocks noChangeAspect="1"/>
          </p:cNvPicPr>
          <p:nvPr/>
        </p:nvPicPr>
        <p:blipFill>
          <a:blip r:embed="rId4">
            <a:alphaModFix/>
          </a:blip>
          <a:stretch>
            <a:fillRect/>
          </a:stretch>
        </p:blipFill>
        <p:spPr>
          <a:xfrm>
            <a:off x="5571461" y="745591"/>
            <a:ext cx="3115339" cy="2336505"/>
          </a:xfrm>
          <a:prstGeom prst="rect">
            <a:avLst/>
          </a:prstGeom>
          <a:noFill/>
          <a:ln>
            <a:noFill/>
          </a:ln>
        </p:spPr>
      </p:pic>
    </p:spTree>
    <p:extLst>
      <p:ext uri="{BB962C8B-B14F-4D97-AF65-F5344CB8AC3E}">
        <p14:creationId xmlns:p14="http://schemas.microsoft.com/office/powerpoint/2010/main" val="1198203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Autofit/>
          </a:bodyPr>
          <a:lstStyle/>
          <a:p>
            <a:pPr marL="0" lvl="0" indent="0" algn="l" rtl="0">
              <a:spcBef>
                <a:spcPts val="0"/>
              </a:spcBef>
              <a:spcAft>
                <a:spcPts val="0"/>
              </a:spcAft>
              <a:buClr>
                <a:schemeClr val="accent4"/>
              </a:buClr>
              <a:buSzPts val="3600"/>
              <a:buFont typeface="Calibri"/>
              <a:buNone/>
            </a:pPr>
            <a:r>
              <a:rPr lang="en-US" dirty="0"/>
              <a:t>Think-Pair-Share</a:t>
            </a:r>
            <a:endParaRPr dirty="0"/>
          </a:p>
        </p:txBody>
      </p:sp>
      <p:sp>
        <p:nvSpPr>
          <p:cNvPr id="131" name="Google Shape;131;p29"/>
          <p:cNvSpPr txBox="1">
            <a:spLocks noGrp="1"/>
          </p:cNvSpPr>
          <p:nvPr>
            <p:ph type="body" idx="1"/>
          </p:nvPr>
        </p:nvSpPr>
        <p:spPr>
          <a:xfrm>
            <a:off x="457200" y="1305059"/>
            <a:ext cx="4540102" cy="3620866"/>
          </a:xfrm>
          <a:prstGeom prst="rect">
            <a:avLst/>
          </a:prstGeom>
          <a:noFill/>
          <a:ln>
            <a:noFill/>
          </a:ln>
        </p:spPr>
        <p:txBody>
          <a:bodyPr spcFirstLastPara="1" wrap="square" lIns="91400" tIns="91400" rIns="91400" bIns="91400" anchor="t" anchorCtr="0">
            <a:noAutofit/>
          </a:bodyPr>
          <a:lstStyle/>
          <a:p>
            <a:pPr marL="679450" indent="-514350">
              <a:spcBef>
                <a:spcPts val="0"/>
              </a:spcBef>
              <a:spcAft>
                <a:spcPts val="1200"/>
              </a:spcAft>
              <a:buFont typeface="+mj-lt"/>
              <a:buAutoNum type="arabicPeriod"/>
            </a:pPr>
            <a:r>
              <a:rPr lang="en-US" dirty="0"/>
              <a:t>Think about the questions you answered.</a:t>
            </a:r>
          </a:p>
          <a:p>
            <a:pPr marL="679450" indent="-514350">
              <a:spcBef>
                <a:spcPts val="0"/>
              </a:spcBef>
              <a:spcAft>
                <a:spcPts val="1200"/>
              </a:spcAft>
              <a:buFont typeface="+mj-lt"/>
              <a:buAutoNum type="arabicPeriod"/>
            </a:pPr>
            <a:r>
              <a:rPr lang="en-US" dirty="0"/>
              <a:t>Discuss your answers with a partner.</a:t>
            </a:r>
          </a:p>
          <a:p>
            <a:pPr marL="679450" indent="-514350">
              <a:spcBef>
                <a:spcPts val="0"/>
              </a:spcBef>
              <a:spcAft>
                <a:spcPts val="1200"/>
              </a:spcAft>
              <a:buFont typeface="+mj-lt"/>
              <a:buAutoNum type="arabicPeriod"/>
            </a:pPr>
            <a:r>
              <a:rPr lang="en-US" dirty="0"/>
              <a:t>Share what you discussed with the class.</a:t>
            </a:r>
          </a:p>
        </p:txBody>
      </p:sp>
      <p:pic>
        <p:nvPicPr>
          <p:cNvPr id="6" name="Picture Placeholder 5" descr="Think, Pair, Share">
            <a:extLst>
              <a:ext uri="{FF2B5EF4-FFF2-40B4-BE49-F238E27FC236}">
                <a16:creationId xmlns:a16="http://schemas.microsoft.com/office/drawing/2014/main" id="{000BE484-9DD5-4AE7-92CA-B79C3BBC9DB7}"/>
              </a:ext>
            </a:extLst>
          </p:cNvPr>
          <p:cNvPicPr>
            <a:picLocks noGrp="1" noChangeAspect="1"/>
          </p:cNvPicPr>
          <p:nvPr>
            <p:ph type="pic" idx="2"/>
          </p:nvPr>
        </p:nvPicPr>
        <p:blipFill rotWithShape="1">
          <a:blip r:embed="rId3">
            <a:extLst>
              <a:ext uri="{BEBA8EAE-BF5A-486C-A8C5-ECC9F3942E4B}">
                <a14:imgProps xmlns:a14="http://schemas.microsoft.com/office/drawing/2010/main">
                  <a14:imgLayer r:embed="rId4">
                    <a14:imgEffect>
                      <a14:backgroundRemoval t="4911" b="88839" l="8000" r="88889">
                        <a14:foregroundMark x1="47111" y1="10268" x2="47111" y2="10268"/>
                        <a14:foregroundMark x1="48889" y1="4911" x2="48889" y2="4911"/>
                        <a14:foregroundMark x1="8444" y1="44643" x2="8444" y2="44643"/>
                        <a14:foregroundMark x1="85333" y1="44196" x2="85333" y2="44196"/>
                        <a14:foregroundMark x1="88889" y1="45089" x2="88889" y2="45089"/>
                        <a14:foregroundMark x1="49333" y1="84821" x2="49333" y2="84821"/>
                        <a14:foregroundMark x1="48000" y1="88839" x2="48000" y2="88839"/>
                      </a14:backgroundRemoval>
                    </a14:imgEffect>
                  </a14:imgLayer>
                </a14:imgProps>
              </a:ext>
            </a:extLst>
          </a:blip>
          <a:srcRect l="3522" t="2799" r="7675" b="8273"/>
          <a:stretch/>
        </p:blipFill>
        <p:spPr>
          <a:xfrm>
            <a:off x="5973233" y="1714501"/>
            <a:ext cx="1629834" cy="1625600"/>
          </a:xfrm>
        </p:spPr>
      </p:pic>
    </p:spTree>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2751984-653F-418D-9F21-609456064052}"/>
              </a:ext>
            </a:extLst>
          </p:cNvPr>
          <p:cNvSpPr>
            <a:spLocks noGrp="1"/>
          </p:cNvSpPr>
          <p:nvPr>
            <p:ph type="body" idx="1"/>
          </p:nvPr>
        </p:nvSpPr>
        <p:spPr/>
        <p:txBody>
          <a:bodyPr/>
          <a:lstStyle/>
          <a:p>
            <a:pPr marL="577850" indent="-514350">
              <a:spcAft>
                <a:spcPts val="600"/>
              </a:spcAft>
              <a:buFont typeface="+mj-lt"/>
              <a:buAutoNum type="arabicPeriod"/>
            </a:pPr>
            <a:r>
              <a:rPr lang="en-US" dirty="0"/>
              <a:t>Read the poem “Barbie Doll” by Marge Piercy.</a:t>
            </a:r>
          </a:p>
          <a:p>
            <a:pPr marL="577850" indent="-514350">
              <a:spcAft>
                <a:spcPts val="600"/>
              </a:spcAft>
              <a:buFont typeface="+mj-lt"/>
              <a:buAutoNum type="arabicPeriod"/>
            </a:pPr>
            <a:r>
              <a:rPr lang="en-US" dirty="0"/>
              <a:t>In your group, break down the poem line by line, stanza by stanza, paraphrasing the poem in your own words (how you would tell it to a friend). </a:t>
            </a:r>
          </a:p>
          <a:p>
            <a:pPr marL="577850" indent="-514350">
              <a:buFont typeface="+mj-lt"/>
              <a:buAutoNum type="arabicPeriod"/>
            </a:pPr>
            <a:r>
              <a:rPr lang="en-US" dirty="0"/>
              <a:t>Write your paraphrased poem on the poster paper.</a:t>
            </a:r>
          </a:p>
          <a:p>
            <a:endParaRPr lang="en-US" dirty="0"/>
          </a:p>
          <a:p>
            <a:pPr marL="63500" indent="0">
              <a:buNone/>
            </a:pPr>
            <a:endParaRPr lang="en-US" dirty="0"/>
          </a:p>
        </p:txBody>
      </p:sp>
      <p:sp>
        <p:nvSpPr>
          <p:cNvPr id="3" name="Title 2">
            <a:extLst>
              <a:ext uri="{FF2B5EF4-FFF2-40B4-BE49-F238E27FC236}">
                <a16:creationId xmlns:a16="http://schemas.microsoft.com/office/drawing/2014/main" id="{D0E18731-527F-4B45-B805-13D3209EEA6C}"/>
              </a:ext>
            </a:extLst>
          </p:cNvPr>
          <p:cNvSpPr>
            <a:spLocks noGrp="1"/>
          </p:cNvSpPr>
          <p:nvPr>
            <p:ph type="title"/>
          </p:nvPr>
        </p:nvSpPr>
        <p:spPr/>
        <p:txBody>
          <a:bodyPr/>
          <a:lstStyle/>
          <a:p>
            <a:r>
              <a:rPr lang="en-US" dirty="0"/>
              <a:t>Poem Paraphrase</a:t>
            </a:r>
          </a:p>
        </p:txBody>
      </p:sp>
    </p:spTree>
    <p:extLst>
      <p:ext uri="{BB962C8B-B14F-4D97-AF65-F5344CB8AC3E}">
        <p14:creationId xmlns:p14="http://schemas.microsoft.com/office/powerpoint/2010/main" val="220955446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5="http://schemas.microsoft.com/office/powerpoint/2012/main" xmlns:ahyp="http://schemas.microsoft.com/office/drawing/2018/hyperlinkcolor">
      <p:transition spd="slow">
        <p:fade/>
      </p:transition>
    </mc:Fallback>
  </mc:AlternateContent>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EARN Slides.pptx" id="{FB11AECB-DEBB-4565-9502-161921046C3D}" vid="{8C4B9385-8DD8-4ABC-B82D-B601503170C4}"/>
    </a:ext>
  </a:extLst>
</a:theme>
</file>

<file path=ppt/theme/theme2.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LEARN Slides.pptx" id="{FB11AECB-DEBB-4565-9502-161921046C3D}" vid="{7490C62D-3B0B-4AE8-9E00-D93D1F10E0FE}"/>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 LEARN Slides</Template>
  <TotalTime>3097</TotalTime>
  <Words>805</Words>
  <Application>Microsoft Macintosh PowerPoint</Application>
  <PresentationFormat>On-screen Show (16:9)</PresentationFormat>
  <Paragraphs>74</Paragraphs>
  <Slides>18</Slides>
  <Notes>12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18</vt:i4>
      </vt:variant>
    </vt:vector>
  </HeadingPairs>
  <TitlesOfParts>
    <vt:vector size="24" baseType="lpstr">
      <vt:lpstr>Arial</vt:lpstr>
      <vt:lpstr>Calibri</vt:lpstr>
      <vt:lpstr>Noto Sans Symbols</vt:lpstr>
      <vt:lpstr>Open Sans</vt:lpstr>
      <vt:lpstr>LEARN theme</vt:lpstr>
      <vt:lpstr>LEARN theme</vt:lpstr>
      <vt:lpstr>PowerPoint Presentation</vt:lpstr>
      <vt:lpstr>Barbie: Blessing or Curse?</vt:lpstr>
      <vt:lpstr>Essential Questions</vt:lpstr>
      <vt:lpstr>Lesson Objectives</vt:lpstr>
      <vt:lpstr>Barbie’s First Commercial</vt:lpstr>
      <vt:lpstr>Barbie’s First Commercial</vt:lpstr>
      <vt:lpstr>Quick Write</vt:lpstr>
      <vt:lpstr>Think-Pair-Share</vt:lpstr>
      <vt:lpstr>Poem Paraphrase</vt:lpstr>
      <vt:lpstr>Gallery Walk</vt:lpstr>
      <vt:lpstr>Article Annotation</vt:lpstr>
      <vt:lpstr>Class Discussion</vt:lpstr>
      <vt:lpstr>Challenge</vt:lpstr>
      <vt:lpstr>A Definition of Literary Style</vt:lpstr>
      <vt:lpstr>Genre Table</vt:lpstr>
      <vt:lpstr>Brainstorming Class List</vt:lpstr>
      <vt:lpstr>Create Your Own</vt:lpstr>
      <vt:lpstr>Share and Provide Feedback</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Barbie: Blessing or Curse?</dc:title>
  <dc:subject/>
  <dc:creator>K20 Center</dc:creator>
  <cp:keywords/>
  <dc:description/>
  <cp:lastModifiedBy>Moharram, Jehanne</cp:lastModifiedBy>
  <cp:revision>11</cp:revision>
  <dcterms:created xsi:type="dcterms:W3CDTF">2021-01-15T18:22:07Z</dcterms:created>
  <dcterms:modified xsi:type="dcterms:W3CDTF">2024-08-21T16:13:24Z</dcterms:modified>
  <cp:category/>
</cp:coreProperties>
</file>