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5"/>
  </p:notesMasterIdLst>
  <p:sldIdLst>
    <p:sldId id="256" r:id="rId2"/>
    <p:sldId id="257" r:id="rId3"/>
    <p:sldId id="262" r:id="rId4"/>
    <p:sldId id="269" r:id="rId5"/>
    <p:sldId id="270" r:id="rId6"/>
    <p:sldId id="263" r:id="rId7"/>
    <p:sldId id="265" r:id="rId8"/>
    <p:sldId id="266" r:id="rId9"/>
    <p:sldId id="267" r:id="rId10"/>
    <p:sldId id="268" r:id="rId11"/>
    <p:sldId id="271" r:id="rId12"/>
    <p:sldId id="264" r:id="rId13"/>
    <p:sldId id="272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18"/>
  </p:normalViewPr>
  <p:slideViewPr>
    <p:cSldViewPr snapToGrid="0" snapToObjects="1">
      <p:cViewPr varScale="1">
        <p:scale>
          <a:sx n="113" d="100"/>
          <a:sy n="113" d="100"/>
        </p:scale>
        <p:origin x="101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043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837700"/>
            <a:ext cx="3458700" cy="23058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18150" y="2017600"/>
            <a:ext cx="4707699" cy="110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5" name="Shape 215"/>
          <p:cNvGrpSpPr/>
          <p:nvPr/>
        </p:nvGrpSpPr>
        <p:grpSpPr>
          <a:xfrm flipH="1">
            <a:off x="5685300" y="2837825"/>
            <a:ext cx="3458700" cy="23058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236" name="Shape 23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37" name="Shape 23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44" name="Shape 2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rgbClr val="9A821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34343"/>
                </a:solidFill>
              </a:rPr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9" name="Shape 259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383838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276" name="Shape 27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-157" y="3772619"/>
            <a:ext cx="2056197" cy="1370798"/>
            <a:chOff x="3274650" y="-614875"/>
            <a:chExt cx="3458700" cy="2305800"/>
          </a:xfrm>
        </p:grpSpPr>
        <p:sp>
          <p:nvSpPr>
            <p:cNvPr id="283" name="Shape 28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846" y="3751278"/>
            <a:ext cx="2075219" cy="138348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blue">
    <p:bg>
      <p:bgPr>
        <a:solidFill>
          <a:srgbClr val="1A283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327" name="Shape 327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5" name="Shape 335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36" name="Shape 33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7" name="Shape 33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42" name="Shape 342"/>
          <p:cNvGrpSpPr/>
          <p:nvPr/>
        </p:nvGrpSpPr>
        <p:grpSpPr>
          <a:xfrm>
            <a:off x="804" y="3757353"/>
            <a:ext cx="2065881" cy="1377254"/>
            <a:chOff x="803750" y="-275225"/>
            <a:chExt cx="3458700" cy="2305800"/>
          </a:xfrm>
        </p:grpSpPr>
        <p:grpSp>
          <p:nvGrpSpPr>
            <p:cNvPr id="343" name="Shape 34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4" name="Shape 3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50" name="Shape 350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51" name="Shape 35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11" name="Shape 411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412" name="Shape 41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13" name="Shape 41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8" name="Shape 41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419" name="Shape 41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20" name="Shape 42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1" name="Shape 42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red">
    <p:bg>
      <p:bgPr>
        <a:solidFill>
          <a:srgbClr val="6B1214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56" name="Shape 56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57" name="Shape 5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58" name="Shape 5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64" name="Shape 64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65" name="Shape 65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2800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75" name="Shape 17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176" name="Shape 17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77" name="Shape 1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8" name="Shape 1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3" name="Shape 18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84" name="Shape 1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5" name="Shape 1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9" name="Shape 1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7" r:id="rId16"/>
    <p:sldLayoutId id="2147483668" r:id="rId17"/>
    <p:sldLayoutId id="2147483669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03" b="5837"/>
          <a:stretch/>
        </p:blipFill>
        <p:spPr>
          <a:xfrm>
            <a:off x="1802681" y="771525"/>
            <a:ext cx="4738872" cy="378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3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59"/>
          <p:cNvSpPr txBox="1">
            <a:spLocks/>
          </p:cNvSpPr>
          <p:nvPr/>
        </p:nvSpPr>
        <p:spPr>
          <a:xfrm>
            <a:off x="264287" y="70622"/>
            <a:ext cx="8344620" cy="4238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defRPr>
            </a:lvl1pPr>
          </a:lstStyle>
          <a:p>
            <a:pPr algn="ctr" fontAlgn="t"/>
            <a:r>
              <a:rPr lang="en-US" sz="2000" dirty="0" smtClean="0">
                <a:solidFill>
                  <a:srgbClr val="C00000"/>
                </a:solidFill>
              </a:rPr>
              <a:t>Questions about the Pie Charts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Shape 460"/>
          <p:cNvSpPr txBox="1">
            <a:spLocks/>
          </p:cNvSpPr>
          <p:nvPr/>
        </p:nvSpPr>
        <p:spPr>
          <a:xfrm>
            <a:off x="264288" y="643467"/>
            <a:ext cx="8344620" cy="444330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Which American household is over their budget? 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 For the low income American household, where is the largest percentage of their money spent? 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Which household is spending the least amount on expenses for what they earn? Why do you think they have so much extra money?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 What might be the reason for the larger amount of food costs for the wealthy American household as compared to the others? 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For the average American household, where is the largest percentage of their money spent? 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 The low-income household is spending more than they earn. In your opinion, in what areas (other than housing, which usually is a set amount) could they reduce their expenses?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other conclusions can you determine from the three household charts?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 your opinion, what should be most important in a budget?   Least important?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648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C00000"/>
                </a:solidFill>
              </a:rPr>
              <a:t>What is Essential (needed) and Non-Essential (wanted)?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your group, decide upon a recorder.</a:t>
            </a:r>
          </a:p>
          <a:p>
            <a:r>
              <a:rPr lang="en-US" dirty="0" smtClean="0"/>
              <a:t>Determine as a group, the top 4 things in life that are needed (essential) for daily living.</a:t>
            </a:r>
          </a:p>
          <a:p>
            <a:r>
              <a:rPr lang="en-US" dirty="0" smtClean="0"/>
              <a:t>Determine as a group, the top 4 things in life that may be something you may want but NOT essential for daily living.</a:t>
            </a:r>
          </a:p>
          <a:p>
            <a:r>
              <a:rPr lang="en-US" dirty="0" smtClean="0"/>
              <a:t>Be prepared to discuss your choices.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1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018668"/>
              </p:ext>
            </p:extLst>
          </p:nvPr>
        </p:nvGraphicFramePr>
        <p:xfrm>
          <a:off x="1110825" y="2600960"/>
          <a:ext cx="6697296" cy="2117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324"/>
                <a:gridCol w="1674324"/>
                <a:gridCol w="1674324"/>
                <a:gridCol w="1674324"/>
              </a:tblGrid>
              <a:tr h="325914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Career</a:t>
                      </a:r>
                      <a:endParaRPr lang="en-US" dirty="0"/>
                    </a:p>
                  </a:txBody>
                  <a:tcPr/>
                </a:tc>
              </a:tr>
              <a:tr h="17914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39521" y="956284"/>
            <a:ext cx="59983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n>
                <a:solidFill>
                  <a:srgbClr val="C00000"/>
                </a:solidFill>
              </a:ln>
            </a:endParaRPr>
          </a:p>
          <a:p>
            <a:r>
              <a:rPr lang="en-US" dirty="0" smtClean="0">
                <a:ln>
                  <a:solidFill>
                    <a:srgbClr val="C00000"/>
                  </a:solidFill>
                </a:ln>
              </a:rPr>
              <a:t>1. What are your plans for the future?  What will you be doing at age “25”?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2. What can you be doing now to achieve your goals?  By the end of the school year?  Next year?</a:t>
            </a:r>
          </a:p>
          <a:p>
            <a:r>
              <a:rPr lang="en-US" dirty="0">
                <a:ln>
                  <a:solidFill>
                    <a:srgbClr val="C00000"/>
                  </a:solidFill>
                </a:ln>
              </a:rPr>
              <a:t>3. 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What “wants” are you willing to wait for to achieve your goals?</a:t>
            </a:r>
            <a:endParaRPr lang="en-US" dirty="0">
              <a:ln>
                <a:solidFill>
                  <a:srgbClr val="C00000"/>
                </a:solidFill>
              </a:ln>
            </a:endParaRPr>
          </a:p>
          <a:p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5121" y="403670"/>
            <a:ext cx="237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ndividual assignment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Budgeting Basics: </a:t>
            </a:r>
            <a:br>
              <a:rPr lang="en-US" dirty="0" smtClean="0"/>
            </a:br>
            <a:r>
              <a:rPr lang="en-US" dirty="0" smtClean="0"/>
              <a:t>Needs vs. Wants</a:t>
            </a:r>
            <a:endParaRPr dirty="0"/>
          </a:p>
        </p:txBody>
      </p:sp>
      <p:sp>
        <p:nvSpPr>
          <p:cNvPr id="437" name="Shape 437"/>
          <p:cNvSpPr txBox="1">
            <a:spLocks noGrp="1"/>
          </p:cNvSpPr>
          <p:nvPr>
            <p:ph type="subTitle" idx="1"/>
          </p:nvPr>
        </p:nvSpPr>
        <p:spPr>
          <a:xfrm>
            <a:off x="311700" y="2834124"/>
            <a:ext cx="8520600" cy="9453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 Financial Literacy Lesson</a:t>
            </a:r>
          </a:p>
          <a:p>
            <a:pPr lvl="0">
              <a:spcBef>
                <a:spcPts val="0"/>
              </a:spcBef>
              <a:buNone/>
            </a:pPr>
            <a:r>
              <a:rPr lang="en-US" i="1" dirty="0" smtClean="0"/>
              <a:t>How do I prepare for the future I want?</a:t>
            </a:r>
            <a:endParaRPr lang="en-US" i="1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86394"/>
              </p:ext>
            </p:extLst>
          </p:nvPr>
        </p:nvGraphicFramePr>
        <p:xfrm>
          <a:off x="384277" y="199984"/>
          <a:ext cx="8288668" cy="478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334"/>
                <a:gridCol w="4144334"/>
              </a:tblGrid>
              <a:tr h="3807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Careers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Education</a:t>
                      </a:r>
                      <a:endParaRPr lang="en-US" sz="2400" dirty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CEO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r>
                        <a:rPr lang="en-US" baseline="0" dirty="0" smtClean="0"/>
                        <a:t> Degree</a:t>
                      </a:r>
                      <a:endParaRPr lang="en-US" dirty="0" smtClean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r>
                        <a:rPr lang="en-US" baseline="0" dirty="0" smtClean="0"/>
                        <a:t> Degree</a:t>
                      </a:r>
                      <a:endParaRPr lang="en-US" dirty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Veterinarian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r>
                        <a:rPr lang="en-US" baseline="0" dirty="0" smtClean="0"/>
                        <a:t> Degree + Vet School</a:t>
                      </a:r>
                      <a:endParaRPr lang="en-US" dirty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r>
                        <a:rPr lang="en-US" baseline="0" dirty="0" smtClean="0"/>
                        <a:t> Degree</a:t>
                      </a:r>
                      <a:endParaRPr lang="en-US" dirty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Welder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Career</a:t>
                      </a:r>
                      <a:r>
                        <a:rPr lang="en-US" baseline="0" dirty="0" smtClean="0"/>
                        <a:t> Tech Training</a:t>
                      </a:r>
                      <a:endParaRPr lang="en-US" dirty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HS</a:t>
                      </a:r>
                      <a:r>
                        <a:rPr lang="en-US" baseline="0" dirty="0" smtClean="0"/>
                        <a:t> Diploma</a:t>
                      </a:r>
                      <a:endParaRPr lang="en-US" dirty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McDonald’s Cashier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HS</a:t>
                      </a:r>
                      <a:r>
                        <a:rPr lang="en-US" baseline="0" dirty="0" smtClean="0"/>
                        <a:t> Diploma</a:t>
                      </a:r>
                      <a:endParaRPr lang="en-US" dirty="0" smtClean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Wal-Mart Cashier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HS</a:t>
                      </a:r>
                      <a:r>
                        <a:rPr lang="en-US" baseline="0" dirty="0" smtClean="0"/>
                        <a:t> Diploma</a:t>
                      </a:r>
                      <a:endParaRPr lang="en-US" dirty="0" smtClean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Registered Nurse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r>
                        <a:rPr lang="en-US" baseline="0" dirty="0" smtClean="0"/>
                        <a:t> Degree</a:t>
                      </a:r>
                      <a:endParaRPr lang="en-US" dirty="0" smtClean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Military</a:t>
                      </a:r>
                      <a:r>
                        <a:rPr lang="en-US" baseline="0" dirty="0" smtClean="0"/>
                        <a:t> Service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year- Army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HS</a:t>
                      </a:r>
                      <a:r>
                        <a:rPr lang="en-US" baseline="0" dirty="0" smtClean="0"/>
                        <a:t> Diploma</a:t>
                      </a:r>
                      <a:endParaRPr lang="en-US" dirty="0" smtClean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Plumber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Career</a:t>
                      </a:r>
                      <a:r>
                        <a:rPr lang="en-US" baseline="0" dirty="0" smtClean="0"/>
                        <a:t> Tech Training</a:t>
                      </a:r>
                      <a:endParaRPr lang="en-US" dirty="0" smtClean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Airline</a:t>
                      </a:r>
                      <a:r>
                        <a:rPr lang="en-US" baseline="0" dirty="0" smtClean="0"/>
                        <a:t> Pilot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r>
                        <a:rPr lang="en-US" baseline="0" dirty="0" smtClean="0"/>
                        <a:t> Degree + Aviation training</a:t>
                      </a:r>
                      <a:endParaRPr lang="en-US" dirty="0" smtClean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r>
                        <a:rPr lang="en-US" baseline="0" dirty="0" smtClean="0"/>
                        <a:t> Programmer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r>
                        <a:rPr lang="en-US" baseline="0" dirty="0" smtClean="0"/>
                        <a:t> Degree</a:t>
                      </a:r>
                      <a:endParaRPr lang="en-US" dirty="0" smtClean="0"/>
                    </a:p>
                  </a:txBody>
                  <a:tcPr/>
                </a:tc>
              </a:tr>
              <a:tr h="308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r>
                        <a:rPr lang="en-US" baseline="0" dirty="0" smtClean="0"/>
                        <a:t> Degree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79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402879"/>
              </p:ext>
            </p:extLst>
          </p:nvPr>
        </p:nvGraphicFramePr>
        <p:xfrm>
          <a:off x="1426369" y="1293813"/>
          <a:ext cx="6381752" cy="2276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38"/>
                <a:gridCol w="1595438"/>
                <a:gridCol w="1595438"/>
                <a:gridCol w="1595438"/>
              </a:tblGrid>
              <a:tr h="484981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Career</a:t>
                      </a:r>
                      <a:endParaRPr lang="en-US" dirty="0"/>
                    </a:p>
                  </a:txBody>
                  <a:tcPr/>
                </a:tc>
              </a:tr>
              <a:tr h="17914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450056"/>
            <a:ext cx="5998369" cy="521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1. What are your plans for the future?  What will you be doing at age “25”?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6369" y="3975576"/>
            <a:ext cx="59983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. What can you be doing now to achieve your goals?  By the end of the school year?  By next year?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7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27395"/>
              </p:ext>
            </p:extLst>
          </p:nvPr>
        </p:nvGraphicFramePr>
        <p:xfrm>
          <a:off x="1232745" y="236220"/>
          <a:ext cx="566114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570"/>
                <a:gridCol w="2830570"/>
              </a:tblGrid>
              <a:tr h="4254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Careers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Salaries</a:t>
                      </a:r>
                      <a:endParaRPr lang="en-US" sz="2400" dirty="0"/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CEO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$102,690</a:t>
                      </a:r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$ 67,190</a:t>
                      </a:r>
                      <a:endParaRPr lang="en-US" dirty="0"/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Veterinarian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$ 88,490</a:t>
                      </a:r>
                      <a:endParaRPr lang="en-US" dirty="0"/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$ 57,200</a:t>
                      </a:r>
                      <a:endParaRPr lang="en-US" dirty="0"/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Welder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$ 38,150</a:t>
                      </a:r>
                      <a:endParaRPr lang="en-US" dirty="0"/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$ 39,640</a:t>
                      </a:r>
                      <a:endParaRPr lang="en-US" dirty="0"/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McDonald’s Cashier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$ 19,790</a:t>
                      </a:r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Wal-Mart Cashier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18,000</a:t>
                      </a:r>
                      <a:endParaRPr lang="en-US" dirty="0" smtClean="0"/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Registered Nurse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$ 67,490</a:t>
                      </a:r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Military</a:t>
                      </a:r>
                      <a:r>
                        <a:rPr lang="en-US" baseline="0" dirty="0" smtClean="0"/>
                        <a:t> Service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year- Army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$ 18,802</a:t>
                      </a:r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Plumber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$ 50,620</a:t>
                      </a:r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Airline</a:t>
                      </a:r>
                      <a:r>
                        <a:rPr lang="en-US" baseline="0" dirty="0" smtClean="0"/>
                        <a:t> Pilot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$102,</a:t>
                      </a:r>
                      <a:r>
                        <a:rPr lang="en-US" baseline="0" dirty="0" smtClean="0"/>
                        <a:t>520</a:t>
                      </a:r>
                      <a:endParaRPr lang="en-US" dirty="0" smtClean="0"/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r>
                        <a:rPr lang="en-US" baseline="0" dirty="0" smtClean="0"/>
                        <a:t> Programmer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$ 79,530</a:t>
                      </a:r>
                    </a:p>
                  </a:txBody>
                  <a:tcPr/>
                </a:tc>
              </a:tr>
              <a:tr h="283661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$ 45,900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31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92" y="1297885"/>
            <a:ext cx="6138576" cy="36772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9333" y="535093"/>
            <a:ext cx="3203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Example of a Pie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2" t="1648" r="7225"/>
          <a:stretch/>
        </p:blipFill>
        <p:spPr>
          <a:xfrm>
            <a:off x="1136073" y="197611"/>
            <a:ext cx="7121237" cy="494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0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" r="14435" b="5141"/>
          <a:stretch/>
        </p:blipFill>
        <p:spPr>
          <a:xfrm>
            <a:off x="893717" y="237967"/>
            <a:ext cx="6850973" cy="479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27" b="4716"/>
          <a:stretch/>
        </p:blipFill>
        <p:spPr>
          <a:xfrm>
            <a:off x="1634836" y="289716"/>
            <a:ext cx="6373091" cy="485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20 Center General 2016">
  <a:themeElements>
    <a:clrScheme name="Custom 1">
      <a:dk1>
        <a:srgbClr val="2E2E2E"/>
      </a:dk1>
      <a:lt1>
        <a:srgbClr val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343</Words>
  <Application>Microsoft Office PowerPoint</Application>
  <PresentationFormat>On-screen Show (16:9)</PresentationFormat>
  <Paragraphs>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Roboto</vt:lpstr>
      <vt:lpstr>Roboto Condensed</vt:lpstr>
      <vt:lpstr>K20 Center General 2016</vt:lpstr>
      <vt:lpstr>PowerPoint Presentation</vt:lpstr>
      <vt:lpstr>Budgeting Basics:  Needs vs. Wants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Essential (needed) and Non-Essential (wanted)?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McHale, Susan</dc:creator>
  <cp:lastModifiedBy>McHale, Susan</cp:lastModifiedBy>
  <cp:revision>17</cp:revision>
  <dcterms:modified xsi:type="dcterms:W3CDTF">2016-10-20T19:36:03Z</dcterms:modified>
</cp:coreProperties>
</file>