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</p:sldMasterIdLst>
  <p:notesMasterIdLst>
    <p:notesMasterId r:id="rId15"/>
  </p:notesMasterIdLst>
  <p:sldIdLst>
    <p:sldId id="256" r:id="rId2"/>
    <p:sldId id="257" r:id="rId3"/>
    <p:sldId id="262" r:id="rId4"/>
    <p:sldId id="269" r:id="rId5"/>
    <p:sldId id="270" r:id="rId6"/>
    <p:sldId id="263" r:id="rId7"/>
    <p:sldId id="265" r:id="rId8"/>
    <p:sldId id="266" r:id="rId9"/>
    <p:sldId id="267" r:id="rId10"/>
    <p:sldId id="268" r:id="rId11"/>
    <p:sldId id="271" r:id="rId12"/>
    <p:sldId id="264" r:id="rId13"/>
    <p:sldId id="272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/>
    <p:restoredTop sz="94618"/>
  </p:normalViewPr>
  <p:slideViewPr>
    <p:cSldViewPr snapToGrid="0" snapToObjects="1">
      <p:cViewPr varScale="1">
        <p:scale>
          <a:sx n="113" d="100"/>
          <a:sy n="113" d="100"/>
        </p:scale>
        <p:origin x="101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Shape 4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4" name="Shape 4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043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ogo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0" y="2837700"/>
            <a:ext cx="3458700" cy="2305800"/>
            <a:chOff x="310150" y="-217625"/>
            <a:chExt cx="3458700" cy="2305800"/>
          </a:xfrm>
        </p:grpSpPr>
        <p:grpSp>
          <p:nvGrpSpPr>
            <p:cNvPr id="11" name="Shape 11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2" name="Shape 12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3" name="Shape 13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4" name="Shape 14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5" name="Shape 15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" name="Shape 16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7" name="Shape 17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8" name="Shape 18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9" name="Shape 19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0" name="Shape 20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1" name="Shape 21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" name="Shape 22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3" name="Shape 23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" name="Shape 24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grpSp>
        <p:nvGrpSpPr>
          <p:cNvPr id="25" name="Shape 25"/>
          <p:cNvGrpSpPr/>
          <p:nvPr/>
        </p:nvGrpSpPr>
        <p:grpSpPr>
          <a:xfrm rot="10800000">
            <a:off x="5685300" y="0"/>
            <a:ext cx="3458700" cy="2305800"/>
            <a:chOff x="803750" y="-275225"/>
            <a:chExt cx="3458700" cy="2305800"/>
          </a:xfrm>
        </p:grpSpPr>
        <p:grpSp>
          <p:nvGrpSpPr>
            <p:cNvPr id="26" name="Shape 26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27" name="Shape 2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8" name="Shape 2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9" name="Shape 2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" name="Shape 3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1" name="Shape 3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2" name="Shape 3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33" name="Shape 33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4" name="Shape 3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5" name="Shape 3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6" name="Shape 3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7" name="Shape 3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8" name="Shape 3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9" name="Shape 3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pic>
        <p:nvPicPr>
          <p:cNvPr id="40" name="Shape 4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18150" y="2017600"/>
            <a:ext cx="4707699" cy="1108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blue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/>
          <p:nvPr/>
        </p:nvSpPr>
        <p:spPr>
          <a:xfrm>
            <a:off x="0" y="4958225"/>
            <a:ext cx="9144000" cy="185400"/>
          </a:xfrm>
          <a:prstGeom prst="rect">
            <a:avLst/>
          </a:prstGeom>
          <a:solidFill>
            <a:srgbClr val="1A2836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215" name="Shape 215"/>
          <p:cNvGrpSpPr/>
          <p:nvPr/>
        </p:nvGrpSpPr>
        <p:grpSpPr>
          <a:xfrm flipH="1">
            <a:off x="5685300" y="2837825"/>
            <a:ext cx="3458700" cy="2305800"/>
            <a:chOff x="803750" y="-275225"/>
            <a:chExt cx="3458700" cy="2305800"/>
          </a:xfrm>
        </p:grpSpPr>
        <p:grpSp>
          <p:nvGrpSpPr>
            <p:cNvPr id="216" name="Shape 216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217" name="Shape 21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18" name="Shape 21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19" name="Shape 21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0" name="Shape 22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1" name="Shape 22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2" name="Shape 22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223" name="Shape 223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224" name="Shape 22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5" name="Shape 22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6" name="Shape 22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7" name="Shape 22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8" name="Shape 22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29" name="Shape 22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1A2836"/>
              </a:buClr>
              <a:defRPr>
                <a:solidFill>
                  <a:srgbClr val="1A2836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2" name="Shape 2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3F3F3"/>
                </a:solidFill>
              </a:rPr>
              <a:t>‹#›</a:t>
            </a:fld>
            <a:endParaRPr lang="en">
              <a:solidFill>
                <a:srgbClr val="F3F3F3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yellow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/>
          <p:nvPr/>
        </p:nvSpPr>
        <p:spPr>
          <a:xfrm>
            <a:off x="0" y="4958225"/>
            <a:ext cx="9144000" cy="185400"/>
          </a:xfrm>
          <a:prstGeom prst="rect">
            <a:avLst/>
          </a:prstGeom>
          <a:solidFill>
            <a:srgbClr val="9A821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235" name="Shape 235"/>
          <p:cNvGrpSpPr/>
          <p:nvPr/>
        </p:nvGrpSpPr>
        <p:grpSpPr>
          <a:xfrm rot="10800000" flipH="1">
            <a:off x="5685300" y="2837700"/>
            <a:ext cx="3458700" cy="2305800"/>
            <a:chOff x="5685300" y="0"/>
            <a:chExt cx="3458700" cy="2305800"/>
          </a:xfrm>
        </p:grpSpPr>
        <p:grpSp>
          <p:nvGrpSpPr>
            <p:cNvPr id="236" name="Shape 236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237" name="Shape 23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38" name="Shape 23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39" name="Shape 23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0" name="Shape 24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1" name="Shape 24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2" name="Shape 24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243" name="Shape 243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244" name="Shape 24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5" name="Shape 24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6" name="Shape 24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7" name="Shape 24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8" name="Shape 24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49" name="Shape 24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A8219"/>
              </a:buClr>
              <a:defRPr>
                <a:solidFill>
                  <a:srgbClr val="9A8219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2" name="Shape 25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434343"/>
                </a:solidFill>
              </a:rPr>
              <a:t>‹#›</a:t>
            </a:fld>
            <a:endParaRPr lang="en">
              <a:solidFill>
                <a:srgbClr val="434343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6" name="Shape 25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7" name="Shape 2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sp>
        <p:nvSpPr>
          <p:cNvPr id="258" name="Shape 258"/>
          <p:cNvSpPr/>
          <p:nvPr/>
        </p:nvSpPr>
        <p:spPr>
          <a:xfrm rot="10800000">
            <a:off x="0" y="0"/>
            <a:ext cx="9144000" cy="185400"/>
          </a:xfrm>
          <a:prstGeom prst="rect">
            <a:avLst/>
          </a:prstGeom>
          <a:solidFill>
            <a:srgbClr val="38383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259" name="Shape 259"/>
          <p:cNvGrpSpPr/>
          <p:nvPr/>
        </p:nvGrpSpPr>
        <p:grpSpPr>
          <a:xfrm>
            <a:off x="5685300" y="125"/>
            <a:ext cx="3458700" cy="2305800"/>
            <a:chOff x="5685300" y="0"/>
            <a:chExt cx="3458700" cy="2305800"/>
          </a:xfrm>
        </p:grpSpPr>
        <p:grpSp>
          <p:nvGrpSpPr>
            <p:cNvPr id="260" name="Shape 260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261" name="Shape 261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62" name="Shape 262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63" name="Shape 263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64" name="Shape 264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65" name="Shape 265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66" name="Shape 266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267" name="Shape 267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268" name="Shape 268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1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69" name="Shape 269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88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70" name="Shape 270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37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71" name="Shape 271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2730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72" name="Shape 272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1269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73" name="Shape 273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4192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rgbClr val="383838"/>
        </a:solidFill>
        <a:effectLst/>
      </p:bgPr>
    </p:bg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5" name="Shape 275"/>
          <p:cNvGrpSpPr/>
          <p:nvPr/>
        </p:nvGrpSpPr>
        <p:grpSpPr>
          <a:xfrm rot="10800000">
            <a:off x="5685300" y="0"/>
            <a:ext cx="3458700" cy="2305800"/>
            <a:chOff x="3274650" y="-614875"/>
            <a:chExt cx="3458700" cy="2305800"/>
          </a:xfrm>
        </p:grpSpPr>
        <p:sp>
          <p:nvSpPr>
            <p:cNvPr id="276" name="Shape 276"/>
            <p:cNvSpPr/>
            <p:nvPr/>
          </p:nvSpPr>
          <p:spPr>
            <a:xfrm rot="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1654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7" name="Shape 277"/>
            <p:cNvSpPr/>
            <p:nvPr/>
          </p:nvSpPr>
          <p:spPr>
            <a:xfrm rot="-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4885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8" name="Shape 278"/>
            <p:cNvSpPr/>
            <p:nvPr/>
          </p:nvSpPr>
          <p:spPr>
            <a:xfrm>
              <a:off x="5580450" y="538025"/>
              <a:ext cx="1152900" cy="1152900"/>
            </a:xfrm>
            <a:prstGeom prst="rtTriangle">
              <a:avLst/>
            </a:prstGeom>
            <a:solidFill>
              <a:srgbClr val="000000">
                <a:alpha val="3037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9" name="Shape 279"/>
            <p:cNvSpPr/>
            <p:nvPr/>
          </p:nvSpPr>
          <p:spPr>
            <a:xfrm>
              <a:off x="3274650" y="-614875"/>
              <a:ext cx="1152900" cy="1152900"/>
            </a:xfrm>
            <a:prstGeom prst="rtTriangle">
              <a:avLst/>
            </a:prstGeom>
            <a:solidFill>
              <a:srgbClr val="FFFFFF">
                <a:alpha val="2730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0" name="Shape 280"/>
            <p:cNvSpPr/>
            <p:nvPr/>
          </p:nvSpPr>
          <p:spPr>
            <a:xfrm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1269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1" name="Shape 281"/>
            <p:cNvSpPr/>
            <p:nvPr/>
          </p:nvSpPr>
          <p:spPr>
            <a:xfrm rot="10800000"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4192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282" name="Shape 282"/>
          <p:cNvGrpSpPr/>
          <p:nvPr/>
        </p:nvGrpSpPr>
        <p:grpSpPr>
          <a:xfrm>
            <a:off x="-157" y="3772619"/>
            <a:ext cx="2056197" cy="1370798"/>
            <a:chOff x="3274650" y="-614875"/>
            <a:chExt cx="3458700" cy="2305800"/>
          </a:xfrm>
        </p:grpSpPr>
        <p:sp>
          <p:nvSpPr>
            <p:cNvPr id="283" name="Shape 283"/>
            <p:cNvSpPr/>
            <p:nvPr/>
          </p:nvSpPr>
          <p:spPr>
            <a:xfrm rot="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1654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4" name="Shape 284"/>
            <p:cNvSpPr/>
            <p:nvPr/>
          </p:nvSpPr>
          <p:spPr>
            <a:xfrm rot="-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4885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5" name="Shape 285"/>
            <p:cNvSpPr/>
            <p:nvPr/>
          </p:nvSpPr>
          <p:spPr>
            <a:xfrm>
              <a:off x="5580450" y="538025"/>
              <a:ext cx="1152900" cy="1152900"/>
            </a:xfrm>
            <a:prstGeom prst="rtTriangle">
              <a:avLst/>
            </a:prstGeom>
            <a:solidFill>
              <a:srgbClr val="000000">
                <a:alpha val="3037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6" name="Shape 286"/>
            <p:cNvSpPr/>
            <p:nvPr/>
          </p:nvSpPr>
          <p:spPr>
            <a:xfrm>
              <a:off x="3274650" y="-614875"/>
              <a:ext cx="1152900" cy="1152900"/>
            </a:xfrm>
            <a:prstGeom prst="rtTriangle">
              <a:avLst/>
            </a:prstGeom>
            <a:solidFill>
              <a:srgbClr val="FFFFFF">
                <a:alpha val="2730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7" name="Shape 287"/>
            <p:cNvSpPr/>
            <p:nvPr/>
          </p:nvSpPr>
          <p:spPr>
            <a:xfrm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1269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8" name="Shape 288"/>
            <p:cNvSpPr/>
            <p:nvPr/>
          </p:nvSpPr>
          <p:spPr>
            <a:xfrm rot="10800000"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4192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89" name="Shape 28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290" name="Shape 29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 red">
    <p:bg>
      <p:bgPr>
        <a:solidFill>
          <a:srgbClr val="6B1214"/>
        </a:solidFill>
        <a:effectLst/>
      </p:bgPr>
    </p:bg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293" name="Shape 29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294" name="Shape 294"/>
          <p:cNvGrpSpPr/>
          <p:nvPr/>
        </p:nvGrpSpPr>
        <p:grpSpPr>
          <a:xfrm rot="10800000">
            <a:off x="5685300" y="0"/>
            <a:ext cx="3458700" cy="2305800"/>
            <a:chOff x="310150" y="-217625"/>
            <a:chExt cx="3458700" cy="2305800"/>
          </a:xfrm>
        </p:grpSpPr>
        <p:grpSp>
          <p:nvGrpSpPr>
            <p:cNvPr id="295" name="Shape 295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296" name="Shape 296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97" name="Shape 297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98" name="Shape 298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299" name="Shape 299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0" name="Shape 300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1" name="Shape 301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302" name="Shape 302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303" name="Shape 303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4" name="Shape 304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5" name="Shape 305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6" name="Shape 306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7" name="Shape 307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08" name="Shape 308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grpSp>
        <p:nvGrpSpPr>
          <p:cNvPr id="309" name="Shape 309"/>
          <p:cNvGrpSpPr/>
          <p:nvPr/>
        </p:nvGrpSpPr>
        <p:grpSpPr>
          <a:xfrm>
            <a:off x="846" y="3751278"/>
            <a:ext cx="2075219" cy="1383480"/>
            <a:chOff x="310150" y="-217625"/>
            <a:chExt cx="3458700" cy="2305800"/>
          </a:xfrm>
        </p:grpSpPr>
        <p:grpSp>
          <p:nvGrpSpPr>
            <p:cNvPr id="310" name="Shape 310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311" name="Shape 311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12" name="Shape 312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13" name="Shape 313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14" name="Shape 314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15" name="Shape 315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16" name="Shape 316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317" name="Shape 317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318" name="Shape 318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19" name="Shape 319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20" name="Shape 320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21" name="Shape 321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22" name="Shape 322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23" name="Shape 323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 blue">
    <p:bg>
      <p:bgPr>
        <a:solidFill>
          <a:srgbClr val="1A2836"/>
        </a:solidFill>
        <a:effectLst/>
      </p:bgPr>
    </p:bg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26" name="Shape 32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327" name="Shape 327"/>
          <p:cNvGrpSpPr/>
          <p:nvPr/>
        </p:nvGrpSpPr>
        <p:grpSpPr>
          <a:xfrm rot="10800000">
            <a:off x="5685300" y="0"/>
            <a:ext cx="3458700" cy="2305800"/>
            <a:chOff x="803750" y="-275225"/>
            <a:chExt cx="3458700" cy="2305800"/>
          </a:xfrm>
        </p:grpSpPr>
        <p:grpSp>
          <p:nvGrpSpPr>
            <p:cNvPr id="328" name="Shape 328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29" name="Shape 329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0" name="Shape 330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1" name="Shape 331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2" name="Shape 332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3" name="Shape 333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4" name="Shape 334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335" name="Shape 335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36" name="Shape 336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7" name="Shape 337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8" name="Shape 338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39" name="Shape 339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40" name="Shape 340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41" name="Shape 341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grpSp>
        <p:nvGrpSpPr>
          <p:cNvPr id="342" name="Shape 342"/>
          <p:cNvGrpSpPr/>
          <p:nvPr/>
        </p:nvGrpSpPr>
        <p:grpSpPr>
          <a:xfrm>
            <a:off x="804" y="3757353"/>
            <a:ext cx="2065881" cy="1377254"/>
            <a:chOff x="803750" y="-275225"/>
            <a:chExt cx="3458700" cy="2305800"/>
          </a:xfrm>
        </p:grpSpPr>
        <p:grpSp>
          <p:nvGrpSpPr>
            <p:cNvPr id="343" name="Shape 343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44" name="Shape 34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45" name="Shape 34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46" name="Shape 34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47" name="Shape 34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48" name="Shape 34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49" name="Shape 34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350" name="Shape 350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351" name="Shape 351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52" name="Shape 352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53" name="Shape 353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54" name="Shape 354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55" name="Shape 355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356" name="Shape 356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06" name="Shape 40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Shape 408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09" name="Shape 409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0" name="Shape 41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411" name="Shape 411"/>
          <p:cNvGrpSpPr/>
          <p:nvPr/>
        </p:nvGrpSpPr>
        <p:grpSpPr>
          <a:xfrm>
            <a:off x="5685300" y="125"/>
            <a:ext cx="3458700" cy="2305800"/>
            <a:chOff x="5685300" y="0"/>
            <a:chExt cx="3458700" cy="2305800"/>
          </a:xfrm>
        </p:grpSpPr>
        <p:grpSp>
          <p:nvGrpSpPr>
            <p:cNvPr id="412" name="Shape 412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413" name="Shape 413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14" name="Shape 414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15" name="Shape 415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16" name="Shape 416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17" name="Shape 417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18" name="Shape 418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419" name="Shape 419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420" name="Shape 420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1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21" name="Shape 421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88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22" name="Shape 422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37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23" name="Shape 423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2730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24" name="Shape 424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1269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425" name="Shape 425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4192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 gray">
    <p:bg>
      <p:bgPr>
        <a:solidFill>
          <a:srgbClr val="434343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defRPr sz="52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 dirty="0"/>
          </a:p>
        </p:txBody>
      </p:sp>
      <p:sp>
        <p:nvSpPr>
          <p:cNvPr id="43" name="Shape 4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ct val="100000"/>
              <a:buNone/>
              <a:defRPr sz="2800">
                <a:solidFill>
                  <a:srgbClr val="B7B7B7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45" name="Shape 45"/>
          <p:cNvGrpSpPr/>
          <p:nvPr/>
        </p:nvGrpSpPr>
        <p:grpSpPr>
          <a:xfrm rot="10800000">
            <a:off x="5685300" y="0"/>
            <a:ext cx="3458700" cy="2305800"/>
            <a:chOff x="3274650" y="-614875"/>
            <a:chExt cx="3458700" cy="2305800"/>
          </a:xfrm>
        </p:grpSpPr>
        <p:sp>
          <p:nvSpPr>
            <p:cNvPr id="46" name="Shape 46"/>
            <p:cNvSpPr/>
            <p:nvPr/>
          </p:nvSpPr>
          <p:spPr>
            <a:xfrm rot="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1654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" name="Shape 47"/>
            <p:cNvSpPr/>
            <p:nvPr/>
          </p:nvSpPr>
          <p:spPr>
            <a:xfrm rot="-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4885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" name="Shape 48"/>
            <p:cNvSpPr/>
            <p:nvPr/>
          </p:nvSpPr>
          <p:spPr>
            <a:xfrm>
              <a:off x="5580450" y="538025"/>
              <a:ext cx="1152900" cy="1152900"/>
            </a:xfrm>
            <a:prstGeom prst="rtTriangle">
              <a:avLst/>
            </a:prstGeom>
            <a:solidFill>
              <a:srgbClr val="000000">
                <a:alpha val="3037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" name="Shape 49"/>
            <p:cNvSpPr/>
            <p:nvPr/>
          </p:nvSpPr>
          <p:spPr>
            <a:xfrm>
              <a:off x="3274650" y="-614875"/>
              <a:ext cx="1152900" cy="1152900"/>
            </a:xfrm>
            <a:prstGeom prst="rtTriangle">
              <a:avLst/>
            </a:prstGeom>
            <a:solidFill>
              <a:srgbClr val="FFFFFF">
                <a:alpha val="2730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1269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 rot="10800000"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4192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red">
    <p:bg>
      <p:bgPr>
        <a:solidFill>
          <a:srgbClr val="6B1214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52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5200"/>
            </a:lvl2pPr>
            <a:lvl3pPr lvl="2" algn="ctr" rtl="0">
              <a:spcBef>
                <a:spcPts val="0"/>
              </a:spcBef>
              <a:buSzPct val="100000"/>
              <a:defRPr sz="5200"/>
            </a:lvl3pPr>
            <a:lvl4pPr lvl="3" algn="ctr" rtl="0">
              <a:spcBef>
                <a:spcPts val="0"/>
              </a:spcBef>
              <a:buSzPct val="100000"/>
              <a:defRPr sz="5200"/>
            </a:lvl4pPr>
            <a:lvl5pPr lvl="4" algn="ctr" rtl="0">
              <a:spcBef>
                <a:spcPts val="0"/>
              </a:spcBef>
              <a:buSzPct val="100000"/>
              <a:defRPr sz="5200"/>
            </a:lvl5pPr>
            <a:lvl6pPr lvl="5" algn="ctr" rtl="0">
              <a:spcBef>
                <a:spcPts val="0"/>
              </a:spcBef>
              <a:buSzPct val="100000"/>
              <a:defRPr sz="5200"/>
            </a:lvl6pPr>
            <a:lvl7pPr lvl="6" algn="ctr" rtl="0">
              <a:spcBef>
                <a:spcPts val="0"/>
              </a:spcBef>
              <a:buSzPct val="100000"/>
              <a:defRPr sz="5200"/>
            </a:lvl7pPr>
            <a:lvl8pPr lvl="7" algn="ctr" rtl="0">
              <a:spcBef>
                <a:spcPts val="0"/>
              </a:spcBef>
              <a:buSzPct val="100000"/>
              <a:defRPr sz="5200"/>
            </a:lvl8pPr>
            <a:lvl9pPr lvl="8" algn="ctr" rtl="0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ct val="100000"/>
              <a:buNone/>
              <a:defRPr sz="2800">
                <a:solidFill>
                  <a:srgbClr val="B7B7B7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56" name="Shape 56"/>
          <p:cNvGrpSpPr/>
          <p:nvPr/>
        </p:nvGrpSpPr>
        <p:grpSpPr>
          <a:xfrm rot="10800000">
            <a:off x="5685300" y="0"/>
            <a:ext cx="3458700" cy="2305800"/>
            <a:chOff x="310150" y="-217625"/>
            <a:chExt cx="3458700" cy="2305800"/>
          </a:xfrm>
        </p:grpSpPr>
        <p:grpSp>
          <p:nvGrpSpPr>
            <p:cNvPr id="57" name="Shape 57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58" name="Shape 58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59" name="Shape 59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60" name="Shape 60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61" name="Shape 61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62" name="Shape 62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63" name="Shape 63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64" name="Shape 64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65" name="Shape 65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66" name="Shape 66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67" name="Shape 67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68" name="Shape 68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69" name="Shape 69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70" name="Shape 70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blue">
    <p:bg>
      <p:bgPr>
        <a:solidFill>
          <a:srgbClr val="1A2836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52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5200"/>
            </a:lvl2pPr>
            <a:lvl3pPr lvl="2" algn="ctr" rtl="0">
              <a:spcBef>
                <a:spcPts val="0"/>
              </a:spcBef>
              <a:buSzPct val="100000"/>
              <a:defRPr sz="5200"/>
            </a:lvl3pPr>
            <a:lvl4pPr lvl="3" algn="ctr" rtl="0">
              <a:spcBef>
                <a:spcPts val="0"/>
              </a:spcBef>
              <a:buSzPct val="100000"/>
              <a:defRPr sz="5200"/>
            </a:lvl4pPr>
            <a:lvl5pPr lvl="4" algn="ctr" rtl="0">
              <a:spcBef>
                <a:spcPts val="0"/>
              </a:spcBef>
              <a:buSzPct val="100000"/>
              <a:defRPr sz="5200"/>
            </a:lvl5pPr>
            <a:lvl6pPr lvl="5" algn="ctr" rtl="0">
              <a:spcBef>
                <a:spcPts val="0"/>
              </a:spcBef>
              <a:buSzPct val="100000"/>
              <a:defRPr sz="5200"/>
            </a:lvl6pPr>
            <a:lvl7pPr lvl="6" algn="ctr" rtl="0">
              <a:spcBef>
                <a:spcPts val="0"/>
              </a:spcBef>
              <a:buSzPct val="100000"/>
              <a:defRPr sz="5200"/>
            </a:lvl7pPr>
            <a:lvl8pPr lvl="7" algn="ctr" rtl="0">
              <a:spcBef>
                <a:spcPts val="0"/>
              </a:spcBef>
              <a:buSzPct val="100000"/>
              <a:defRPr sz="5200"/>
            </a:lvl8pPr>
            <a:lvl9pPr lvl="8" algn="ctr" rtl="0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ct val="100000"/>
              <a:buNone/>
              <a:defRPr sz="2800">
                <a:solidFill>
                  <a:srgbClr val="B7B7B7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75" name="Shape 75"/>
          <p:cNvGrpSpPr/>
          <p:nvPr/>
        </p:nvGrpSpPr>
        <p:grpSpPr>
          <a:xfrm rot="10800000">
            <a:off x="5685300" y="0"/>
            <a:ext cx="3458700" cy="2305800"/>
            <a:chOff x="803750" y="-275225"/>
            <a:chExt cx="3458700" cy="2305800"/>
          </a:xfrm>
        </p:grpSpPr>
        <p:grpSp>
          <p:nvGrpSpPr>
            <p:cNvPr id="76" name="Shape 76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77" name="Shape 7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78" name="Shape 7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79" name="Shape 7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0" name="Shape 8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1" name="Shape 8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2" name="Shape 8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80C7FF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83" name="Shape 83"/>
            <p:cNvGrpSpPr/>
            <p:nvPr/>
          </p:nvGrpSpPr>
          <p:grpSpPr>
            <a:xfrm>
              <a:off x="803750" y="-275225"/>
              <a:ext cx="3458700" cy="2305800"/>
              <a:chOff x="3274650" y="-614875"/>
              <a:chExt cx="3458700" cy="2305800"/>
            </a:xfrm>
          </p:grpSpPr>
          <p:sp>
            <p:nvSpPr>
              <p:cNvPr id="84" name="Shape 8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5" name="Shape 8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6" name="Shape 8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7" name="Shape 8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8" name="Shape 8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89" name="Shape 8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yellow">
    <p:bg>
      <p:bgPr>
        <a:solidFill>
          <a:srgbClr val="9A8219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52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5200"/>
            </a:lvl2pPr>
            <a:lvl3pPr lvl="2" algn="ctr" rtl="0">
              <a:spcBef>
                <a:spcPts val="0"/>
              </a:spcBef>
              <a:buSzPct val="100000"/>
              <a:defRPr sz="5200"/>
            </a:lvl3pPr>
            <a:lvl4pPr lvl="3" algn="ctr" rtl="0">
              <a:spcBef>
                <a:spcPts val="0"/>
              </a:spcBef>
              <a:buSzPct val="100000"/>
              <a:defRPr sz="5200"/>
            </a:lvl4pPr>
            <a:lvl5pPr lvl="4" algn="ctr" rtl="0">
              <a:spcBef>
                <a:spcPts val="0"/>
              </a:spcBef>
              <a:buSzPct val="100000"/>
              <a:defRPr sz="5200"/>
            </a:lvl5pPr>
            <a:lvl6pPr lvl="5" algn="ctr" rtl="0">
              <a:spcBef>
                <a:spcPts val="0"/>
              </a:spcBef>
              <a:buSzPct val="100000"/>
              <a:defRPr sz="5200"/>
            </a:lvl6pPr>
            <a:lvl7pPr lvl="6" algn="ctr" rtl="0">
              <a:spcBef>
                <a:spcPts val="0"/>
              </a:spcBef>
              <a:buSzPct val="100000"/>
              <a:defRPr sz="5200"/>
            </a:lvl7pPr>
            <a:lvl8pPr lvl="7" algn="ctr" rtl="0">
              <a:spcBef>
                <a:spcPts val="0"/>
              </a:spcBef>
              <a:buSzPct val="100000"/>
              <a:defRPr sz="5200"/>
            </a:lvl8pPr>
            <a:lvl9pPr lvl="8" algn="ctr" rtl="0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ct val="100000"/>
              <a:buNone/>
              <a:defRPr sz="2800">
                <a:solidFill>
                  <a:srgbClr val="EFEFE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94" name="Shape 94"/>
          <p:cNvGrpSpPr/>
          <p:nvPr/>
        </p:nvGrpSpPr>
        <p:grpSpPr>
          <a:xfrm>
            <a:off x="5685300" y="0"/>
            <a:ext cx="3458700" cy="2305800"/>
            <a:chOff x="5685300" y="0"/>
            <a:chExt cx="3458700" cy="2305800"/>
          </a:xfrm>
        </p:grpSpPr>
        <p:grpSp>
          <p:nvGrpSpPr>
            <p:cNvPr id="95" name="Shape 95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96" name="Shape 96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97" name="Shape 97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98" name="Shape 98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99" name="Shape 99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00" name="Shape 100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01" name="Shape 101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02" name="Shape 102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103" name="Shape 103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04" name="Shape 104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05" name="Shape 105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06" name="Shape 106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07" name="Shape 107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08" name="Shape 108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rgbClr val="43434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112" name="Shape 112"/>
          <p:cNvGrpSpPr/>
          <p:nvPr/>
        </p:nvGrpSpPr>
        <p:grpSpPr>
          <a:xfrm rot="10800000">
            <a:off x="5685300" y="0"/>
            <a:ext cx="3458700" cy="2305800"/>
            <a:chOff x="3274650" y="-614875"/>
            <a:chExt cx="3458700" cy="2305800"/>
          </a:xfrm>
        </p:grpSpPr>
        <p:sp>
          <p:nvSpPr>
            <p:cNvPr id="113" name="Shape 113"/>
            <p:cNvSpPr/>
            <p:nvPr/>
          </p:nvSpPr>
          <p:spPr>
            <a:xfrm rot="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1654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 rot="-5400000">
              <a:off x="4427550" y="538025"/>
              <a:ext cx="1152900" cy="1152900"/>
            </a:xfrm>
            <a:prstGeom prst="rtTriangle">
              <a:avLst/>
            </a:prstGeom>
            <a:solidFill>
              <a:srgbClr val="FFFFFF">
                <a:alpha val="4885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5" name="Shape 115"/>
            <p:cNvSpPr/>
            <p:nvPr/>
          </p:nvSpPr>
          <p:spPr>
            <a:xfrm>
              <a:off x="5580450" y="538025"/>
              <a:ext cx="1152900" cy="1152900"/>
            </a:xfrm>
            <a:prstGeom prst="rtTriangle">
              <a:avLst/>
            </a:prstGeom>
            <a:solidFill>
              <a:srgbClr val="000000">
                <a:alpha val="3037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>
              <a:off x="3274650" y="-614875"/>
              <a:ext cx="1152900" cy="1152900"/>
            </a:xfrm>
            <a:prstGeom prst="rtTriangle">
              <a:avLst/>
            </a:prstGeom>
            <a:solidFill>
              <a:srgbClr val="FFFFFF">
                <a:alpha val="27309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1269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 rot="10800000">
              <a:off x="3274650" y="538025"/>
              <a:ext cx="1152900" cy="1152900"/>
            </a:xfrm>
            <a:prstGeom prst="rtTriangle">
              <a:avLst/>
            </a:prstGeom>
            <a:solidFill>
              <a:srgbClr val="000000">
                <a:alpha val="4192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 red">
    <p:bg>
      <p:bgPr>
        <a:solidFill>
          <a:srgbClr val="6B1214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3600"/>
            </a:lvl2pPr>
            <a:lvl3pPr lvl="2" algn="ctr" rtl="0">
              <a:spcBef>
                <a:spcPts val="0"/>
              </a:spcBef>
              <a:buSzPct val="100000"/>
              <a:defRPr sz="3600"/>
            </a:lvl3pPr>
            <a:lvl4pPr lvl="3" algn="ctr" rtl="0">
              <a:spcBef>
                <a:spcPts val="0"/>
              </a:spcBef>
              <a:buSzPct val="100000"/>
              <a:defRPr sz="3600"/>
            </a:lvl4pPr>
            <a:lvl5pPr lvl="4" algn="ctr" rtl="0">
              <a:spcBef>
                <a:spcPts val="0"/>
              </a:spcBef>
              <a:buSzPct val="100000"/>
              <a:defRPr sz="3600"/>
            </a:lvl5pPr>
            <a:lvl6pPr lvl="5" algn="ctr" rtl="0">
              <a:spcBef>
                <a:spcPts val="0"/>
              </a:spcBef>
              <a:buSzPct val="100000"/>
              <a:defRPr sz="3600"/>
            </a:lvl6pPr>
            <a:lvl7pPr lvl="6" algn="ctr" rtl="0">
              <a:spcBef>
                <a:spcPts val="0"/>
              </a:spcBef>
              <a:buSzPct val="100000"/>
              <a:defRPr sz="3600"/>
            </a:lvl7pPr>
            <a:lvl8pPr lvl="7" algn="ctr" rtl="0">
              <a:spcBef>
                <a:spcPts val="0"/>
              </a:spcBef>
              <a:buSzPct val="100000"/>
              <a:defRPr sz="3600"/>
            </a:lvl8pPr>
            <a:lvl9pPr lvl="8" algn="ctr" rtl="0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122" name="Shape 122"/>
          <p:cNvGrpSpPr/>
          <p:nvPr/>
        </p:nvGrpSpPr>
        <p:grpSpPr>
          <a:xfrm rot="10800000">
            <a:off x="5685300" y="0"/>
            <a:ext cx="3458700" cy="2305800"/>
            <a:chOff x="310150" y="-217625"/>
            <a:chExt cx="3458700" cy="2305800"/>
          </a:xfrm>
        </p:grpSpPr>
        <p:grpSp>
          <p:nvGrpSpPr>
            <p:cNvPr id="123" name="Shape 123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24" name="Shape 12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25" name="Shape 12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26" name="Shape 12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27" name="Shape 12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28" name="Shape 12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29" name="Shape 12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CF2428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30" name="Shape 130"/>
            <p:cNvGrpSpPr/>
            <p:nvPr/>
          </p:nvGrpSpPr>
          <p:grpSpPr>
            <a:xfrm>
              <a:off x="310150" y="-217625"/>
              <a:ext cx="3458700" cy="2305800"/>
              <a:chOff x="3274650" y="-614875"/>
              <a:chExt cx="3458700" cy="2305800"/>
            </a:xfrm>
          </p:grpSpPr>
          <p:sp>
            <p:nvSpPr>
              <p:cNvPr id="131" name="Shape 131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32" name="Shape 132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33" name="Shape 133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34" name="Shape 134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35" name="Shape 135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36" name="Shape 136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 yellow">
    <p:bg>
      <p:bgPr>
        <a:solidFill>
          <a:srgbClr val="9A8219"/>
        </a:solidFill>
        <a:effectLst/>
      </p:bgPr>
    </p:bg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SzPct val="100000"/>
              <a:defRPr sz="3600"/>
            </a:lvl2pPr>
            <a:lvl3pPr lvl="2" algn="ctr" rtl="0">
              <a:spcBef>
                <a:spcPts val="0"/>
              </a:spcBef>
              <a:buSzPct val="100000"/>
              <a:defRPr sz="3600"/>
            </a:lvl3pPr>
            <a:lvl4pPr lvl="3" algn="ctr" rtl="0">
              <a:spcBef>
                <a:spcPts val="0"/>
              </a:spcBef>
              <a:buSzPct val="100000"/>
              <a:defRPr sz="3600"/>
            </a:lvl4pPr>
            <a:lvl5pPr lvl="4" algn="ctr" rtl="0">
              <a:spcBef>
                <a:spcPts val="0"/>
              </a:spcBef>
              <a:buSzPct val="100000"/>
              <a:defRPr sz="3600"/>
            </a:lvl5pPr>
            <a:lvl6pPr lvl="5" algn="ctr" rtl="0">
              <a:spcBef>
                <a:spcPts val="0"/>
              </a:spcBef>
              <a:buSzPct val="100000"/>
              <a:defRPr sz="3600"/>
            </a:lvl6pPr>
            <a:lvl7pPr lvl="6" algn="ctr" rtl="0">
              <a:spcBef>
                <a:spcPts val="0"/>
              </a:spcBef>
              <a:buSzPct val="100000"/>
              <a:defRPr sz="3600"/>
            </a:lvl7pPr>
            <a:lvl8pPr lvl="7" algn="ctr" rtl="0">
              <a:spcBef>
                <a:spcPts val="0"/>
              </a:spcBef>
              <a:buSzPct val="100000"/>
              <a:defRPr sz="3600"/>
            </a:lvl8pPr>
            <a:lvl9pPr lvl="8" algn="ctr" rtl="0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grpSp>
        <p:nvGrpSpPr>
          <p:cNvPr id="158" name="Shape 158"/>
          <p:cNvGrpSpPr/>
          <p:nvPr/>
        </p:nvGrpSpPr>
        <p:grpSpPr>
          <a:xfrm>
            <a:off x="5685300" y="0"/>
            <a:ext cx="3458700" cy="2305800"/>
            <a:chOff x="5685300" y="0"/>
            <a:chExt cx="3458700" cy="2305800"/>
          </a:xfrm>
        </p:grpSpPr>
        <p:grpSp>
          <p:nvGrpSpPr>
            <p:cNvPr id="159" name="Shape 159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160" name="Shape 160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1" name="Shape 161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2" name="Shape 162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3" name="Shape 163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4" name="Shape 164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5" name="Shape 165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E500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66" name="Shape 166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167" name="Shape 16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53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8" name="Shape 16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98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69" name="Shape 16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627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70" name="Shape 17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5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71" name="Shape 17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23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72" name="Shape 17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11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/>
        </p:nvSpPr>
        <p:spPr>
          <a:xfrm>
            <a:off x="0" y="4958225"/>
            <a:ext cx="9144000" cy="185400"/>
          </a:xfrm>
          <a:prstGeom prst="rect">
            <a:avLst/>
          </a:prstGeom>
          <a:solidFill>
            <a:srgbClr val="38383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175" name="Shape 175"/>
          <p:cNvGrpSpPr/>
          <p:nvPr/>
        </p:nvGrpSpPr>
        <p:grpSpPr>
          <a:xfrm rot="10800000" flipH="1">
            <a:off x="5685300" y="2837700"/>
            <a:ext cx="3458700" cy="2305800"/>
            <a:chOff x="5685300" y="0"/>
            <a:chExt cx="3458700" cy="2305800"/>
          </a:xfrm>
        </p:grpSpPr>
        <p:grpSp>
          <p:nvGrpSpPr>
            <p:cNvPr id="176" name="Shape 176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177" name="Shape 177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78" name="Shape 178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79" name="Shape 179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80" name="Shape 180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81" name="Shape 181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82" name="Shape 182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83" name="Shape 183"/>
            <p:cNvGrpSpPr/>
            <p:nvPr/>
          </p:nvGrpSpPr>
          <p:grpSpPr>
            <a:xfrm rot="10800000">
              <a:off x="5685300" y="0"/>
              <a:ext cx="3458700" cy="2305800"/>
              <a:chOff x="3274650" y="-614875"/>
              <a:chExt cx="3458700" cy="2305800"/>
            </a:xfrm>
          </p:grpSpPr>
          <p:sp>
            <p:nvSpPr>
              <p:cNvPr id="184" name="Shape 184"/>
              <p:cNvSpPr/>
              <p:nvPr/>
            </p:nvSpPr>
            <p:spPr>
              <a:xfrm rot="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1654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85" name="Shape 185"/>
              <p:cNvSpPr/>
              <p:nvPr/>
            </p:nvSpPr>
            <p:spPr>
              <a:xfrm rot="-5400000">
                <a:off x="4427550" y="53802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4885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86" name="Shape 186"/>
              <p:cNvSpPr/>
              <p:nvPr/>
            </p:nvSpPr>
            <p:spPr>
              <a:xfrm>
                <a:off x="55804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3037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87" name="Shape 187"/>
              <p:cNvSpPr/>
              <p:nvPr/>
            </p:nvSpPr>
            <p:spPr>
              <a:xfrm>
                <a:off x="3274650" y="-614875"/>
                <a:ext cx="1152900" cy="1152900"/>
              </a:xfrm>
              <a:prstGeom prst="rtTriangle">
                <a:avLst/>
              </a:prstGeom>
              <a:solidFill>
                <a:srgbClr val="FFFFFF">
                  <a:alpha val="27309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88" name="Shape 188"/>
              <p:cNvSpPr/>
              <p:nvPr/>
            </p:nvSpPr>
            <p:spPr>
              <a:xfrm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1269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89" name="Shape 189"/>
              <p:cNvSpPr/>
              <p:nvPr/>
            </p:nvSpPr>
            <p:spPr>
              <a:xfrm rot="10800000">
                <a:off x="3274650" y="538025"/>
                <a:ext cx="1152900" cy="1152900"/>
              </a:xfrm>
              <a:prstGeom prst="rtTriangle">
                <a:avLst/>
              </a:prstGeom>
              <a:solidFill>
                <a:srgbClr val="000000">
                  <a:alpha val="41920"/>
                </a:srgbClr>
              </a:solidFill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 rt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2" name="Shape 19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3F3F3"/>
                </a:solidFill>
              </a:rPr>
              <a:t>‹#›</a:t>
            </a:fld>
            <a:endParaRPr lang="en">
              <a:solidFill>
                <a:srgbClr val="F3F3F3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 Condensed"/>
              <a:buNone/>
              <a:defRPr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buChar char="￮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buChar char="￮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7" r:id="rId16"/>
    <p:sldLayoutId id="2147483668" r:id="rId17"/>
    <p:sldLayoutId id="2147483669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+mn-lt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+mn-lt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03" b="5837"/>
          <a:stretch/>
        </p:blipFill>
        <p:spPr>
          <a:xfrm>
            <a:off x="1802681" y="771525"/>
            <a:ext cx="4738872" cy="3786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30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59"/>
          <p:cNvSpPr txBox="1">
            <a:spLocks/>
          </p:cNvSpPr>
          <p:nvPr/>
        </p:nvSpPr>
        <p:spPr>
          <a:xfrm>
            <a:off x="264287" y="70622"/>
            <a:ext cx="8344620" cy="42383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Arial"/>
                <a:cs typeface="Arial"/>
                <a:sym typeface="Arial"/>
              </a:defRPr>
            </a:lvl1pPr>
          </a:lstStyle>
          <a:p>
            <a:pPr algn="ctr" fontAlgn="t"/>
            <a:r>
              <a:rPr lang="en-US" sz="2000" dirty="0" smtClean="0">
                <a:solidFill>
                  <a:srgbClr val="C00000"/>
                </a:solidFill>
              </a:rPr>
              <a:t>Questions about the Pie Charts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3" name="Shape 460"/>
          <p:cNvSpPr txBox="1">
            <a:spLocks/>
          </p:cNvSpPr>
          <p:nvPr/>
        </p:nvSpPr>
        <p:spPr>
          <a:xfrm>
            <a:off x="264288" y="643467"/>
            <a:ext cx="8344620" cy="444330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Which American household is over their budget? 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 For the low income American household, where is the largest percentage of their money spent? 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Which household is spending the least amount on expenses for what they earn? Why do you think they have so much extra money?</a:t>
            </a:r>
            <a:br>
              <a:rPr lang="en-US" dirty="0" smtClean="0"/>
            </a:br>
            <a:endParaRPr lang="en-US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 What might be the reason for the larger amount of food costs for the wealthy American household as compared to the others? 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For the average American household, where is the largest percentage of their money spent? 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 The low-income household is spending more than they earn. In your opinion, in what areas (other than housing, which usually is a set amount) could they reduce their expenses?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What other conclusions can you determine from the three household charts?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In your opinion, what should be most important in a budget?   Least important?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96487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>
                <a:solidFill>
                  <a:srgbClr val="C00000"/>
                </a:solidFill>
              </a:rPr>
              <a:t>What is Essential (needed) and Non-Essential (wanted)?</a:t>
            </a: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With your group, decide upon a recorder.</a:t>
            </a:r>
          </a:p>
          <a:p>
            <a:r>
              <a:rPr lang="en-US" dirty="0" smtClean="0"/>
              <a:t>Determine as a group, the top 4 things in life that are needed (essential) for daily living.</a:t>
            </a:r>
          </a:p>
          <a:p>
            <a:r>
              <a:rPr lang="en-US" dirty="0" smtClean="0"/>
              <a:t>Determine as a group, the top 4 things in life that may be something you may want but NOT essential for daily living.</a:t>
            </a:r>
          </a:p>
          <a:p>
            <a:r>
              <a:rPr lang="en-US" dirty="0" smtClean="0"/>
              <a:t>Be prepared to discuss your choices.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113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018668"/>
              </p:ext>
            </p:extLst>
          </p:nvPr>
        </p:nvGraphicFramePr>
        <p:xfrm>
          <a:off x="1110825" y="2600960"/>
          <a:ext cx="6697296" cy="2117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4324"/>
                <a:gridCol w="1674324"/>
                <a:gridCol w="1674324"/>
                <a:gridCol w="1674324"/>
              </a:tblGrid>
              <a:tr h="325914">
                <a:tc>
                  <a:txBody>
                    <a:bodyPr/>
                    <a:lstStyle/>
                    <a:p>
                      <a:r>
                        <a:rPr lang="en-US" dirty="0" smtClean="0"/>
                        <a:t>Personal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Financial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Educational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Career</a:t>
                      </a:r>
                      <a:endParaRPr lang="en-US" dirty="0"/>
                    </a:p>
                  </a:txBody>
                  <a:tcPr/>
                </a:tc>
              </a:tr>
              <a:tr h="179146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39521" y="956284"/>
            <a:ext cx="59983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ln>
                <a:solidFill>
                  <a:srgbClr val="C00000"/>
                </a:solidFill>
              </a:ln>
            </a:endParaRPr>
          </a:p>
          <a:p>
            <a:r>
              <a:rPr lang="en-US" dirty="0" smtClean="0">
                <a:ln>
                  <a:solidFill>
                    <a:srgbClr val="C00000"/>
                  </a:solidFill>
                </a:ln>
              </a:rPr>
              <a:t>1. What are your plans for the future?  What will you be doing at age “25”?</a:t>
            </a:r>
            <a:r>
              <a:rPr lang="en-US" dirty="0">
                <a:ln>
                  <a:solidFill>
                    <a:srgbClr val="C00000"/>
                  </a:solidFill>
                </a:ln>
              </a:rPr>
              <a:t> 2. What can you be doing now to achieve your goals?  By the end of the school year?  Next year?</a:t>
            </a:r>
          </a:p>
          <a:p>
            <a:r>
              <a:rPr lang="en-US" dirty="0">
                <a:ln>
                  <a:solidFill>
                    <a:srgbClr val="C00000"/>
                  </a:solidFill>
                </a:ln>
              </a:rPr>
              <a:t>3. </a:t>
            </a:r>
            <a:r>
              <a:rPr lang="en-US" dirty="0" smtClean="0">
                <a:ln>
                  <a:solidFill>
                    <a:srgbClr val="C00000"/>
                  </a:solidFill>
                </a:ln>
              </a:rPr>
              <a:t>What “wants” are you willing to wait for to achieve your goals?</a:t>
            </a:r>
            <a:endParaRPr lang="en-US" dirty="0">
              <a:ln>
                <a:solidFill>
                  <a:srgbClr val="C00000"/>
                </a:solidFill>
              </a:ln>
            </a:endParaRPr>
          </a:p>
          <a:p>
            <a:endParaRPr lang="en-US" dirty="0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65121" y="403670"/>
            <a:ext cx="2377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</a:t>
            </a:r>
            <a:r>
              <a:rPr lang="en-US" b="1" dirty="0" smtClean="0">
                <a:solidFill>
                  <a:schemeClr val="tx1"/>
                </a:solidFill>
              </a:rPr>
              <a:t>ndividual assignment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47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Shape 436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/>
              <a:t>Budgeting Basics: </a:t>
            </a:r>
            <a:br>
              <a:rPr lang="en-US" dirty="0" smtClean="0"/>
            </a:br>
            <a:r>
              <a:rPr lang="en-US" dirty="0" smtClean="0"/>
              <a:t>Needs vs. Wants</a:t>
            </a:r>
            <a:endParaRPr dirty="0"/>
          </a:p>
        </p:txBody>
      </p:sp>
      <p:sp>
        <p:nvSpPr>
          <p:cNvPr id="437" name="Shape 437"/>
          <p:cNvSpPr txBox="1">
            <a:spLocks noGrp="1"/>
          </p:cNvSpPr>
          <p:nvPr>
            <p:ph type="subTitle" idx="1"/>
          </p:nvPr>
        </p:nvSpPr>
        <p:spPr>
          <a:xfrm>
            <a:off x="311700" y="2834124"/>
            <a:ext cx="8520600" cy="94539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/>
              <a:t>A Financial Literacy Lesson</a:t>
            </a:r>
          </a:p>
          <a:p>
            <a:pPr lvl="0">
              <a:spcBef>
                <a:spcPts val="0"/>
              </a:spcBef>
              <a:buNone/>
            </a:pPr>
            <a:r>
              <a:rPr lang="en-US" i="1" dirty="0" smtClean="0"/>
              <a:t>How do I prepare for the future I want?</a:t>
            </a:r>
            <a:endParaRPr lang="en-US" i="1" dirty="0" smtClean="0"/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986394"/>
              </p:ext>
            </p:extLst>
          </p:nvPr>
        </p:nvGraphicFramePr>
        <p:xfrm>
          <a:off x="384277" y="199984"/>
          <a:ext cx="8288668" cy="478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4334"/>
                <a:gridCol w="4144334"/>
              </a:tblGrid>
              <a:tr h="38076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Careers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Education</a:t>
                      </a:r>
                      <a:endParaRPr lang="en-US" sz="2400" dirty="0"/>
                    </a:p>
                  </a:txBody>
                  <a:tcPr/>
                </a:tc>
              </a:tr>
              <a:tr h="308840">
                <a:tc>
                  <a:txBody>
                    <a:bodyPr/>
                    <a:lstStyle/>
                    <a:p>
                      <a:r>
                        <a:rPr lang="en-US" dirty="0" smtClean="0"/>
                        <a:t>CEO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College</a:t>
                      </a:r>
                      <a:r>
                        <a:rPr lang="en-US" baseline="0" dirty="0" smtClean="0"/>
                        <a:t> Degree</a:t>
                      </a:r>
                      <a:endParaRPr lang="en-US" dirty="0" smtClean="0"/>
                    </a:p>
                  </a:txBody>
                  <a:tcPr/>
                </a:tc>
              </a:tr>
              <a:tr h="308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College</a:t>
                      </a:r>
                      <a:r>
                        <a:rPr lang="en-US" baseline="0" dirty="0" smtClean="0"/>
                        <a:t> Degree</a:t>
                      </a:r>
                      <a:endParaRPr lang="en-US" dirty="0"/>
                    </a:p>
                  </a:txBody>
                  <a:tcPr/>
                </a:tc>
              </a:tr>
              <a:tr h="308840">
                <a:tc>
                  <a:txBody>
                    <a:bodyPr/>
                    <a:lstStyle/>
                    <a:p>
                      <a:r>
                        <a:rPr lang="en-US" dirty="0" smtClean="0"/>
                        <a:t>Veterinarian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College</a:t>
                      </a:r>
                      <a:r>
                        <a:rPr lang="en-US" baseline="0" dirty="0" smtClean="0"/>
                        <a:t> Degree + Vet School</a:t>
                      </a:r>
                      <a:endParaRPr lang="en-US" dirty="0"/>
                    </a:p>
                  </a:txBody>
                  <a:tcPr/>
                </a:tc>
              </a:tr>
              <a:tr h="308840">
                <a:tc>
                  <a:txBody>
                    <a:bodyPr/>
                    <a:lstStyle/>
                    <a:p>
                      <a:r>
                        <a:rPr lang="en-US" dirty="0" smtClean="0"/>
                        <a:t>Teacher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College</a:t>
                      </a:r>
                      <a:r>
                        <a:rPr lang="en-US" baseline="0" dirty="0" smtClean="0"/>
                        <a:t> Degree</a:t>
                      </a:r>
                      <a:endParaRPr lang="en-US" dirty="0"/>
                    </a:p>
                  </a:txBody>
                  <a:tcPr/>
                </a:tc>
              </a:tr>
              <a:tr h="308840">
                <a:tc>
                  <a:txBody>
                    <a:bodyPr/>
                    <a:lstStyle/>
                    <a:p>
                      <a:r>
                        <a:rPr lang="en-US" dirty="0" smtClean="0"/>
                        <a:t>Welder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Career</a:t>
                      </a:r>
                      <a:r>
                        <a:rPr lang="en-US" baseline="0" dirty="0" smtClean="0"/>
                        <a:t> Tech Training</a:t>
                      </a:r>
                      <a:endParaRPr lang="en-US" dirty="0"/>
                    </a:p>
                  </a:txBody>
                  <a:tcPr/>
                </a:tc>
              </a:tr>
              <a:tr h="308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Construction Worker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HS</a:t>
                      </a:r>
                      <a:r>
                        <a:rPr lang="en-US" baseline="0" dirty="0" smtClean="0"/>
                        <a:t> Diploma</a:t>
                      </a:r>
                      <a:endParaRPr lang="en-US" dirty="0"/>
                    </a:p>
                  </a:txBody>
                  <a:tcPr/>
                </a:tc>
              </a:tr>
              <a:tr h="308840">
                <a:tc>
                  <a:txBody>
                    <a:bodyPr/>
                    <a:lstStyle/>
                    <a:p>
                      <a:r>
                        <a:rPr lang="en-US" dirty="0" smtClean="0"/>
                        <a:t>McDonald’s Cashier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HS</a:t>
                      </a:r>
                      <a:r>
                        <a:rPr lang="en-US" baseline="0" dirty="0" smtClean="0"/>
                        <a:t> Diploma</a:t>
                      </a:r>
                      <a:endParaRPr lang="en-US" dirty="0" smtClean="0"/>
                    </a:p>
                  </a:txBody>
                  <a:tcPr/>
                </a:tc>
              </a:tr>
              <a:tr h="308840">
                <a:tc>
                  <a:txBody>
                    <a:bodyPr/>
                    <a:lstStyle/>
                    <a:p>
                      <a:r>
                        <a:rPr lang="en-US" dirty="0" smtClean="0"/>
                        <a:t>Wal-Mart Cashier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HS</a:t>
                      </a:r>
                      <a:r>
                        <a:rPr lang="en-US" baseline="0" dirty="0" smtClean="0"/>
                        <a:t> Diploma</a:t>
                      </a:r>
                      <a:endParaRPr lang="en-US" dirty="0" smtClean="0"/>
                    </a:p>
                  </a:txBody>
                  <a:tcPr/>
                </a:tc>
              </a:tr>
              <a:tr h="308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Registered Nurse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College</a:t>
                      </a:r>
                      <a:r>
                        <a:rPr lang="en-US" baseline="0" dirty="0" smtClean="0"/>
                        <a:t> Degree</a:t>
                      </a:r>
                      <a:endParaRPr lang="en-US" dirty="0" smtClean="0"/>
                    </a:p>
                  </a:txBody>
                  <a:tcPr/>
                </a:tc>
              </a:tr>
              <a:tr h="308840">
                <a:tc>
                  <a:txBody>
                    <a:bodyPr/>
                    <a:lstStyle/>
                    <a:p>
                      <a:r>
                        <a:rPr lang="en-US" dirty="0" smtClean="0"/>
                        <a:t>Military</a:t>
                      </a:r>
                      <a:r>
                        <a:rPr lang="en-US" baseline="0" dirty="0" smtClean="0"/>
                        <a:t> Service 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year- Army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HS</a:t>
                      </a:r>
                      <a:r>
                        <a:rPr lang="en-US" baseline="0" dirty="0" smtClean="0"/>
                        <a:t> Diploma</a:t>
                      </a:r>
                      <a:endParaRPr lang="en-US" dirty="0" smtClean="0"/>
                    </a:p>
                  </a:txBody>
                  <a:tcPr/>
                </a:tc>
              </a:tr>
              <a:tr h="308840">
                <a:tc>
                  <a:txBody>
                    <a:bodyPr/>
                    <a:lstStyle/>
                    <a:p>
                      <a:r>
                        <a:rPr lang="en-US" dirty="0" smtClean="0"/>
                        <a:t>Plumber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Career</a:t>
                      </a:r>
                      <a:r>
                        <a:rPr lang="en-US" baseline="0" dirty="0" smtClean="0"/>
                        <a:t> Tech Training</a:t>
                      </a:r>
                      <a:endParaRPr lang="en-US" dirty="0" smtClean="0"/>
                    </a:p>
                  </a:txBody>
                  <a:tcPr/>
                </a:tc>
              </a:tr>
              <a:tr h="308840">
                <a:tc>
                  <a:txBody>
                    <a:bodyPr/>
                    <a:lstStyle/>
                    <a:p>
                      <a:r>
                        <a:rPr lang="en-US" dirty="0" smtClean="0"/>
                        <a:t>Airline</a:t>
                      </a:r>
                      <a:r>
                        <a:rPr lang="en-US" baseline="0" dirty="0" smtClean="0"/>
                        <a:t> Pilot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College</a:t>
                      </a:r>
                      <a:r>
                        <a:rPr lang="en-US" baseline="0" dirty="0" smtClean="0"/>
                        <a:t> Degree + Aviation training</a:t>
                      </a:r>
                      <a:endParaRPr lang="en-US" dirty="0" smtClean="0"/>
                    </a:p>
                  </a:txBody>
                  <a:tcPr/>
                </a:tc>
              </a:tr>
              <a:tr h="308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Computer</a:t>
                      </a:r>
                      <a:r>
                        <a:rPr lang="en-US" baseline="0" dirty="0" smtClean="0"/>
                        <a:t> Programmer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College</a:t>
                      </a:r>
                      <a:r>
                        <a:rPr lang="en-US" baseline="0" dirty="0" smtClean="0"/>
                        <a:t> Degree</a:t>
                      </a:r>
                      <a:endParaRPr lang="en-US" dirty="0" smtClean="0"/>
                    </a:p>
                  </a:txBody>
                  <a:tcPr/>
                </a:tc>
              </a:tr>
              <a:tr h="308840">
                <a:tc>
                  <a:txBody>
                    <a:bodyPr/>
                    <a:lstStyle/>
                    <a:p>
                      <a:r>
                        <a:rPr lang="en-US" dirty="0" smtClean="0"/>
                        <a:t>Social Worker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College</a:t>
                      </a:r>
                      <a:r>
                        <a:rPr lang="en-US" baseline="0" dirty="0" smtClean="0"/>
                        <a:t> Degree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794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402879"/>
              </p:ext>
            </p:extLst>
          </p:nvPr>
        </p:nvGraphicFramePr>
        <p:xfrm>
          <a:off x="1426369" y="1293813"/>
          <a:ext cx="6381752" cy="2276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5438"/>
                <a:gridCol w="1595438"/>
                <a:gridCol w="1595438"/>
                <a:gridCol w="1595438"/>
              </a:tblGrid>
              <a:tr h="484981">
                <a:tc>
                  <a:txBody>
                    <a:bodyPr/>
                    <a:lstStyle/>
                    <a:p>
                      <a:r>
                        <a:rPr lang="en-US" dirty="0" smtClean="0"/>
                        <a:t>Personal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Financial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Educational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Career</a:t>
                      </a:r>
                      <a:endParaRPr lang="en-US" dirty="0"/>
                    </a:p>
                  </a:txBody>
                  <a:tcPr/>
                </a:tc>
              </a:tr>
              <a:tr h="179146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24000" y="450056"/>
            <a:ext cx="5998369" cy="521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1. What are your plans for the future?  What will you be doing at age “25”?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26369" y="3975576"/>
            <a:ext cx="59983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/>
              <a:t>2</a:t>
            </a:r>
            <a:r>
              <a:rPr lang="en-US" dirty="0" smtClean="0"/>
              <a:t>. What can you be doing now to achieve your goals?  By the end of the school year?  By next year?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574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727395"/>
              </p:ext>
            </p:extLst>
          </p:nvPr>
        </p:nvGraphicFramePr>
        <p:xfrm>
          <a:off x="1232745" y="236220"/>
          <a:ext cx="566114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570"/>
                <a:gridCol w="2830570"/>
              </a:tblGrid>
              <a:tr h="42549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Careers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Salaries</a:t>
                      </a:r>
                      <a:endParaRPr lang="en-US" sz="2400" dirty="0"/>
                    </a:p>
                  </a:txBody>
                  <a:tcPr/>
                </a:tc>
              </a:tr>
              <a:tr h="283661">
                <a:tc>
                  <a:txBody>
                    <a:bodyPr/>
                    <a:lstStyle/>
                    <a:p>
                      <a:r>
                        <a:rPr lang="en-US" dirty="0" smtClean="0"/>
                        <a:t>CEO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$102,690</a:t>
                      </a:r>
                    </a:p>
                  </a:txBody>
                  <a:tcPr/>
                </a:tc>
              </a:tr>
              <a:tr h="283661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$ 67,190</a:t>
                      </a:r>
                      <a:endParaRPr lang="en-US" dirty="0"/>
                    </a:p>
                  </a:txBody>
                  <a:tcPr/>
                </a:tc>
              </a:tr>
              <a:tr h="283661">
                <a:tc>
                  <a:txBody>
                    <a:bodyPr/>
                    <a:lstStyle/>
                    <a:p>
                      <a:r>
                        <a:rPr lang="en-US" dirty="0" smtClean="0"/>
                        <a:t>Veterinarian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$ 88,490</a:t>
                      </a:r>
                      <a:endParaRPr lang="en-US" dirty="0"/>
                    </a:p>
                  </a:txBody>
                  <a:tcPr/>
                </a:tc>
              </a:tr>
              <a:tr h="283661">
                <a:tc>
                  <a:txBody>
                    <a:bodyPr/>
                    <a:lstStyle/>
                    <a:p>
                      <a:r>
                        <a:rPr lang="en-US" dirty="0" smtClean="0"/>
                        <a:t>Teacher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$ 57,200</a:t>
                      </a:r>
                      <a:endParaRPr lang="en-US" dirty="0"/>
                    </a:p>
                  </a:txBody>
                  <a:tcPr/>
                </a:tc>
              </a:tr>
              <a:tr h="283661">
                <a:tc>
                  <a:txBody>
                    <a:bodyPr/>
                    <a:lstStyle/>
                    <a:p>
                      <a:r>
                        <a:rPr lang="en-US" dirty="0" smtClean="0"/>
                        <a:t>Welder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$ 38,150</a:t>
                      </a:r>
                      <a:endParaRPr lang="en-US" dirty="0"/>
                    </a:p>
                  </a:txBody>
                  <a:tcPr/>
                </a:tc>
              </a:tr>
              <a:tr h="283661">
                <a:tc>
                  <a:txBody>
                    <a:bodyPr/>
                    <a:lstStyle/>
                    <a:p>
                      <a:r>
                        <a:rPr lang="en-US" dirty="0" smtClean="0"/>
                        <a:t>Construction Worker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$ 39,640</a:t>
                      </a:r>
                      <a:endParaRPr lang="en-US" dirty="0"/>
                    </a:p>
                  </a:txBody>
                  <a:tcPr/>
                </a:tc>
              </a:tr>
              <a:tr h="283661">
                <a:tc>
                  <a:txBody>
                    <a:bodyPr/>
                    <a:lstStyle/>
                    <a:p>
                      <a:r>
                        <a:rPr lang="en-US" dirty="0" smtClean="0"/>
                        <a:t>McDonald’s Cashier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$ 19,790</a:t>
                      </a:r>
                    </a:p>
                  </a:txBody>
                  <a:tcPr/>
                </a:tc>
              </a:tr>
              <a:tr h="283661">
                <a:tc>
                  <a:txBody>
                    <a:bodyPr/>
                    <a:lstStyle/>
                    <a:p>
                      <a:r>
                        <a:rPr lang="en-US" dirty="0" smtClean="0"/>
                        <a:t>Wal-Mart Cashier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r>
                        <a:rPr lang="en-US" baseline="0" dirty="0" smtClean="0"/>
                        <a:t> 18,000</a:t>
                      </a:r>
                      <a:endParaRPr lang="en-US" dirty="0" smtClean="0"/>
                    </a:p>
                  </a:txBody>
                  <a:tcPr/>
                </a:tc>
              </a:tr>
              <a:tr h="283661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Registered Nurse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$ 67,490</a:t>
                      </a:r>
                    </a:p>
                  </a:txBody>
                  <a:tcPr/>
                </a:tc>
              </a:tr>
              <a:tr h="283661">
                <a:tc>
                  <a:txBody>
                    <a:bodyPr/>
                    <a:lstStyle/>
                    <a:p>
                      <a:r>
                        <a:rPr lang="en-US" dirty="0" smtClean="0"/>
                        <a:t>Military</a:t>
                      </a:r>
                      <a:r>
                        <a:rPr lang="en-US" baseline="0" dirty="0" smtClean="0"/>
                        <a:t> Service 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year- Army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$ 18,802</a:t>
                      </a:r>
                    </a:p>
                  </a:txBody>
                  <a:tcPr/>
                </a:tc>
              </a:tr>
              <a:tr h="283661">
                <a:tc>
                  <a:txBody>
                    <a:bodyPr/>
                    <a:lstStyle/>
                    <a:p>
                      <a:r>
                        <a:rPr lang="en-US" dirty="0" smtClean="0"/>
                        <a:t>Plumber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$ 50,620</a:t>
                      </a:r>
                    </a:p>
                  </a:txBody>
                  <a:tcPr/>
                </a:tc>
              </a:tr>
              <a:tr h="283661">
                <a:tc>
                  <a:txBody>
                    <a:bodyPr/>
                    <a:lstStyle/>
                    <a:p>
                      <a:r>
                        <a:rPr lang="en-US" dirty="0" smtClean="0"/>
                        <a:t>Airline</a:t>
                      </a:r>
                      <a:r>
                        <a:rPr lang="en-US" baseline="0" dirty="0" smtClean="0"/>
                        <a:t> Pilot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$102,</a:t>
                      </a:r>
                      <a:r>
                        <a:rPr lang="en-US" baseline="0" dirty="0" smtClean="0"/>
                        <a:t>520</a:t>
                      </a:r>
                      <a:endParaRPr lang="en-US" dirty="0" smtClean="0"/>
                    </a:p>
                  </a:txBody>
                  <a:tcPr/>
                </a:tc>
              </a:tr>
              <a:tr h="283661">
                <a:tc>
                  <a:txBody>
                    <a:bodyPr/>
                    <a:lstStyle/>
                    <a:p>
                      <a:r>
                        <a:rPr lang="en-US" dirty="0" smtClean="0"/>
                        <a:t>Computer</a:t>
                      </a:r>
                      <a:r>
                        <a:rPr lang="en-US" baseline="0" dirty="0" smtClean="0"/>
                        <a:t> Programmer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$ 79,530</a:t>
                      </a:r>
                    </a:p>
                  </a:txBody>
                  <a:tcPr/>
                </a:tc>
              </a:tr>
              <a:tr h="283661">
                <a:tc>
                  <a:txBody>
                    <a:bodyPr/>
                    <a:lstStyle/>
                    <a:p>
                      <a:r>
                        <a:rPr lang="en-US" dirty="0" smtClean="0"/>
                        <a:t>Social Worker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$ 45,900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319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492" y="1297885"/>
            <a:ext cx="6138576" cy="367721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09333" y="535093"/>
            <a:ext cx="32037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 Example of a Pie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46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2" t="1648" r="7225"/>
          <a:stretch/>
        </p:blipFill>
        <p:spPr>
          <a:xfrm>
            <a:off x="1136073" y="197611"/>
            <a:ext cx="7121237" cy="494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601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" r="14435" b="5141"/>
          <a:stretch/>
        </p:blipFill>
        <p:spPr>
          <a:xfrm>
            <a:off x="893717" y="237967"/>
            <a:ext cx="6850973" cy="4794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4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27" b="4716"/>
          <a:stretch/>
        </p:blipFill>
        <p:spPr>
          <a:xfrm>
            <a:off x="1634836" y="289716"/>
            <a:ext cx="6373091" cy="4853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70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20 Center General 2016">
  <a:themeElements>
    <a:clrScheme name="Custom 1">
      <a:dk1>
        <a:srgbClr val="2E2E2E"/>
      </a:dk1>
      <a:lt1>
        <a:srgbClr val="FFFFFF"/>
      </a:lt1>
      <a:dk2>
        <a:srgbClr val="2E2E2E"/>
      </a:dk2>
      <a:lt2>
        <a:srgbClr val="848F8F"/>
      </a:lt2>
      <a:accent1>
        <a:srgbClr val="910D28"/>
      </a:accent1>
      <a:accent2>
        <a:srgbClr val="3E5C61"/>
      </a:accent2>
      <a:accent3>
        <a:srgbClr val="BED7D3"/>
      </a:accent3>
      <a:accent4>
        <a:srgbClr val="85592C"/>
      </a:accent4>
      <a:accent5>
        <a:srgbClr val="C1C1C1"/>
      </a:accent5>
      <a:accent6>
        <a:srgbClr val="5E050D"/>
      </a:accent6>
      <a:hlink>
        <a:srgbClr val="289CC7"/>
      </a:hlink>
      <a:folHlink>
        <a:srgbClr val="6D8F9B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Words>343</Words>
  <Application>Microsoft Office PowerPoint</Application>
  <PresentationFormat>On-screen Show (16:9)</PresentationFormat>
  <Paragraphs>94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Roboto</vt:lpstr>
      <vt:lpstr>Roboto Condensed</vt:lpstr>
      <vt:lpstr>K20 Center General 2016</vt:lpstr>
      <vt:lpstr>PowerPoint Presentation</vt:lpstr>
      <vt:lpstr>Budgeting Basics:  Needs vs. Wants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Essential (needed) and Non-Essential (wanted)?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McHale, Susan</dc:creator>
  <cp:lastModifiedBy>McHale, Susan</cp:lastModifiedBy>
  <cp:revision>17</cp:revision>
  <dcterms:modified xsi:type="dcterms:W3CDTF">2016-10-20T19:36:03Z</dcterms:modified>
</cp:coreProperties>
</file>