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5"/>
  </p:notesMasterIdLst>
  <p:sldIdLst>
    <p:sldId id="276" r:id="rId2"/>
    <p:sldId id="256" r:id="rId3"/>
    <p:sldId id="274" r:id="rId4"/>
    <p:sldId id="275" r:id="rId5"/>
    <p:sldId id="273" r:id="rId6"/>
    <p:sldId id="282" r:id="rId7"/>
    <p:sldId id="289" r:id="rId8"/>
    <p:sldId id="283" r:id="rId9"/>
    <p:sldId id="285" r:id="rId10"/>
    <p:sldId id="292" r:id="rId11"/>
    <p:sldId id="301" r:id="rId12"/>
    <p:sldId id="290" r:id="rId13"/>
    <p:sldId id="291" r:id="rId14"/>
    <p:sldId id="293" r:id="rId15"/>
    <p:sldId id="294" r:id="rId16"/>
    <p:sldId id="295" r:id="rId17"/>
    <p:sldId id="287" r:id="rId18"/>
    <p:sldId id="296" r:id="rId19"/>
    <p:sldId id="297" r:id="rId20"/>
    <p:sldId id="298" r:id="rId21"/>
    <p:sldId id="300" r:id="rId22"/>
    <p:sldId id="302" r:id="rId23"/>
    <p:sldId id="284" r:id="rId2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16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26"/>
  </p:normalViewPr>
  <p:slideViewPr>
    <p:cSldViewPr snapToGrid="0" snapToObjects="1">
      <p:cViewPr varScale="1">
        <p:scale>
          <a:sx n="87" d="100"/>
          <a:sy n="87" d="100"/>
        </p:scale>
        <p:origin x="76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K20 Center. </a:t>
            </a:r>
            <a:r>
              <a:rPr lang="en-US" i="1" dirty="0"/>
              <a:t>TRI Factoring, Part A</a:t>
            </a:r>
            <a:r>
              <a:rPr lang="en-US" dirty="0"/>
              <a:t>. YouTube. https://</a:t>
            </a:r>
            <a:r>
              <a:rPr lang="en-US" dirty="0" err="1"/>
              <a:t>youtu.be</a:t>
            </a:r>
            <a:r>
              <a:rPr lang="en-US" dirty="0"/>
              <a:t>/2FGYijGLa2c</a:t>
            </a:r>
          </a:p>
        </p:txBody>
      </p:sp>
    </p:spTree>
    <p:extLst>
      <p:ext uri="{BB962C8B-B14F-4D97-AF65-F5344CB8AC3E}">
        <p14:creationId xmlns:p14="http://schemas.microsoft.com/office/powerpoint/2010/main" val="217886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K20 Center. </a:t>
            </a:r>
            <a:r>
              <a:rPr lang="en-US" i="1" dirty="0"/>
              <a:t>TRI Factoring, Part B</a:t>
            </a:r>
            <a:r>
              <a:rPr lang="en-US" dirty="0"/>
              <a:t>. YouTube. 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=DGc0VQiDsz4</a:t>
            </a:r>
          </a:p>
        </p:txBody>
      </p:sp>
    </p:spTree>
    <p:extLst>
      <p:ext uri="{BB962C8B-B14F-4D97-AF65-F5344CB8AC3E}">
        <p14:creationId xmlns:p14="http://schemas.microsoft.com/office/powerpoint/2010/main" val="300714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DGc0VQiDsz4?feature=oembed" TargetMode="External"/><Relationship Id="rId5" Type="http://schemas.openxmlformats.org/officeDocument/2006/relationships/image" Target="../media/image29.jpeg"/><Relationship Id="rId4" Type="http://schemas.openxmlformats.org/officeDocument/2006/relationships/hyperlink" Target="https://www.youtube.com/watch?v=DGc0VQiDsz4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8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2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2FGYijGLa2c?feature=oembed" TargetMode="External"/><Relationship Id="rId5" Type="http://schemas.openxmlformats.org/officeDocument/2006/relationships/image" Target="../media/image18.jpeg"/><Relationship Id="rId4" Type="http://schemas.openxmlformats.org/officeDocument/2006/relationships/hyperlink" Target="https://youtu.be/2FGYijGLa2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293734" cy="3434098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663654"/>
              </p:ext>
            </p:extLst>
          </p:nvPr>
        </p:nvGraphicFramePr>
        <p:xfrm>
          <a:off x="931022" y="1339201"/>
          <a:ext cx="50546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54400" imgH="1498320" progId="Equation.DSMT4">
                  <p:embed/>
                </p:oleObj>
              </mc:Choice>
              <mc:Fallback>
                <p:oleObj name="Equation" r:id="rId2" imgW="5054400" imgH="1498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11CE40A-4FC7-4B55-A2C1-9F3806E716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31022" y="1339201"/>
                        <a:ext cx="5054600" cy="149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104F37C-A19B-4619-AE01-EA3741806828}"/>
              </a:ext>
            </a:extLst>
          </p:cNvPr>
          <p:cNvSpPr/>
          <p:nvPr/>
        </p:nvSpPr>
        <p:spPr>
          <a:xfrm>
            <a:off x="876210" y="1815451"/>
            <a:ext cx="1946988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119AA66-50F0-4E76-87AA-85BFCADE8F28}"/>
              </a:ext>
            </a:extLst>
          </p:cNvPr>
          <p:cNvSpPr/>
          <p:nvPr/>
        </p:nvSpPr>
        <p:spPr>
          <a:xfrm>
            <a:off x="982825" y="4401600"/>
            <a:ext cx="2108718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1391565-52D0-417A-987D-5D9F4C009C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036227"/>
              </p:ext>
            </p:extLst>
          </p:nvPr>
        </p:nvGraphicFramePr>
        <p:xfrm>
          <a:off x="1042534" y="3257521"/>
          <a:ext cx="59690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0" imgH="1638000" progId="Equation.DSMT4">
                  <p:embed/>
                </p:oleObj>
              </mc:Choice>
              <mc:Fallback>
                <p:oleObj name="Equation" r:id="rId4" imgW="5968800" imgH="163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2534" y="3257521"/>
                        <a:ext cx="59690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902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arenR" startAt="3"/>
            </a:pPr>
            <a:endParaRPr lang="en-US" dirty="0"/>
          </a:p>
          <a:p>
            <a:pPr marL="514350" indent="-514350">
              <a:buFont typeface="+mj-lt"/>
              <a:buAutoNum type="arabicParenR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arenR" startAt="3"/>
            </a:pP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 (Solutions)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3E50EB-4DA4-41B6-B572-B46BA0161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866509"/>
              </p:ext>
            </p:extLst>
          </p:nvPr>
        </p:nvGraphicFramePr>
        <p:xfrm>
          <a:off x="1042534" y="1309352"/>
          <a:ext cx="6667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67200" imgH="545760" progId="Equation.DSMT4">
                  <p:embed/>
                </p:oleObj>
              </mc:Choice>
              <mc:Fallback>
                <p:oleObj name="Equation" r:id="rId2" imgW="6667200" imgH="5457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3E50EB-4DA4-41B6-B572-B46BA0161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2534" y="1309352"/>
                        <a:ext cx="66675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87CF176-295D-40BE-BB36-96DD336405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213428"/>
              </p:ext>
            </p:extLst>
          </p:nvPr>
        </p:nvGraphicFramePr>
        <p:xfrm>
          <a:off x="1042534" y="2312907"/>
          <a:ext cx="374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46160" imgH="482400" progId="Equation.DSMT4">
                  <p:embed/>
                </p:oleObj>
              </mc:Choice>
              <mc:Fallback>
                <p:oleObj name="Equation" r:id="rId4" imgW="374616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87CF176-295D-40BE-BB36-96DD336405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2534" y="2312907"/>
                        <a:ext cx="37465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87C6F59-B8CF-47E9-A570-3DC28769A144}"/>
              </a:ext>
            </a:extLst>
          </p:cNvPr>
          <p:cNvSpPr/>
          <p:nvPr/>
        </p:nvSpPr>
        <p:spPr>
          <a:xfrm>
            <a:off x="2844250" y="2281157"/>
            <a:ext cx="2001448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7E940C5-E87A-4483-8B08-9EEC6193661D}"/>
              </a:ext>
            </a:extLst>
          </p:cNvPr>
          <p:cNvSpPr/>
          <p:nvPr/>
        </p:nvSpPr>
        <p:spPr>
          <a:xfrm>
            <a:off x="5580362" y="1309352"/>
            <a:ext cx="2188060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7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To solve a quadratic equation </a:t>
            </a:r>
            <a:r>
              <a:rPr lang="en-US"/>
              <a:t>by factoring</a:t>
            </a:r>
            <a:r>
              <a:rPr lang="en-US" dirty="0"/>
              <a:t>, you would:</a:t>
            </a:r>
          </a:p>
          <a:p>
            <a:pPr marL="628650" indent="-342900">
              <a:buFont typeface="+mj-lt"/>
              <a:buAutoNum type="arabicParenR"/>
            </a:pPr>
            <a:r>
              <a:rPr lang="en-US" dirty="0"/>
              <a:t>Algebraically rearrange the equation so that one side equals zero:</a:t>
            </a:r>
          </a:p>
          <a:p>
            <a:pPr marL="628650" indent="-342900">
              <a:buFont typeface="+mj-lt"/>
              <a:buAutoNum type="arabicParenR"/>
            </a:pPr>
            <a:r>
              <a:rPr lang="en-US" dirty="0"/>
              <a:t>Factor the quadratic expression.</a:t>
            </a:r>
          </a:p>
          <a:p>
            <a:pPr marL="628650" indent="-342900">
              <a:buFont typeface="+mj-lt"/>
              <a:buAutoNum type="arabicParenR"/>
            </a:pPr>
            <a:r>
              <a:rPr lang="en-US" dirty="0"/>
              <a:t>Set each factor equal to zero.</a:t>
            </a:r>
          </a:p>
          <a:p>
            <a:pPr marL="628650" indent="-342900">
              <a:buFont typeface="+mj-lt"/>
              <a:buAutoNum type="arabicParenR"/>
            </a:pPr>
            <a:r>
              <a:rPr lang="en-US" dirty="0"/>
              <a:t>Solve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.</a:t>
            </a:r>
          </a:p>
          <a:p>
            <a:r>
              <a:rPr lang="en-US" dirty="0"/>
              <a:t>Why must one side of the equation equal zero </a:t>
            </a:r>
            <a:br>
              <a:rPr lang="en-US" dirty="0"/>
            </a:br>
            <a:r>
              <a:rPr lang="en-US" i="1" dirty="0"/>
              <a:t>before</a:t>
            </a:r>
            <a:r>
              <a:rPr lang="en-US" dirty="0"/>
              <a:t> you start factoring?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11CE40A-4FC7-4B55-A2C1-9F3806E716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774209"/>
              </p:ext>
            </p:extLst>
          </p:nvPr>
        </p:nvGraphicFramePr>
        <p:xfrm>
          <a:off x="2849271" y="2102366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444240" progId="Equation.DSMT4">
                  <p:embed/>
                </p:oleObj>
              </mc:Choice>
              <mc:Fallback>
                <p:oleObj name="Equation" r:id="rId2" imgW="21841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49271" y="2102366"/>
                        <a:ext cx="21844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80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Work with your partner and use factoring to solve the quadratic equations on questions 5–8.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</a:t>
            </a:r>
          </a:p>
        </p:txBody>
      </p:sp>
    </p:spTree>
    <p:extLst>
      <p:ext uri="{BB962C8B-B14F-4D97-AF65-F5344CB8AC3E}">
        <p14:creationId xmlns:p14="http://schemas.microsoft.com/office/powerpoint/2010/main" val="58910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114800" cy="3434098"/>
          </a:xfrm>
        </p:spPr>
        <p:txBody>
          <a:bodyPr numCol="1"/>
          <a:lstStyle/>
          <a:p>
            <a:pPr marL="514350" indent="-514350">
              <a:buFont typeface="+mj-lt"/>
              <a:buAutoNum type="arabicParenR" startAt="5"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321473"/>
              </p:ext>
            </p:extLst>
          </p:nvPr>
        </p:nvGraphicFramePr>
        <p:xfrm>
          <a:off x="769938" y="1358900"/>
          <a:ext cx="24511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880" imgH="1993680" progId="Equation.DSMT4">
                  <p:embed/>
                </p:oleObj>
              </mc:Choice>
              <mc:Fallback>
                <p:oleObj name="Equation" r:id="rId2" imgW="2450880" imgH="19936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A86145-9F87-4E68-BC7B-B7AD9709D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9938" y="1358900"/>
                        <a:ext cx="2451100" cy="199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C35F93-6C53-443A-B533-5DE4B7312B86}"/>
              </a:ext>
            </a:extLst>
          </p:cNvPr>
          <p:cNvSpPr/>
          <p:nvPr/>
        </p:nvSpPr>
        <p:spPr>
          <a:xfrm>
            <a:off x="1310921" y="2915471"/>
            <a:ext cx="716934" cy="47443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79777B-02E0-445B-887D-7D912FB71C59}"/>
              </a:ext>
            </a:extLst>
          </p:cNvPr>
          <p:cNvSpPr/>
          <p:nvPr/>
        </p:nvSpPr>
        <p:spPr>
          <a:xfrm>
            <a:off x="2180254" y="2915471"/>
            <a:ext cx="929951" cy="47443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B2349EB-7A78-4E68-97BF-5D0DA02098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971934"/>
              </p:ext>
            </p:extLst>
          </p:nvPr>
        </p:nvGraphicFramePr>
        <p:xfrm>
          <a:off x="4885355" y="1358900"/>
          <a:ext cx="2514600" cy="318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187440" progId="Equation.DSMT4">
                  <p:embed/>
                </p:oleObj>
              </mc:Choice>
              <mc:Fallback>
                <p:oleObj name="Equation" r:id="rId4" imgW="2514600" imgH="31874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9A8E7EE-C9EA-4DAD-9D8E-8F53F2316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85355" y="1358900"/>
                        <a:ext cx="2514600" cy="318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19">
            <a:extLst>
              <a:ext uri="{FF2B5EF4-FFF2-40B4-BE49-F238E27FC236}">
                <a16:creationId xmlns:a16="http://schemas.microsoft.com/office/drawing/2014/main" id="{2D2B4F71-D1C4-4147-B71F-D1A5184E87D2}"/>
              </a:ext>
            </a:extLst>
          </p:cNvPr>
          <p:cNvSpPr txBox="1">
            <a:spLocks/>
          </p:cNvSpPr>
          <p:nvPr/>
        </p:nvSpPr>
        <p:spPr>
          <a:xfrm>
            <a:off x="4572000" y="1309352"/>
            <a:ext cx="4114800" cy="3434098"/>
          </a:xfrm>
          <a:prstGeom prst="rect">
            <a:avLst/>
          </a:prstGeom>
        </p:spPr>
        <p:txBody>
          <a:bodyPr vert="horz" lIns="91435" tIns="45718" rIns="91435" bIns="45718" numCol="1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8BC99D-E9A8-46AA-A9E4-562015234E0F}"/>
              </a:ext>
            </a:extLst>
          </p:cNvPr>
          <p:cNvSpPr/>
          <p:nvPr/>
        </p:nvSpPr>
        <p:spPr>
          <a:xfrm>
            <a:off x="6379030" y="4118239"/>
            <a:ext cx="929951" cy="47443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5A79244-BF44-4576-B633-9B10509D25F6}"/>
              </a:ext>
            </a:extLst>
          </p:cNvPr>
          <p:cNvSpPr/>
          <p:nvPr/>
        </p:nvSpPr>
        <p:spPr>
          <a:xfrm>
            <a:off x="5441273" y="4118239"/>
            <a:ext cx="769803" cy="47443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4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marL="514350" indent="-514350">
              <a:buFont typeface="+mj-lt"/>
              <a:buAutoNum type="arabicParenR" startAt="7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/>
              <a:t> =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817761"/>
              </p:ext>
            </p:extLst>
          </p:nvPr>
        </p:nvGraphicFramePr>
        <p:xfrm>
          <a:off x="1011739" y="1379722"/>
          <a:ext cx="2654300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3213000" progId="Equation.DSMT4">
                  <p:embed/>
                </p:oleObj>
              </mc:Choice>
              <mc:Fallback>
                <p:oleObj name="Equation" r:id="rId2" imgW="2654280" imgH="32130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A86145-9F87-4E68-BC7B-B7AD9709D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11739" y="1379722"/>
                        <a:ext cx="2654300" cy="321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79777B-02E0-445B-887D-7D912FB71C59}"/>
              </a:ext>
            </a:extLst>
          </p:cNvPr>
          <p:cNvSpPr/>
          <p:nvPr/>
        </p:nvSpPr>
        <p:spPr>
          <a:xfrm>
            <a:off x="4665412" y="1379722"/>
            <a:ext cx="3528900" cy="92377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9">
            <a:extLst>
              <a:ext uri="{FF2B5EF4-FFF2-40B4-BE49-F238E27FC236}">
                <a16:creationId xmlns:a16="http://schemas.microsoft.com/office/drawing/2014/main" id="{826EF312-C715-4D1A-866F-90C50D106D11}"/>
              </a:ext>
            </a:extLst>
          </p:cNvPr>
          <p:cNvSpPr txBox="1">
            <a:spLocks/>
          </p:cNvSpPr>
          <p:nvPr/>
        </p:nvSpPr>
        <p:spPr>
          <a:xfrm>
            <a:off x="4652972" y="1379723"/>
            <a:ext cx="3528900" cy="1001530"/>
          </a:xfrm>
          <a:prstGeom prst="rect">
            <a:avLst/>
          </a:prstGeom>
        </p:spPr>
        <p:txBody>
          <a:bodyPr vert="horz" lIns="91435" tIns="45718" rIns="91435" bIns="45718" numCol="1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The ball is on the ground at 2 and 8 seconds. </a:t>
            </a:r>
          </a:p>
        </p:txBody>
      </p:sp>
    </p:spTree>
    <p:extLst>
      <p:ext uri="{BB962C8B-B14F-4D97-AF65-F5344CB8AC3E}">
        <p14:creationId xmlns:p14="http://schemas.microsoft.com/office/powerpoint/2010/main" val="427984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marL="514350" indent="-514350">
              <a:buFont typeface="+mj-lt"/>
              <a:buAutoNum type="arabicParenR" startAt="8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/>
              <a:t> =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563135"/>
              </p:ext>
            </p:extLst>
          </p:nvPr>
        </p:nvGraphicFramePr>
        <p:xfrm>
          <a:off x="804684" y="1356755"/>
          <a:ext cx="3086100" cy="271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85920" imgH="2717640" progId="Equation.DSMT4">
                  <p:embed/>
                </p:oleObj>
              </mc:Choice>
              <mc:Fallback>
                <p:oleObj name="Equation" r:id="rId2" imgW="3085920" imgH="2717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A86145-9F87-4E68-BC7B-B7AD9709D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4684" y="1356755"/>
                        <a:ext cx="3086100" cy="271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79777B-02E0-445B-887D-7D912FB71C59}"/>
              </a:ext>
            </a:extLst>
          </p:cNvPr>
          <p:cNvSpPr/>
          <p:nvPr/>
        </p:nvSpPr>
        <p:spPr>
          <a:xfrm>
            <a:off x="4759724" y="2446597"/>
            <a:ext cx="3245817" cy="12382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9">
            <a:extLst>
              <a:ext uri="{FF2B5EF4-FFF2-40B4-BE49-F238E27FC236}">
                <a16:creationId xmlns:a16="http://schemas.microsoft.com/office/drawing/2014/main" id="{826EF312-C715-4D1A-866F-90C50D106D11}"/>
              </a:ext>
            </a:extLst>
          </p:cNvPr>
          <p:cNvSpPr txBox="1">
            <a:spLocks/>
          </p:cNvSpPr>
          <p:nvPr/>
        </p:nvSpPr>
        <p:spPr>
          <a:xfrm>
            <a:off x="4572000" y="2396336"/>
            <a:ext cx="3624504" cy="1377531"/>
          </a:xfrm>
          <a:prstGeom prst="rect">
            <a:avLst/>
          </a:prstGeom>
        </p:spPr>
        <p:txBody>
          <a:bodyPr vert="horz" lIns="91435" tIns="45718" rIns="91435" bIns="45718" numCol="1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The truck should park </a:t>
            </a:r>
            <a:br>
              <a:rPr lang="en-US" dirty="0"/>
            </a:br>
            <a:r>
              <a:rPr lang="en-US" dirty="0"/>
              <a:t>20 feet away from the burning building.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D3ABA1B-19F0-4A13-833C-69EA7CC4AA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969298"/>
              </p:ext>
            </p:extLst>
          </p:nvPr>
        </p:nvGraphicFramePr>
        <p:xfrm>
          <a:off x="4861054" y="1438856"/>
          <a:ext cx="2819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850680" progId="Equation.DSMT4">
                  <p:embed/>
                </p:oleObj>
              </mc:Choice>
              <mc:Fallback>
                <p:oleObj name="Equation" r:id="rId4" imgW="2819160" imgH="850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61054" y="1438856"/>
                        <a:ext cx="28194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186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 (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≠ 1)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481C0-DEB4-2D79-0903-42683C9FA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97260"/>
            <a:ext cx="8229600" cy="446240"/>
          </a:xfrm>
        </p:spPr>
        <p:txBody>
          <a:bodyPr vert="horz" lIns="91435" tIns="45718" rIns="91435" bIns="45718">
            <a:no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chemeClr val="accent2"/>
                </a:solidFill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 Factoring, Part B</a:t>
            </a:r>
            <a:endParaRPr lang="en-US" sz="1800" dirty="0">
              <a:solidFill>
                <a:schemeClr val="accent2"/>
              </a:solidFill>
              <a:sym typeface="Arial"/>
            </a:endParaRPr>
          </a:p>
        </p:txBody>
      </p:sp>
      <p:pic>
        <p:nvPicPr>
          <p:cNvPr id="5" name="Online Media 4" descr="TRI Factoring, Part B">
            <a:hlinkClick r:id="" action="ppaction://media"/>
            <a:extLst>
              <a:ext uri="{FF2B5EF4-FFF2-40B4-BE49-F238E27FC236}">
                <a16:creationId xmlns:a16="http://schemas.microsoft.com/office/drawing/2014/main" id="{EA583B60-07C0-E354-0F72-01B0F7C1D30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445661" y="1164497"/>
            <a:ext cx="6252678" cy="353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4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Work with a partner to factor questions 1–4 on your </a:t>
            </a:r>
            <a:br>
              <a:rPr lang="en-US" dirty="0"/>
            </a:br>
            <a:r>
              <a:rPr lang="en-US" dirty="0"/>
              <a:t>TRI Factoring Again handout and discuss these questions.</a:t>
            </a:r>
          </a:p>
          <a:p>
            <a:r>
              <a:rPr lang="en-US" dirty="0"/>
              <a:t>How are questions 2 and 4 similar?</a:t>
            </a:r>
          </a:p>
          <a:p>
            <a:r>
              <a:rPr lang="en-US" dirty="0"/>
              <a:t>How are they different?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≠ 1</a:t>
            </a:r>
          </a:p>
        </p:txBody>
      </p:sp>
    </p:spTree>
    <p:extLst>
      <p:ext uri="{BB962C8B-B14F-4D97-AF65-F5344CB8AC3E}">
        <p14:creationId xmlns:p14="http://schemas.microsoft.com/office/powerpoint/2010/main" val="164259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≠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240983"/>
              </p:ext>
            </p:extLst>
          </p:nvPr>
        </p:nvGraphicFramePr>
        <p:xfrm>
          <a:off x="1042534" y="1353542"/>
          <a:ext cx="417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78160" imgH="482400" progId="Equation.DSMT4">
                  <p:embed/>
                </p:oleObj>
              </mc:Choice>
              <mc:Fallback>
                <p:oleObj name="Equation" r:id="rId2" imgW="4178160" imgH="482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A86145-9F87-4E68-BC7B-B7AD9709D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2534" y="1353542"/>
                        <a:ext cx="41783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51D2639-F614-48DB-91EA-43DDF08537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056539"/>
              </p:ext>
            </p:extLst>
          </p:nvPr>
        </p:nvGraphicFramePr>
        <p:xfrm>
          <a:off x="1042534" y="2089150"/>
          <a:ext cx="750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05640" imgH="545760" progId="Equation.DSMT4">
                  <p:embed/>
                </p:oleObj>
              </mc:Choice>
              <mc:Fallback>
                <p:oleObj name="Equation" r:id="rId4" imgW="7505640" imgH="5457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F51D2639-F614-48DB-91EA-43DDF08537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2534" y="2089150"/>
                        <a:ext cx="75057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3E50EB-4DA4-41B6-B572-B46BA0161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229794"/>
              </p:ext>
            </p:extLst>
          </p:nvPr>
        </p:nvGraphicFramePr>
        <p:xfrm>
          <a:off x="1029834" y="3001225"/>
          <a:ext cx="3403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03440" imgH="482400" progId="Equation.DSMT4">
                  <p:embed/>
                </p:oleObj>
              </mc:Choice>
              <mc:Fallback>
                <p:oleObj name="Equation" r:id="rId6" imgW="3403440" imgH="4824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3E50EB-4DA4-41B6-B572-B46BA0161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29834" y="3001225"/>
                        <a:ext cx="34036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87CF176-295D-40BE-BB36-96DD336405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381720"/>
              </p:ext>
            </p:extLst>
          </p:nvPr>
        </p:nvGraphicFramePr>
        <p:xfrm>
          <a:off x="1029834" y="3862388"/>
          <a:ext cx="419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760" imgH="482400" progId="Equation.DSMT4">
                  <p:embed/>
                </p:oleObj>
              </mc:Choice>
              <mc:Fallback>
                <p:oleObj name="Equation" r:id="rId8" imgW="419076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87CF176-295D-40BE-BB36-96DD336405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29834" y="3862388"/>
                        <a:ext cx="41910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104F37C-A19B-4619-AE01-EA3741806828}"/>
              </a:ext>
            </a:extLst>
          </p:cNvPr>
          <p:cNvSpPr/>
          <p:nvPr/>
        </p:nvSpPr>
        <p:spPr>
          <a:xfrm>
            <a:off x="3066660" y="1321792"/>
            <a:ext cx="2202026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87C6F59-B8CF-47E9-A570-3DC28769A144}"/>
              </a:ext>
            </a:extLst>
          </p:cNvPr>
          <p:cNvSpPr/>
          <p:nvPr/>
        </p:nvSpPr>
        <p:spPr>
          <a:xfrm>
            <a:off x="3130388" y="3830041"/>
            <a:ext cx="2138298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119AA66-50F0-4E76-87AA-85BFCADE8F28}"/>
              </a:ext>
            </a:extLst>
          </p:cNvPr>
          <p:cNvSpPr/>
          <p:nvPr/>
        </p:nvSpPr>
        <p:spPr>
          <a:xfrm>
            <a:off x="6102220" y="2088501"/>
            <a:ext cx="2500604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7E940C5-E87A-4483-8B08-9EEC6193661D}"/>
              </a:ext>
            </a:extLst>
          </p:cNvPr>
          <p:cNvSpPr/>
          <p:nvPr/>
        </p:nvSpPr>
        <p:spPr>
          <a:xfrm>
            <a:off x="2774303" y="2963994"/>
            <a:ext cx="1729273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Finding Factors, Part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Factoring Quadratics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114800" cy="3434098"/>
          </a:xfrm>
        </p:spPr>
        <p:txBody>
          <a:bodyPr numCol="1">
            <a:norm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≠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97485"/>
              </p:ext>
            </p:extLst>
          </p:nvPr>
        </p:nvGraphicFramePr>
        <p:xfrm>
          <a:off x="654672" y="1358900"/>
          <a:ext cx="2997200" cy="303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3035160" progId="Equation.DSMT4">
                  <p:embed/>
                </p:oleObj>
              </mc:Choice>
              <mc:Fallback>
                <p:oleObj name="Equation" r:id="rId2" imgW="2997000" imgH="3035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A86145-9F87-4E68-BC7B-B7AD9709D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4672" y="1358900"/>
                        <a:ext cx="2997200" cy="303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C35F93-6C53-443A-B533-5DE4B7312B86}"/>
              </a:ext>
            </a:extLst>
          </p:cNvPr>
          <p:cNvSpPr/>
          <p:nvPr/>
        </p:nvSpPr>
        <p:spPr>
          <a:xfrm>
            <a:off x="1356049" y="3587274"/>
            <a:ext cx="824205" cy="85647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79777B-02E0-445B-887D-7D912FB71C59}"/>
              </a:ext>
            </a:extLst>
          </p:cNvPr>
          <p:cNvSpPr/>
          <p:nvPr/>
        </p:nvSpPr>
        <p:spPr>
          <a:xfrm>
            <a:off x="2348208" y="3593279"/>
            <a:ext cx="1079239" cy="85046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9A8E7EE-C9EA-4DAD-9D8E-8F53F2316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728866"/>
              </p:ext>
            </p:extLst>
          </p:nvPr>
        </p:nvGraphicFramePr>
        <p:xfrm>
          <a:off x="5045426" y="1358900"/>
          <a:ext cx="3416300" cy="292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16040" imgH="2920680" progId="Equation.DSMT4">
                  <p:embed/>
                </p:oleObj>
              </mc:Choice>
              <mc:Fallback>
                <p:oleObj name="Equation" r:id="rId4" imgW="3416040" imgH="29206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9A8E7EE-C9EA-4DAD-9D8E-8F53F2316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45426" y="1358900"/>
                        <a:ext cx="3416300" cy="292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1A9B960-3438-4BAF-A587-88ABF3AB15D1}"/>
              </a:ext>
            </a:extLst>
          </p:cNvPr>
          <p:cNvSpPr/>
          <p:nvPr/>
        </p:nvSpPr>
        <p:spPr>
          <a:xfrm>
            <a:off x="6963746" y="3470686"/>
            <a:ext cx="1017037" cy="85876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3FE1E9-055D-4323-8281-009AB4ADA98F}"/>
              </a:ext>
            </a:extLst>
          </p:cNvPr>
          <p:cNvSpPr/>
          <p:nvPr/>
        </p:nvSpPr>
        <p:spPr>
          <a:xfrm>
            <a:off x="5958761" y="3470686"/>
            <a:ext cx="828598" cy="85876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9">
            <a:extLst>
              <a:ext uri="{FF2B5EF4-FFF2-40B4-BE49-F238E27FC236}">
                <a16:creationId xmlns:a16="http://schemas.microsoft.com/office/drawing/2014/main" id="{5DC8F567-B92C-419A-9469-77CC33F9247A}"/>
              </a:ext>
            </a:extLst>
          </p:cNvPr>
          <p:cNvSpPr txBox="1">
            <a:spLocks/>
          </p:cNvSpPr>
          <p:nvPr/>
        </p:nvSpPr>
        <p:spPr>
          <a:xfrm>
            <a:off x="4572000" y="1309352"/>
            <a:ext cx="4114800" cy="3434098"/>
          </a:xfrm>
          <a:prstGeom prst="rect">
            <a:avLst/>
          </a:prstGeom>
        </p:spPr>
        <p:txBody>
          <a:bodyPr vert="horz" lIns="91435" tIns="45718" rIns="91435" bIns="45718" numCol="1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478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marL="514350" indent="-514350">
              <a:buFont typeface="+mj-lt"/>
              <a:buAutoNum type="arabicParenR" startAt="7"/>
            </a:pPr>
            <a:r>
              <a:rPr lang="en-US" dirty="0"/>
              <a:t>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≠ 1 (Solutions)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A86145-9F87-4E68-BC7B-B7AD9709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955757"/>
              </p:ext>
            </p:extLst>
          </p:nvPr>
        </p:nvGraphicFramePr>
        <p:xfrm>
          <a:off x="916398" y="1358900"/>
          <a:ext cx="3175000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4840" imgH="3606480" progId="Equation.DSMT4">
                  <p:embed/>
                </p:oleObj>
              </mc:Choice>
              <mc:Fallback>
                <p:oleObj name="Equation" r:id="rId2" imgW="3174840" imgH="3606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A86145-9F87-4E68-BC7B-B7AD9709D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16398" y="1358900"/>
                        <a:ext cx="3175000" cy="360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2C6A3F2-D49E-4472-AD30-4600790D2044}"/>
              </a:ext>
            </a:extLst>
          </p:cNvPr>
          <p:cNvSpPr/>
          <p:nvPr/>
        </p:nvSpPr>
        <p:spPr>
          <a:xfrm>
            <a:off x="5052604" y="1379722"/>
            <a:ext cx="2666923" cy="16993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19">
            <a:extLst>
              <a:ext uri="{FF2B5EF4-FFF2-40B4-BE49-F238E27FC236}">
                <a16:creationId xmlns:a16="http://schemas.microsoft.com/office/drawing/2014/main" id="{336AD1F2-9EEC-421C-8E9F-5F32AB29135F}"/>
              </a:ext>
            </a:extLst>
          </p:cNvPr>
          <p:cNvSpPr txBox="1">
            <a:spLocks/>
          </p:cNvSpPr>
          <p:nvPr/>
        </p:nvSpPr>
        <p:spPr>
          <a:xfrm>
            <a:off x="4652972" y="1379723"/>
            <a:ext cx="3528900" cy="1767804"/>
          </a:xfrm>
          <a:prstGeom prst="rect">
            <a:avLst/>
          </a:prstGeom>
        </p:spPr>
        <p:txBody>
          <a:bodyPr vert="horz" lIns="91435" tIns="45718" rIns="91435" bIns="45718" numCol="1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The rocket lands approximately </a:t>
            </a:r>
            <a:br>
              <a:rPr lang="en-US" dirty="0"/>
            </a:br>
            <a:r>
              <a:rPr lang="en-US" dirty="0"/>
              <a:t>2.2 seconds after </a:t>
            </a:r>
            <a:br>
              <a:rPr lang="en-US" dirty="0"/>
            </a:br>
            <a:r>
              <a:rPr lang="en-US" dirty="0"/>
              <a:t>it launched.</a:t>
            </a:r>
          </a:p>
        </p:txBody>
      </p:sp>
    </p:spTree>
    <p:extLst>
      <p:ext uri="{BB962C8B-B14F-4D97-AF65-F5344CB8AC3E}">
        <p14:creationId xmlns:p14="http://schemas.microsoft.com/office/powerpoint/2010/main" val="420173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514350" indent="-514350">
              <a:buFont typeface="+mj-lt"/>
              <a:buAutoNum type="arabicParenR" startAt="8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≠ 1 (Solutions)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9A8E7EE-C9EA-4DAD-9D8E-8F53F2316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321729"/>
              </p:ext>
            </p:extLst>
          </p:nvPr>
        </p:nvGraphicFramePr>
        <p:xfrm>
          <a:off x="1010458" y="1369008"/>
          <a:ext cx="2857500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320" imgH="2755800" progId="Equation.DSMT4">
                  <p:embed/>
                </p:oleObj>
              </mc:Choice>
              <mc:Fallback>
                <p:oleObj name="Equation" r:id="rId2" imgW="2857320" imgH="2755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9A8E7EE-C9EA-4DAD-9D8E-8F53F2316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10458" y="1369008"/>
                        <a:ext cx="2857500" cy="275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3F88622-6D69-4A0A-B070-4F5F095F48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604741"/>
              </p:ext>
            </p:extLst>
          </p:nvPr>
        </p:nvGraphicFramePr>
        <p:xfrm>
          <a:off x="4912129" y="1369008"/>
          <a:ext cx="2730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30240" imgH="850680" progId="Equation.DSMT4">
                  <p:embed/>
                </p:oleObj>
              </mc:Choice>
              <mc:Fallback>
                <p:oleObj name="Equation" r:id="rId4" imgW="2730240" imgH="850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12129" y="1369008"/>
                        <a:ext cx="27305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A845CE2-56F6-42EF-9500-6C9FC294451C}"/>
              </a:ext>
            </a:extLst>
          </p:cNvPr>
          <p:cNvSpPr/>
          <p:nvPr/>
        </p:nvSpPr>
        <p:spPr>
          <a:xfrm>
            <a:off x="4634204" y="2597776"/>
            <a:ext cx="3289483" cy="16993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9">
            <a:extLst>
              <a:ext uri="{FF2B5EF4-FFF2-40B4-BE49-F238E27FC236}">
                <a16:creationId xmlns:a16="http://schemas.microsoft.com/office/drawing/2014/main" id="{7AD019C0-5B34-4B34-B81A-FF87F79E98AC}"/>
              </a:ext>
            </a:extLst>
          </p:cNvPr>
          <p:cNvSpPr txBox="1">
            <a:spLocks/>
          </p:cNvSpPr>
          <p:nvPr/>
        </p:nvSpPr>
        <p:spPr>
          <a:xfrm>
            <a:off x="4512929" y="2597777"/>
            <a:ext cx="3528900" cy="1767804"/>
          </a:xfrm>
          <a:prstGeom prst="rect">
            <a:avLst/>
          </a:prstGeom>
        </p:spPr>
        <p:txBody>
          <a:bodyPr vert="horz" lIns="91435" tIns="45718" rIns="91435" bIns="45718" numCol="1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It will take 20 seconds for the skydiver to be only 3,600 feet above the ground.</a:t>
            </a:r>
          </a:p>
        </p:txBody>
      </p:sp>
    </p:spTree>
    <p:extLst>
      <p:ext uri="{BB962C8B-B14F-4D97-AF65-F5344CB8AC3E}">
        <p14:creationId xmlns:p14="http://schemas.microsoft.com/office/powerpoint/2010/main" val="287919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Highlight the critical details that </a:t>
            </a:r>
            <a:br>
              <a:rPr lang="en-US" dirty="0"/>
            </a:br>
            <a:r>
              <a:rPr lang="en-US" dirty="0"/>
              <a:t>help you make decisions when factoring.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Explain your reason for your highlighting in the margins.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Be prepared to share your thinking.</a:t>
            </a:r>
            <a:endParaRPr lang="en-US" strike="sngStrike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Why-Lighting Factors</a:t>
            </a:r>
          </a:p>
        </p:txBody>
      </p:sp>
      <p:pic>
        <p:nvPicPr>
          <p:cNvPr id="3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6C834205-C2A0-431D-829D-D337576C3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9624" y="307247"/>
            <a:ext cx="2827176" cy="157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61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1006656"/>
            <a:ext cx="7772400" cy="1021842"/>
          </a:xfrm>
        </p:spPr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645" y="2028498"/>
            <a:ext cx="7772400" cy="1132284"/>
          </a:xfrm>
        </p:spPr>
        <p:txBody>
          <a:bodyPr/>
          <a:lstStyle/>
          <a:p>
            <a:pPr marL="55563" indent="0">
              <a:buNone/>
            </a:pPr>
            <a:r>
              <a:rPr lang="en-US" dirty="0"/>
              <a:t>How can we solve quadratic equations by factoring?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Factor quadratic expressions.</a:t>
            </a:r>
          </a:p>
          <a:p>
            <a:r>
              <a:rPr lang="en-US" dirty="0"/>
              <a:t>Solve quadratic equations.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09AE3F-87E2-4E94-9D49-674BF51972F5}"/>
              </a:ext>
            </a:extLst>
          </p:cNvPr>
          <p:cNvSpPr/>
          <p:nvPr/>
        </p:nvSpPr>
        <p:spPr>
          <a:xfrm>
            <a:off x="1778860" y="2199227"/>
            <a:ext cx="3720968" cy="1854366"/>
          </a:xfrm>
          <a:custGeom>
            <a:avLst/>
            <a:gdLst>
              <a:gd name="connsiteX0" fmla="*/ 0 w 3680876"/>
              <a:gd name="connsiteY0" fmla="*/ 0 h 1828800"/>
              <a:gd name="connsiteX1" fmla="*/ 3680876 w 3680876"/>
              <a:gd name="connsiteY1" fmla="*/ 23276 h 1828800"/>
              <a:gd name="connsiteX2" fmla="*/ 3674225 w 3680876"/>
              <a:gd name="connsiteY2" fmla="*/ 1828800 h 1828800"/>
              <a:gd name="connsiteX3" fmla="*/ 1818825 w 3680876"/>
              <a:gd name="connsiteY3" fmla="*/ 1825475 h 1828800"/>
              <a:gd name="connsiteX4" fmla="*/ 1818825 w 3680876"/>
              <a:gd name="connsiteY4" fmla="*/ 917725 h 1828800"/>
              <a:gd name="connsiteX5" fmla="*/ 0 w 3680876"/>
              <a:gd name="connsiteY5" fmla="*/ 921050 h 1828800"/>
              <a:gd name="connsiteX6" fmla="*/ 0 w 3680876"/>
              <a:gd name="connsiteY6" fmla="*/ 0 h 1828800"/>
              <a:gd name="connsiteX0" fmla="*/ 0 w 3810555"/>
              <a:gd name="connsiteY0" fmla="*/ 3325 h 1805524"/>
              <a:gd name="connsiteX1" fmla="*/ 3810555 w 3810555"/>
              <a:gd name="connsiteY1" fmla="*/ 0 h 1805524"/>
              <a:gd name="connsiteX2" fmla="*/ 3803904 w 3810555"/>
              <a:gd name="connsiteY2" fmla="*/ 1805524 h 1805524"/>
              <a:gd name="connsiteX3" fmla="*/ 1948504 w 3810555"/>
              <a:gd name="connsiteY3" fmla="*/ 1802199 h 1805524"/>
              <a:gd name="connsiteX4" fmla="*/ 1948504 w 3810555"/>
              <a:gd name="connsiteY4" fmla="*/ 894449 h 1805524"/>
              <a:gd name="connsiteX5" fmla="*/ 129679 w 3810555"/>
              <a:gd name="connsiteY5" fmla="*/ 897774 h 1805524"/>
              <a:gd name="connsiteX6" fmla="*/ 0 w 3810555"/>
              <a:gd name="connsiteY6" fmla="*/ 3325 h 1805524"/>
              <a:gd name="connsiteX0" fmla="*/ 0 w 3823855"/>
              <a:gd name="connsiteY0" fmla="*/ 0 h 1802199"/>
              <a:gd name="connsiteX1" fmla="*/ 3823855 w 3823855"/>
              <a:gd name="connsiteY1" fmla="*/ 9975 h 1802199"/>
              <a:gd name="connsiteX2" fmla="*/ 3803904 w 3823855"/>
              <a:gd name="connsiteY2" fmla="*/ 1802199 h 1802199"/>
              <a:gd name="connsiteX3" fmla="*/ 1948504 w 3823855"/>
              <a:gd name="connsiteY3" fmla="*/ 1798874 h 1802199"/>
              <a:gd name="connsiteX4" fmla="*/ 1948504 w 3823855"/>
              <a:gd name="connsiteY4" fmla="*/ 891124 h 1802199"/>
              <a:gd name="connsiteX5" fmla="*/ 129679 w 3823855"/>
              <a:gd name="connsiteY5" fmla="*/ 894449 h 1802199"/>
              <a:gd name="connsiteX6" fmla="*/ 0 w 3823855"/>
              <a:gd name="connsiteY6" fmla="*/ 0 h 1802199"/>
              <a:gd name="connsiteX0" fmla="*/ 0 w 3823855"/>
              <a:gd name="connsiteY0" fmla="*/ 0 h 1802199"/>
              <a:gd name="connsiteX1" fmla="*/ 3823855 w 3823855"/>
              <a:gd name="connsiteY1" fmla="*/ 9975 h 1802199"/>
              <a:gd name="connsiteX2" fmla="*/ 3803904 w 3823855"/>
              <a:gd name="connsiteY2" fmla="*/ 1802199 h 1802199"/>
              <a:gd name="connsiteX3" fmla="*/ 1948504 w 3823855"/>
              <a:gd name="connsiteY3" fmla="*/ 1798874 h 1802199"/>
              <a:gd name="connsiteX4" fmla="*/ 1948504 w 3823855"/>
              <a:gd name="connsiteY4" fmla="*/ 891124 h 1802199"/>
              <a:gd name="connsiteX5" fmla="*/ 129679 w 3823855"/>
              <a:gd name="connsiteY5" fmla="*/ 894449 h 1802199"/>
              <a:gd name="connsiteX6" fmla="*/ 0 w 3823855"/>
              <a:gd name="connsiteY6" fmla="*/ 0 h 1802199"/>
              <a:gd name="connsiteX0" fmla="*/ 0 w 3823855"/>
              <a:gd name="connsiteY0" fmla="*/ 0 h 1802199"/>
              <a:gd name="connsiteX1" fmla="*/ 3823855 w 3823855"/>
              <a:gd name="connsiteY1" fmla="*/ 9975 h 1802199"/>
              <a:gd name="connsiteX2" fmla="*/ 3803904 w 3823855"/>
              <a:gd name="connsiteY2" fmla="*/ 1802199 h 1802199"/>
              <a:gd name="connsiteX3" fmla="*/ 1948504 w 3823855"/>
              <a:gd name="connsiteY3" fmla="*/ 1798874 h 1802199"/>
              <a:gd name="connsiteX4" fmla="*/ 1948504 w 3823855"/>
              <a:gd name="connsiteY4" fmla="*/ 891124 h 1802199"/>
              <a:gd name="connsiteX5" fmla="*/ 13301 w 3823855"/>
              <a:gd name="connsiteY5" fmla="*/ 891124 h 1802199"/>
              <a:gd name="connsiteX6" fmla="*/ 0 w 3823855"/>
              <a:gd name="connsiteY6" fmla="*/ 0 h 1802199"/>
              <a:gd name="connsiteX0" fmla="*/ 3567 w 3827422"/>
              <a:gd name="connsiteY0" fmla="*/ 0 h 1802199"/>
              <a:gd name="connsiteX1" fmla="*/ 3827422 w 3827422"/>
              <a:gd name="connsiteY1" fmla="*/ 9975 h 1802199"/>
              <a:gd name="connsiteX2" fmla="*/ 3807471 w 3827422"/>
              <a:gd name="connsiteY2" fmla="*/ 1802199 h 1802199"/>
              <a:gd name="connsiteX3" fmla="*/ 1952071 w 3827422"/>
              <a:gd name="connsiteY3" fmla="*/ 1798874 h 1802199"/>
              <a:gd name="connsiteX4" fmla="*/ 1952071 w 3827422"/>
              <a:gd name="connsiteY4" fmla="*/ 891124 h 1802199"/>
              <a:gd name="connsiteX5" fmla="*/ 16868 w 3827422"/>
              <a:gd name="connsiteY5" fmla="*/ 891124 h 1802199"/>
              <a:gd name="connsiteX6" fmla="*/ 3567 w 3827422"/>
              <a:gd name="connsiteY6" fmla="*/ 0 h 1802199"/>
              <a:gd name="connsiteX0" fmla="*/ 3567 w 3827422"/>
              <a:gd name="connsiteY0" fmla="*/ 0 h 1802199"/>
              <a:gd name="connsiteX1" fmla="*/ 3827422 w 3827422"/>
              <a:gd name="connsiteY1" fmla="*/ 9975 h 1802199"/>
              <a:gd name="connsiteX2" fmla="*/ 3807471 w 3827422"/>
              <a:gd name="connsiteY2" fmla="*/ 1802199 h 1802199"/>
              <a:gd name="connsiteX3" fmla="*/ 1952071 w 3827422"/>
              <a:gd name="connsiteY3" fmla="*/ 1798874 h 1802199"/>
              <a:gd name="connsiteX4" fmla="*/ 1952071 w 3827422"/>
              <a:gd name="connsiteY4" fmla="*/ 891124 h 1802199"/>
              <a:gd name="connsiteX5" fmla="*/ 16868 w 3827422"/>
              <a:gd name="connsiteY5" fmla="*/ 891124 h 1802199"/>
              <a:gd name="connsiteX6" fmla="*/ 3567 w 3827422"/>
              <a:gd name="connsiteY6" fmla="*/ 0 h 1802199"/>
              <a:gd name="connsiteX0" fmla="*/ 0 w 3823855"/>
              <a:gd name="connsiteY0" fmla="*/ 0 h 1802199"/>
              <a:gd name="connsiteX1" fmla="*/ 3823855 w 3823855"/>
              <a:gd name="connsiteY1" fmla="*/ 9975 h 1802199"/>
              <a:gd name="connsiteX2" fmla="*/ 3803904 w 3823855"/>
              <a:gd name="connsiteY2" fmla="*/ 1802199 h 1802199"/>
              <a:gd name="connsiteX3" fmla="*/ 1948504 w 3823855"/>
              <a:gd name="connsiteY3" fmla="*/ 1798874 h 1802199"/>
              <a:gd name="connsiteX4" fmla="*/ 1948504 w 3823855"/>
              <a:gd name="connsiteY4" fmla="*/ 891124 h 1802199"/>
              <a:gd name="connsiteX5" fmla="*/ 99753 w 3823855"/>
              <a:gd name="connsiteY5" fmla="*/ 867848 h 1802199"/>
              <a:gd name="connsiteX6" fmla="*/ 0 w 3823855"/>
              <a:gd name="connsiteY6" fmla="*/ 0 h 1802199"/>
              <a:gd name="connsiteX0" fmla="*/ 41328 w 3732179"/>
              <a:gd name="connsiteY0" fmla="*/ 0 h 1818824"/>
              <a:gd name="connsiteX1" fmla="*/ 3732179 w 3732179"/>
              <a:gd name="connsiteY1" fmla="*/ 26600 h 1818824"/>
              <a:gd name="connsiteX2" fmla="*/ 3712228 w 3732179"/>
              <a:gd name="connsiteY2" fmla="*/ 1818824 h 1818824"/>
              <a:gd name="connsiteX3" fmla="*/ 1856828 w 3732179"/>
              <a:gd name="connsiteY3" fmla="*/ 1815499 h 1818824"/>
              <a:gd name="connsiteX4" fmla="*/ 1856828 w 3732179"/>
              <a:gd name="connsiteY4" fmla="*/ 907749 h 1818824"/>
              <a:gd name="connsiteX5" fmla="*/ 8077 w 3732179"/>
              <a:gd name="connsiteY5" fmla="*/ 884473 h 1818824"/>
              <a:gd name="connsiteX6" fmla="*/ 41328 w 3732179"/>
              <a:gd name="connsiteY6" fmla="*/ 0 h 1818824"/>
              <a:gd name="connsiteX0" fmla="*/ 53812 w 3744663"/>
              <a:gd name="connsiteY0" fmla="*/ 0 h 1818824"/>
              <a:gd name="connsiteX1" fmla="*/ 3744663 w 3744663"/>
              <a:gd name="connsiteY1" fmla="*/ 26600 h 1818824"/>
              <a:gd name="connsiteX2" fmla="*/ 3724712 w 3744663"/>
              <a:gd name="connsiteY2" fmla="*/ 1818824 h 1818824"/>
              <a:gd name="connsiteX3" fmla="*/ 1869312 w 3744663"/>
              <a:gd name="connsiteY3" fmla="*/ 1815499 h 1818824"/>
              <a:gd name="connsiteX4" fmla="*/ 1869312 w 3744663"/>
              <a:gd name="connsiteY4" fmla="*/ 907749 h 1818824"/>
              <a:gd name="connsiteX5" fmla="*/ 20561 w 3744663"/>
              <a:gd name="connsiteY5" fmla="*/ 884473 h 1818824"/>
              <a:gd name="connsiteX6" fmla="*/ 53812 w 3744663"/>
              <a:gd name="connsiteY6" fmla="*/ 0 h 1818824"/>
              <a:gd name="connsiteX0" fmla="*/ 53812 w 3744663"/>
              <a:gd name="connsiteY0" fmla="*/ 6180 h 1825004"/>
              <a:gd name="connsiteX1" fmla="*/ 3744663 w 3744663"/>
              <a:gd name="connsiteY1" fmla="*/ 32780 h 1825004"/>
              <a:gd name="connsiteX2" fmla="*/ 3724712 w 3744663"/>
              <a:gd name="connsiteY2" fmla="*/ 1825004 h 1825004"/>
              <a:gd name="connsiteX3" fmla="*/ 1869312 w 3744663"/>
              <a:gd name="connsiteY3" fmla="*/ 1821679 h 1825004"/>
              <a:gd name="connsiteX4" fmla="*/ 1869312 w 3744663"/>
              <a:gd name="connsiteY4" fmla="*/ 913929 h 1825004"/>
              <a:gd name="connsiteX5" fmla="*/ 20561 w 3744663"/>
              <a:gd name="connsiteY5" fmla="*/ 890653 h 1825004"/>
              <a:gd name="connsiteX6" fmla="*/ 53812 w 3744663"/>
              <a:gd name="connsiteY6" fmla="*/ 6180 h 1825004"/>
              <a:gd name="connsiteX0" fmla="*/ 53812 w 3744663"/>
              <a:gd name="connsiteY0" fmla="*/ 11114 h 1829938"/>
              <a:gd name="connsiteX1" fmla="*/ 3744663 w 3744663"/>
              <a:gd name="connsiteY1" fmla="*/ 37714 h 1829938"/>
              <a:gd name="connsiteX2" fmla="*/ 3724712 w 3744663"/>
              <a:gd name="connsiteY2" fmla="*/ 1829938 h 1829938"/>
              <a:gd name="connsiteX3" fmla="*/ 1869312 w 3744663"/>
              <a:gd name="connsiteY3" fmla="*/ 1826613 h 1829938"/>
              <a:gd name="connsiteX4" fmla="*/ 1869312 w 3744663"/>
              <a:gd name="connsiteY4" fmla="*/ 918863 h 1829938"/>
              <a:gd name="connsiteX5" fmla="*/ 20561 w 3744663"/>
              <a:gd name="connsiteY5" fmla="*/ 895587 h 1829938"/>
              <a:gd name="connsiteX6" fmla="*/ 53812 w 3744663"/>
              <a:gd name="connsiteY6" fmla="*/ 11114 h 1829938"/>
              <a:gd name="connsiteX0" fmla="*/ 53812 w 3724712"/>
              <a:gd name="connsiteY0" fmla="*/ 34238 h 1853062"/>
              <a:gd name="connsiteX1" fmla="*/ 3721387 w 3724712"/>
              <a:gd name="connsiteY1" fmla="*/ 17612 h 1853062"/>
              <a:gd name="connsiteX2" fmla="*/ 3724712 w 3724712"/>
              <a:gd name="connsiteY2" fmla="*/ 1853062 h 1853062"/>
              <a:gd name="connsiteX3" fmla="*/ 1869312 w 3724712"/>
              <a:gd name="connsiteY3" fmla="*/ 1849737 h 1853062"/>
              <a:gd name="connsiteX4" fmla="*/ 1869312 w 3724712"/>
              <a:gd name="connsiteY4" fmla="*/ 941987 h 1853062"/>
              <a:gd name="connsiteX5" fmla="*/ 20561 w 3724712"/>
              <a:gd name="connsiteY5" fmla="*/ 918711 h 1853062"/>
              <a:gd name="connsiteX6" fmla="*/ 53812 w 3724712"/>
              <a:gd name="connsiteY6" fmla="*/ 34238 h 1853062"/>
              <a:gd name="connsiteX0" fmla="*/ 53812 w 3724712"/>
              <a:gd name="connsiteY0" fmla="*/ 22420 h 1841244"/>
              <a:gd name="connsiteX1" fmla="*/ 3721387 w 3724712"/>
              <a:gd name="connsiteY1" fmla="*/ 5794 h 1841244"/>
              <a:gd name="connsiteX2" fmla="*/ 3724712 w 3724712"/>
              <a:gd name="connsiteY2" fmla="*/ 1841244 h 1841244"/>
              <a:gd name="connsiteX3" fmla="*/ 1869312 w 3724712"/>
              <a:gd name="connsiteY3" fmla="*/ 1837919 h 1841244"/>
              <a:gd name="connsiteX4" fmla="*/ 1869312 w 3724712"/>
              <a:gd name="connsiteY4" fmla="*/ 930169 h 1841244"/>
              <a:gd name="connsiteX5" fmla="*/ 20561 w 3724712"/>
              <a:gd name="connsiteY5" fmla="*/ 906893 h 1841244"/>
              <a:gd name="connsiteX6" fmla="*/ 53812 w 3724712"/>
              <a:gd name="connsiteY6" fmla="*/ 22420 h 1841244"/>
              <a:gd name="connsiteX0" fmla="*/ 53812 w 3750588"/>
              <a:gd name="connsiteY0" fmla="*/ 22420 h 1841244"/>
              <a:gd name="connsiteX1" fmla="*/ 3721387 w 3750588"/>
              <a:gd name="connsiteY1" fmla="*/ 5794 h 1841244"/>
              <a:gd name="connsiteX2" fmla="*/ 3724712 w 3750588"/>
              <a:gd name="connsiteY2" fmla="*/ 1841244 h 1841244"/>
              <a:gd name="connsiteX3" fmla="*/ 1869312 w 3750588"/>
              <a:gd name="connsiteY3" fmla="*/ 1837919 h 1841244"/>
              <a:gd name="connsiteX4" fmla="*/ 1869312 w 3750588"/>
              <a:gd name="connsiteY4" fmla="*/ 930169 h 1841244"/>
              <a:gd name="connsiteX5" fmla="*/ 20561 w 3750588"/>
              <a:gd name="connsiteY5" fmla="*/ 906893 h 1841244"/>
              <a:gd name="connsiteX6" fmla="*/ 53812 w 3750588"/>
              <a:gd name="connsiteY6" fmla="*/ 22420 h 1841244"/>
              <a:gd name="connsiteX0" fmla="*/ 53812 w 3750588"/>
              <a:gd name="connsiteY0" fmla="*/ 31283 h 1850107"/>
              <a:gd name="connsiteX1" fmla="*/ 3721387 w 3750588"/>
              <a:gd name="connsiteY1" fmla="*/ 14657 h 1850107"/>
              <a:gd name="connsiteX2" fmla="*/ 3724712 w 3750588"/>
              <a:gd name="connsiteY2" fmla="*/ 1850107 h 1850107"/>
              <a:gd name="connsiteX3" fmla="*/ 1869312 w 3750588"/>
              <a:gd name="connsiteY3" fmla="*/ 1846782 h 1850107"/>
              <a:gd name="connsiteX4" fmla="*/ 1869312 w 3750588"/>
              <a:gd name="connsiteY4" fmla="*/ 939032 h 1850107"/>
              <a:gd name="connsiteX5" fmla="*/ 20561 w 3750588"/>
              <a:gd name="connsiteY5" fmla="*/ 915756 h 1850107"/>
              <a:gd name="connsiteX6" fmla="*/ 53812 w 3750588"/>
              <a:gd name="connsiteY6" fmla="*/ 31283 h 1850107"/>
              <a:gd name="connsiteX0" fmla="*/ 53812 w 3750588"/>
              <a:gd name="connsiteY0" fmla="*/ 8904 h 1827728"/>
              <a:gd name="connsiteX1" fmla="*/ 3721387 w 3750588"/>
              <a:gd name="connsiteY1" fmla="*/ 38829 h 1827728"/>
              <a:gd name="connsiteX2" fmla="*/ 3724712 w 3750588"/>
              <a:gd name="connsiteY2" fmla="*/ 1827728 h 1827728"/>
              <a:gd name="connsiteX3" fmla="*/ 1869312 w 3750588"/>
              <a:gd name="connsiteY3" fmla="*/ 1824403 h 1827728"/>
              <a:gd name="connsiteX4" fmla="*/ 1869312 w 3750588"/>
              <a:gd name="connsiteY4" fmla="*/ 916653 h 1827728"/>
              <a:gd name="connsiteX5" fmla="*/ 20561 w 3750588"/>
              <a:gd name="connsiteY5" fmla="*/ 893377 h 1827728"/>
              <a:gd name="connsiteX6" fmla="*/ 53812 w 3750588"/>
              <a:gd name="connsiteY6" fmla="*/ 8904 h 1827728"/>
              <a:gd name="connsiteX0" fmla="*/ 53812 w 3760672"/>
              <a:gd name="connsiteY0" fmla="*/ 15102 h 1833926"/>
              <a:gd name="connsiteX1" fmla="*/ 3734687 w 3760672"/>
              <a:gd name="connsiteY1" fmla="*/ 25076 h 1833926"/>
              <a:gd name="connsiteX2" fmla="*/ 3724712 w 3760672"/>
              <a:gd name="connsiteY2" fmla="*/ 1833926 h 1833926"/>
              <a:gd name="connsiteX3" fmla="*/ 1869312 w 3760672"/>
              <a:gd name="connsiteY3" fmla="*/ 1830601 h 1833926"/>
              <a:gd name="connsiteX4" fmla="*/ 1869312 w 3760672"/>
              <a:gd name="connsiteY4" fmla="*/ 922851 h 1833926"/>
              <a:gd name="connsiteX5" fmla="*/ 20561 w 3760672"/>
              <a:gd name="connsiteY5" fmla="*/ 899575 h 1833926"/>
              <a:gd name="connsiteX6" fmla="*/ 53812 w 3760672"/>
              <a:gd name="connsiteY6" fmla="*/ 15102 h 1833926"/>
              <a:gd name="connsiteX0" fmla="*/ 53812 w 3737242"/>
              <a:gd name="connsiteY0" fmla="*/ 15102 h 1833926"/>
              <a:gd name="connsiteX1" fmla="*/ 3701436 w 3737242"/>
              <a:gd name="connsiteY1" fmla="*/ 25076 h 1833926"/>
              <a:gd name="connsiteX2" fmla="*/ 3724712 w 3737242"/>
              <a:gd name="connsiteY2" fmla="*/ 1833926 h 1833926"/>
              <a:gd name="connsiteX3" fmla="*/ 1869312 w 3737242"/>
              <a:gd name="connsiteY3" fmla="*/ 1830601 h 1833926"/>
              <a:gd name="connsiteX4" fmla="*/ 1869312 w 3737242"/>
              <a:gd name="connsiteY4" fmla="*/ 922851 h 1833926"/>
              <a:gd name="connsiteX5" fmla="*/ 20561 w 3737242"/>
              <a:gd name="connsiteY5" fmla="*/ 899575 h 1833926"/>
              <a:gd name="connsiteX6" fmla="*/ 53812 w 3737242"/>
              <a:gd name="connsiteY6" fmla="*/ 15102 h 1833926"/>
              <a:gd name="connsiteX0" fmla="*/ 53812 w 3733612"/>
              <a:gd name="connsiteY0" fmla="*/ 15102 h 1833926"/>
              <a:gd name="connsiteX1" fmla="*/ 3701436 w 3733612"/>
              <a:gd name="connsiteY1" fmla="*/ 25076 h 1833926"/>
              <a:gd name="connsiteX2" fmla="*/ 3714736 w 3733612"/>
              <a:gd name="connsiteY2" fmla="*/ 1833926 h 1833926"/>
              <a:gd name="connsiteX3" fmla="*/ 1869312 w 3733612"/>
              <a:gd name="connsiteY3" fmla="*/ 1830601 h 1833926"/>
              <a:gd name="connsiteX4" fmla="*/ 1869312 w 3733612"/>
              <a:gd name="connsiteY4" fmla="*/ 922851 h 1833926"/>
              <a:gd name="connsiteX5" fmla="*/ 20561 w 3733612"/>
              <a:gd name="connsiteY5" fmla="*/ 899575 h 1833926"/>
              <a:gd name="connsiteX6" fmla="*/ 53812 w 3733612"/>
              <a:gd name="connsiteY6" fmla="*/ 15102 h 1833926"/>
              <a:gd name="connsiteX0" fmla="*/ 53812 w 3746741"/>
              <a:gd name="connsiteY0" fmla="*/ 15102 h 1833926"/>
              <a:gd name="connsiteX1" fmla="*/ 3701436 w 3746741"/>
              <a:gd name="connsiteY1" fmla="*/ 25076 h 1833926"/>
              <a:gd name="connsiteX2" fmla="*/ 3714736 w 3746741"/>
              <a:gd name="connsiteY2" fmla="*/ 1833926 h 1833926"/>
              <a:gd name="connsiteX3" fmla="*/ 1869312 w 3746741"/>
              <a:gd name="connsiteY3" fmla="*/ 1830601 h 1833926"/>
              <a:gd name="connsiteX4" fmla="*/ 1869312 w 3746741"/>
              <a:gd name="connsiteY4" fmla="*/ 922851 h 1833926"/>
              <a:gd name="connsiteX5" fmla="*/ 20561 w 3746741"/>
              <a:gd name="connsiteY5" fmla="*/ 899575 h 1833926"/>
              <a:gd name="connsiteX6" fmla="*/ 53812 w 3746741"/>
              <a:gd name="connsiteY6" fmla="*/ 15102 h 1833926"/>
              <a:gd name="connsiteX0" fmla="*/ 53812 w 3746741"/>
              <a:gd name="connsiteY0" fmla="*/ 15102 h 1833926"/>
              <a:gd name="connsiteX1" fmla="*/ 3701436 w 3746741"/>
              <a:gd name="connsiteY1" fmla="*/ 25076 h 1833926"/>
              <a:gd name="connsiteX2" fmla="*/ 3714736 w 3746741"/>
              <a:gd name="connsiteY2" fmla="*/ 1833926 h 1833926"/>
              <a:gd name="connsiteX3" fmla="*/ 1869312 w 3746741"/>
              <a:gd name="connsiteY3" fmla="*/ 1830601 h 1833926"/>
              <a:gd name="connsiteX4" fmla="*/ 1869312 w 3746741"/>
              <a:gd name="connsiteY4" fmla="*/ 922851 h 1833926"/>
              <a:gd name="connsiteX5" fmla="*/ 20561 w 3746741"/>
              <a:gd name="connsiteY5" fmla="*/ 899575 h 1833926"/>
              <a:gd name="connsiteX6" fmla="*/ 53812 w 3746741"/>
              <a:gd name="connsiteY6" fmla="*/ 15102 h 1833926"/>
              <a:gd name="connsiteX0" fmla="*/ 53812 w 3746741"/>
              <a:gd name="connsiteY0" fmla="*/ 15102 h 1837339"/>
              <a:gd name="connsiteX1" fmla="*/ 3701436 w 3746741"/>
              <a:gd name="connsiteY1" fmla="*/ 25076 h 1837339"/>
              <a:gd name="connsiteX2" fmla="*/ 3714736 w 3746741"/>
              <a:gd name="connsiteY2" fmla="*/ 1833926 h 1837339"/>
              <a:gd name="connsiteX3" fmla="*/ 1869312 w 3746741"/>
              <a:gd name="connsiteY3" fmla="*/ 1830601 h 1837339"/>
              <a:gd name="connsiteX4" fmla="*/ 1869312 w 3746741"/>
              <a:gd name="connsiteY4" fmla="*/ 922851 h 1837339"/>
              <a:gd name="connsiteX5" fmla="*/ 20561 w 3746741"/>
              <a:gd name="connsiteY5" fmla="*/ 899575 h 1837339"/>
              <a:gd name="connsiteX6" fmla="*/ 53812 w 3746741"/>
              <a:gd name="connsiteY6" fmla="*/ 15102 h 1837339"/>
              <a:gd name="connsiteX0" fmla="*/ 53812 w 3746741"/>
              <a:gd name="connsiteY0" fmla="*/ 15102 h 1844674"/>
              <a:gd name="connsiteX1" fmla="*/ 3701436 w 3746741"/>
              <a:gd name="connsiteY1" fmla="*/ 25076 h 1844674"/>
              <a:gd name="connsiteX2" fmla="*/ 3714736 w 3746741"/>
              <a:gd name="connsiteY2" fmla="*/ 1833926 h 1844674"/>
              <a:gd name="connsiteX3" fmla="*/ 1869312 w 3746741"/>
              <a:gd name="connsiteY3" fmla="*/ 1830601 h 1844674"/>
              <a:gd name="connsiteX4" fmla="*/ 1869312 w 3746741"/>
              <a:gd name="connsiteY4" fmla="*/ 922851 h 1844674"/>
              <a:gd name="connsiteX5" fmla="*/ 20561 w 3746741"/>
              <a:gd name="connsiteY5" fmla="*/ 899575 h 1844674"/>
              <a:gd name="connsiteX6" fmla="*/ 53812 w 3746741"/>
              <a:gd name="connsiteY6" fmla="*/ 15102 h 1844674"/>
              <a:gd name="connsiteX0" fmla="*/ 53812 w 3735731"/>
              <a:gd name="connsiteY0" fmla="*/ 15102 h 1837633"/>
              <a:gd name="connsiteX1" fmla="*/ 3701436 w 3735731"/>
              <a:gd name="connsiteY1" fmla="*/ 25076 h 1837633"/>
              <a:gd name="connsiteX2" fmla="*/ 3688135 w 3735731"/>
              <a:gd name="connsiteY2" fmla="*/ 1823951 h 1837633"/>
              <a:gd name="connsiteX3" fmla="*/ 1869312 w 3735731"/>
              <a:gd name="connsiteY3" fmla="*/ 1830601 h 1837633"/>
              <a:gd name="connsiteX4" fmla="*/ 1869312 w 3735731"/>
              <a:gd name="connsiteY4" fmla="*/ 922851 h 1837633"/>
              <a:gd name="connsiteX5" fmla="*/ 20561 w 3735731"/>
              <a:gd name="connsiteY5" fmla="*/ 899575 h 1837633"/>
              <a:gd name="connsiteX6" fmla="*/ 53812 w 3735731"/>
              <a:gd name="connsiteY6" fmla="*/ 15102 h 1837633"/>
              <a:gd name="connsiteX0" fmla="*/ 53812 w 3735731"/>
              <a:gd name="connsiteY0" fmla="*/ 15102 h 1846317"/>
              <a:gd name="connsiteX1" fmla="*/ 3701436 w 3735731"/>
              <a:gd name="connsiteY1" fmla="*/ 25076 h 1846317"/>
              <a:gd name="connsiteX2" fmla="*/ 3688135 w 3735731"/>
              <a:gd name="connsiteY2" fmla="*/ 1823951 h 1846317"/>
              <a:gd name="connsiteX3" fmla="*/ 1869312 w 3735731"/>
              <a:gd name="connsiteY3" fmla="*/ 1830601 h 1846317"/>
              <a:gd name="connsiteX4" fmla="*/ 1869312 w 3735731"/>
              <a:gd name="connsiteY4" fmla="*/ 922851 h 1846317"/>
              <a:gd name="connsiteX5" fmla="*/ 20561 w 3735731"/>
              <a:gd name="connsiteY5" fmla="*/ 899575 h 1846317"/>
              <a:gd name="connsiteX6" fmla="*/ 53812 w 3735731"/>
              <a:gd name="connsiteY6" fmla="*/ 15102 h 1846317"/>
              <a:gd name="connsiteX0" fmla="*/ 53812 w 3735731"/>
              <a:gd name="connsiteY0" fmla="*/ 15102 h 1862430"/>
              <a:gd name="connsiteX1" fmla="*/ 3701436 w 3735731"/>
              <a:gd name="connsiteY1" fmla="*/ 25076 h 1862430"/>
              <a:gd name="connsiteX2" fmla="*/ 3688135 w 3735731"/>
              <a:gd name="connsiteY2" fmla="*/ 1823951 h 1862430"/>
              <a:gd name="connsiteX3" fmla="*/ 1869312 w 3735731"/>
              <a:gd name="connsiteY3" fmla="*/ 1830601 h 1862430"/>
              <a:gd name="connsiteX4" fmla="*/ 1869312 w 3735731"/>
              <a:gd name="connsiteY4" fmla="*/ 922851 h 1862430"/>
              <a:gd name="connsiteX5" fmla="*/ 20561 w 3735731"/>
              <a:gd name="connsiteY5" fmla="*/ 899575 h 1862430"/>
              <a:gd name="connsiteX6" fmla="*/ 53812 w 3735731"/>
              <a:gd name="connsiteY6" fmla="*/ 15102 h 1862430"/>
              <a:gd name="connsiteX0" fmla="*/ 53812 w 3735731"/>
              <a:gd name="connsiteY0" fmla="*/ 15102 h 1862430"/>
              <a:gd name="connsiteX1" fmla="*/ 3701436 w 3735731"/>
              <a:gd name="connsiteY1" fmla="*/ 25076 h 1862430"/>
              <a:gd name="connsiteX2" fmla="*/ 3688135 w 3735731"/>
              <a:gd name="connsiteY2" fmla="*/ 1823951 h 1862430"/>
              <a:gd name="connsiteX3" fmla="*/ 1869312 w 3735731"/>
              <a:gd name="connsiteY3" fmla="*/ 1830601 h 1862430"/>
              <a:gd name="connsiteX4" fmla="*/ 1869312 w 3735731"/>
              <a:gd name="connsiteY4" fmla="*/ 922851 h 1862430"/>
              <a:gd name="connsiteX5" fmla="*/ 20561 w 3735731"/>
              <a:gd name="connsiteY5" fmla="*/ 899575 h 1862430"/>
              <a:gd name="connsiteX6" fmla="*/ 53812 w 3735731"/>
              <a:gd name="connsiteY6" fmla="*/ 15102 h 1862430"/>
              <a:gd name="connsiteX0" fmla="*/ 53812 w 3735731"/>
              <a:gd name="connsiteY0" fmla="*/ 15102 h 1860606"/>
              <a:gd name="connsiteX1" fmla="*/ 3701436 w 3735731"/>
              <a:gd name="connsiteY1" fmla="*/ 25076 h 1860606"/>
              <a:gd name="connsiteX2" fmla="*/ 3688135 w 3735731"/>
              <a:gd name="connsiteY2" fmla="*/ 1823951 h 1860606"/>
              <a:gd name="connsiteX3" fmla="*/ 1892588 w 3735731"/>
              <a:gd name="connsiteY3" fmla="*/ 1827276 h 1860606"/>
              <a:gd name="connsiteX4" fmla="*/ 1869312 w 3735731"/>
              <a:gd name="connsiteY4" fmla="*/ 922851 h 1860606"/>
              <a:gd name="connsiteX5" fmla="*/ 20561 w 3735731"/>
              <a:gd name="connsiteY5" fmla="*/ 899575 h 1860606"/>
              <a:gd name="connsiteX6" fmla="*/ 53812 w 3735731"/>
              <a:gd name="connsiteY6" fmla="*/ 15102 h 1860606"/>
              <a:gd name="connsiteX0" fmla="*/ 44475 w 3726394"/>
              <a:gd name="connsiteY0" fmla="*/ 15102 h 1860606"/>
              <a:gd name="connsiteX1" fmla="*/ 3692099 w 3726394"/>
              <a:gd name="connsiteY1" fmla="*/ 25076 h 1860606"/>
              <a:gd name="connsiteX2" fmla="*/ 3678798 w 3726394"/>
              <a:gd name="connsiteY2" fmla="*/ 1823951 h 1860606"/>
              <a:gd name="connsiteX3" fmla="*/ 1883251 w 3726394"/>
              <a:gd name="connsiteY3" fmla="*/ 1827276 h 1860606"/>
              <a:gd name="connsiteX4" fmla="*/ 1859975 w 3726394"/>
              <a:gd name="connsiteY4" fmla="*/ 922851 h 1860606"/>
              <a:gd name="connsiteX5" fmla="*/ 27849 w 3726394"/>
              <a:gd name="connsiteY5" fmla="*/ 902900 h 1860606"/>
              <a:gd name="connsiteX6" fmla="*/ 44475 w 3726394"/>
              <a:gd name="connsiteY6" fmla="*/ 15102 h 1860606"/>
              <a:gd name="connsiteX0" fmla="*/ 44475 w 3726394"/>
              <a:gd name="connsiteY0" fmla="*/ 15102 h 1860606"/>
              <a:gd name="connsiteX1" fmla="*/ 3692099 w 3726394"/>
              <a:gd name="connsiteY1" fmla="*/ 25076 h 1860606"/>
              <a:gd name="connsiteX2" fmla="*/ 3678798 w 3726394"/>
              <a:gd name="connsiteY2" fmla="*/ 1823951 h 1860606"/>
              <a:gd name="connsiteX3" fmla="*/ 1883251 w 3726394"/>
              <a:gd name="connsiteY3" fmla="*/ 1827276 h 1860606"/>
              <a:gd name="connsiteX4" fmla="*/ 1859975 w 3726394"/>
              <a:gd name="connsiteY4" fmla="*/ 922851 h 1860606"/>
              <a:gd name="connsiteX5" fmla="*/ 27849 w 3726394"/>
              <a:gd name="connsiteY5" fmla="*/ 902900 h 1860606"/>
              <a:gd name="connsiteX6" fmla="*/ 44475 w 3726394"/>
              <a:gd name="connsiteY6" fmla="*/ 15102 h 1860606"/>
              <a:gd name="connsiteX0" fmla="*/ 44475 w 3726394"/>
              <a:gd name="connsiteY0" fmla="*/ 15102 h 1860606"/>
              <a:gd name="connsiteX1" fmla="*/ 3692099 w 3726394"/>
              <a:gd name="connsiteY1" fmla="*/ 25076 h 1860606"/>
              <a:gd name="connsiteX2" fmla="*/ 3678798 w 3726394"/>
              <a:gd name="connsiteY2" fmla="*/ 1823951 h 1860606"/>
              <a:gd name="connsiteX3" fmla="*/ 1883251 w 3726394"/>
              <a:gd name="connsiteY3" fmla="*/ 1827276 h 1860606"/>
              <a:gd name="connsiteX4" fmla="*/ 1859975 w 3726394"/>
              <a:gd name="connsiteY4" fmla="*/ 922851 h 1860606"/>
              <a:gd name="connsiteX5" fmla="*/ 27849 w 3726394"/>
              <a:gd name="connsiteY5" fmla="*/ 902900 h 1860606"/>
              <a:gd name="connsiteX6" fmla="*/ 44475 w 3726394"/>
              <a:gd name="connsiteY6" fmla="*/ 15102 h 1860606"/>
              <a:gd name="connsiteX0" fmla="*/ 44475 w 3726394"/>
              <a:gd name="connsiteY0" fmla="*/ 15102 h 1860606"/>
              <a:gd name="connsiteX1" fmla="*/ 3692099 w 3726394"/>
              <a:gd name="connsiteY1" fmla="*/ 25076 h 1860606"/>
              <a:gd name="connsiteX2" fmla="*/ 3678798 w 3726394"/>
              <a:gd name="connsiteY2" fmla="*/ 1823951 h 1860606"/>
              <a:gd name="connsiteX3" fmla="*/ 1883251 w 3726394"/>
              <a:gd name="connsiteY3" fmla="*/ 1827276 h 1860606"/>
              <a:gd name="connsiteX4" fmla="*/ 1866625 w 3726394"/>
              <a:gd name="connsiteY4" fmla="*/ 896250 h 1860606"/>
              <a:gd name="connsiteX5" fmla="*/ 27849 w 3726394"/>
              <a:gd name="connsiteY5" fmla="*/ 902900 h 1860606"/>
              <a:gd name="connsiteX6" fmla="*/ 44475 w 3726394"/>
              <a:gd name="connsiteY6" fmla="*/ 15102 h 1860606"/>
              <a:gd name="connsiteX0" fmla="*/ 44475 w 3726394"/>
              <a:gd name="connsiteY0" fmla="*/ 15102 h 1860606"/>
              <a:gd name="connsiteX1" fmla="*/ 3692099 w 3726394"/>
              <a:gd name="connsiteY1" fmla="*/ 25076 h 1860606"/>
              <a:gd name="connsiteX2" fmla="*/ 3678798 w 3726394"/>
              <a:gd name="connsiteY2" fmla="*/ 1823951 h 1860606"/>
              <a:gd name="connsiteX3" fmla="*/ 1883251 w 3726394"/>
              <a:gd name="connsiteY3" fmla="*/ 1827276 h 1860606"/>
              <a:gd name="connsiteX4" fmla="*/ 1866625 w 3726394"/>
              <a:gd name="connsiteY4" fmla="*/ 932826 h 1860606"/>
              <a:gd name="connsiteX5" fmla="*/ 27849 w 3726394"/>
              <a:gd name="connsiteY5" fmla="*/ 902900 h 1860606"/>
              <a:gd name="connsiteX6" fmla="*/ 44475 w 3726394"/>
              <a:gd name="connsiteY6" fmla="*/ 15102 h 1860606"/>
              <a:gd name="connsiteX0" fmla="*/ 44475 w 3726394"/>
              <a:gd name="connsiteY0" fmla="*/ 15102 h 1860606"/>
              <a:gd name="connsiteX1" fmla="*/ 3692099 w 3726394"/>
              <a:gd name="connsiteY1" fmla="*/ 25076 h 1860606"/>
              <a:gd name="connsiteX2" fmla="*/ 3678798 w 3726394"/>
              <a:gd name="connsiteY2" fmla="*/ 1823951 h 1860606"/>
              <a:gd name="connsiteX3" fmla="*/ 1883251 w 3726394"/>
              <a:gd name="connsiteY3" fmla="*/ 1827276 h 1860606"/>
              <a:gd name="connsiteX4" fmla="*/ 1856650 w 3726394"/>
              <a:gd name="connsiteY4" fmla="*/ 932826 h 1860606"/>
              <a:gd name="connsiteX5" fmla="*/ 27849 w 3726394"/>
              <a:gd name="connsiteY5" fmla="*/ 902900 h 1860606"/>
              <a:gd name="connsiteX6" fmla="*/ 44475 w 3726394"/>
              <a:gd name="connsiteY6" fmla="*/ 15102 h 1860606"/>
              <a:gd name="connsiteX0" fmla="*/ 44475 w 3726394"/>
              <a:gd name="connsiteY0" fmla="*/ 15102 h 1858869"/>
              <a:gd name="connsiteX1" fmla="*/ 3692099 w 3726394"/>
              <a:gd name="connsiteY1" fmla="*/ 25076 h 1858869"/>
              <a:gd name="connsiteX2" fmla="*/ 3678798 w 3726394"/>
              <a:gd name="connsiteY2" fmla="*/ 1823951 h 1858869"/>
              <a:gd name="connsiteX3" fmla="*/ 1866625 w 3726394"/>
              <a:gd name="connsiteY3" fmla="*/ 1823951 h 1858869"/>
              <a:gd name="connsiteX4" fmla="*/ 1856650 w 3726394"/>
              <a:gd name="connsiteY4" fmla="*/ 932826 h 1858869"/>
              <a:gd name="connsiteX5" fmla="*/ 27849 w 3726394"/>
              <a:gd name="connsiteY5" fmla="*/ 902900 h 1858869"/>
              <a:gd name="connsiteX6" fmla="*/ 44475 w 3726394"/>
              <a:gd name="connsiteY6" fmla="*/ 15102 h 1858869"/>
              <a:gd name="connsiteX0" fmla="*/ 44475 w 3739120"/>
              <a:gd name="connsiteY0" fmla="*/ 15102 h 1860546"/>
              <a:gd name="connsiteX1" fmla="*/ 3692099 w 3739120"/>
              <a:gd name="connsiteY1" fmla="*/ 25076 h 1860546"/>
              <a:gd name="connsiteX2" fmla="*/ 3708724 w 3739120"/>
              <a:gd name="connsiteY2" fmla="*/ 1827276 h 1860546"/>
              <a:gd name="connsiteX3" fmla="*/ 1866625 w 3739120"/>
              <a:gd name="connsiteY3" fmla="*/ 1823951 h 1860546"/>
              <a:gd name="connsiteX4" fmla="*/ 1856650 w 3739120"/>
              <a:gd name="connsiteY4" fmla="*/ 932826 h 1860546"/>
              <a:gd name="connsiteX5" fmla="*/ 27849 w 3739120"/>
              <a:gd name="connsiteY5" fmla="*/ 902900 h 1860546"/>
              <a:gd name="connsiteX6" fmla="*/ 44475 w 3739120"/>
              <a:gd name="connsiteY6" fmla="*/ 15102 h 1860546"/>
              <a:gd name="connsiteX0" fmla="*/ 44475 w 3737404"/>
              <a:gd name="connsiteY0" fmla="*/ 15102 h 1854366"/>
              <a:gd name="connsiteX1" fmla="*/ 3692099 w 3737404"/>
              <a:gd name="connsiteY1" fmla="*/ 25076 h 1854366"/>
              <a:gd name="connsiteX2" fmla="*/ 3705399 w 3737404"/>
              <a:gd name="connsiteY2" fmla="*/ 1813976 h 1854366"/>
              <a:gd name="connsiteX3" fmla="*/ 1866625 w 3737404"/>
              <a:gd name="connsiteY3" fmla="*/ 1823951 h 1854366"/>
              <a:gd name="connsiteX4" fmla="*/ 1856650 w 3737404"/>
              <a:gd name="connsiteY4" fmla="*/ 932826 h 1854366"/>
              <a:gd name="connsiteX5" fmla="*/ 27849 w 3737404"/>
              <a:gd name="connsiteY5" fmla="*/ 902900 h 1854366"/>
              <a:gd name="connsiteX6" fmla="*/ 44475 w 3737404"/>
              <a:gd name="connsiteY6" fmla="*/ 15102 h 1854366"/>
              <a:gd name="connsiteX0" fmla="*/ 44475 w 3731326"/>
              <a:gd name="connsiteY0" fmla="*/ 15102 h 1854366"/>
              <a:gd name="connsiteX1" fmla="*/ 3692099 w 3731326"/>
              <a:gd name="connsiteY1" fmla="*/ 25076 h 1854366"/>
              <a:gd name="connsiteX2" fmla="*/ 3692098 w 3731326"/>
              <a:gd name="connsiteY2" fmla="*/ 1813976 h 1854366"/>
              <a:gd name="connsiteX3" fmla="*/ 1866625 w 3731326"/>
              <a:gd name="connsiteY3" fmla="*/ 1823951 h 1854366"/>
              <a:gd name="connsiteX4" fmla="*/ 1856650 w 3731326"/>
              <a:gd name="connsiteY4" fmla="*/ 932826 h 1854366"/>
              <a:gd name="connsiteX5" fmla="*/ 27849 w 3731326"/>
              <a:gd name="connsiteY5" fmla="*/ 902900 h 1854366"/>
              <a:gd name="connsiteX6" fmla="*/ 44475 w 3731326"/>
              <a:gd name="connsiteY6" fmla="*/ 15102 h 1854366"/>
              <a:gd name="connsiteX0" fmla="*/ 44475 w 3720968"/>
              <a:gd name="connsiteY0" fmla="*/ 15102 h 1854366"/>
              <a:gd name="connsiteX1" fmla="*/ 3672149 w 3720968"/>
              <a:gd name="connsiteY1" fmla="*/ 25076 h 1854366"/>
              <a:gd name="connsiteX2" fmla="*/ 3692098 w 3720968"/>
              <a:gd name="connsiteY2" fmla="*/ 1813976 h 1854366"/>
              <a:gd name="connsiteX3" fmla="*/ 1866625 w 3720968"/>
              <a:gd name="connsiteY3" fmla="*/ 1823951 h 1854366"/>
              <a:gd name="connsiteX4" fmla="*/ 1856650 w 3720968"/>
              <a:gd name="connsiteY4" fmla="*/ 932826 h 1854366"/>
              <a:gd name="connsiteX5" fmla="*/ 27849 w 3720968"/>
              <a:gd name="connsiteY5" fmla="*/ 902900 h 1854366"/>
              <a:gd name="connsiteX6" fmla="*/ 44475 w 3720968"/>
              <a:gd name="connsiteY6" fmla="*/ 15102 h 1854366"/>
              <a:gd name="connsiteX0" fmla="*/ 44475 w 3720968"/>
              <a:gd name="connsiteY0" fmla="*/ 15102 h 1854366"/>
              <a:gd name="connsiteX1" fmla="*/ 3672149 w 3720968"/>
              <a:gd name="connsiteY1" fmla="*/ 25076 h 1854366"/>
              <a:gd name="connsiteX2" fmla="*/ 3692098 w 3720968"/>
              <a:gd name="connsiteY2" fmla="*/ 1813976 h 1854366"/>
              <a:gd name="connsiteX3" fmla="*/ 1866625 w 3720968"/>
              <a:gd name="connsiteY3" fmla="*/ 1823951 h 1854366"/>
              <a:gd name="connsiteX4" fmla="*/ 1856650 w 3720968"/>
              <a:gd name="connsiteY4" fmla="*/ 932826 h 1854366"/>
              <a:gd name="connsiteX5" fmla="*/ 27849 w 3720968"/>
              <a:gd name="connsiteY5" fmla="*/ 902900 h 1854366"/>
              <a:gd name="connsiteX6" fmla="*/ 44475 w 3720968"/>
              <a:gd name="connsiteY6" fmla="*/ 15102 h 1854366"/>
              <a:gd name="connsiteX0" fmla="*/ 44475 w 3720968"/>
              <a:gd name="connsiteY0" fmla="*/ 15102 h 1854366"/>
              <a:gd name="connsiteX1" fmla="*/ 3672149 w 3720968"/>
              <a:gd name="connsiteY1" fmla="*/ 25076 h 1854366"/>
              <a:gd name="connsiteX2" fmla="*/ 3692098 w 3720968"/>
              <a:gd name="connsiteY2" fmla="*/ 1813976 h 1854366"/>
              <a:gd name="connsiteX3" fmla="*/ 1866625 w 3720968"/>
              <a:gd name="connsiteY3" fmla="*/ 1823951 h 1854366"/>
              <a:gd name="connsiteX4" fmla="*/ 1856650 w 3720968"/>
              <a:gd name="connsiteY4" fmla="*/ 932826 h 1854366"/>
              <a:gd name="connsiteX5" fmla="*/ 27849 w 3720968"/>
              <a:gd name="connsiteY5" fmla="*/ 902900 h 1854366"/>
              <a:gd name="connsiteX6" fmla="*/ 44475 w 3720968"/>
              <a:gd name="connsiteY6" fmla="*/ 15102 h 185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20968" h="1854366">
                <a:moveTo>
                  <a:pt x="44475" y="15102"/>
                </a:moveTo>
                <a:cubicBezTo>
                  <a:pt x="157528" y="-5956"/>
                  <a:pt x="3532496" y="-7066"/>
                  <a:pt x="3672149" y="25076"/>
                </a:cubicBezTo>
                <a:cubicBezTo>
                  <a:pt x="3736434" y="121504"/>
                  <a:pt x="3730891" y="1707572"/>
                  <a:pt x="3692098" y="1813976"/>
                </a:cubicBezTo>
                <a:cubicBezTo>
                  <a:pt x="3575721" y="1859420"/>
                  <a:pt x="1979677" y="1871610"/>
                  <a:pt x="1866625" y="1823951"/>
                </a:cubicBezTo>
                <a:cubicBezTo>
                  <a:pt x="1846674" y="1717548"/>
                  <a:pt x="1886575" y="992677"/>
                  <a:pt x="1856650" y="932826"/>
                </a:cubicBezTo>
                <a:cubicBezTo>
                  <a:pt x="1770197" y="906226"/>
                  <a:pt x="110977" y="926175"/>
                  <a:pt x="27849" y="902900"/>
                </a:cubicBezTo>
                <a:cubicBezTo>
                  <a:pt x="-3185" y="845266"/>
                  <a:pt x="-20918" y="109313"/>
                  <a:pt x="44475" y="1510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50196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AF6F373D-E408-4664-9C7C-E21C627BB772}"/>
              </a:ext>
            </a:extLst>
          </p:cNvPr>
          <p:cNvSpPr/>
          <p:nvPr/>
        </p:nvSpPr>
        <p:spPr>
          <a:xfrm>
            <a:off x="399608" y="2204724"/>
            <a:ext cx="1307996" cy="2272888"/>
          </a:xfrm>
          <a:custGeom>
            <a:avLst/>
            <a:gdLst>
              <a:gd name="connsiteX0" fmla="*/ 1312753 w 1312753"/>
              <a:gd name="connsiteY0" fmla="*/ 0 h 2254313"/>
              <a:gd name="connsiteX1" fmla="*/ 1276539 w 1312753"/>
              <a:gd name="connsiteY1" fmla="*/ 2254313 h 2254313"/>
              <a:gd name="connsiteX2" fmla="*/ 0 w 1312753"/>
              <a:gd name="connsiteY2" fmla="*/ 2251295 h 2254313"/>
              <a:gd name="connsiteX3" fmla="*/ 30179 w 1312753"/>
              <a:gd name="connsiteY3" fmla="*/ 54321 h 2254313"/>
              <a:gd name="connsiteX4" fmla="*/ 1312753 w 1312753"/>
              <a:gd name="connsiteY4" fmla="*/ 0 h 2254313"/>
              <a:gd name="connsiteX0" fmla="*/ 1312753 w 1312753"/>
              <a:gd name="connsiteY0" fmla="*/ 0 h 2265783"/>
              <a:gd name="connsiteX1" fmla="*/ 1276539 w 1312753"/>
              <a:gd name="connsiteY1" fmla="*/ 2254313 h 2265783"/>
              <a:gd name="connsiteX2" fmla="*/ 0 w 1312753"/>
              <a:gd name="connsiteY2" fmla="*/ 2251295 h 2265783"/>
              <a:gd name="connsiteX3" fmla="*/ 30179 w 1312753"/>
              <a:gd name="connsiteY3" fmla="*/ 54321 h 2265783"/>
              <a:gd name="connsiteX4" fmla="*/ 1312753 w 1312753"/>
              <a:gd name="connsiteY4" fmla="*/ 0 h 2265783"/>
              <a:gd name="connsiteX0" fmla="*/ 1318346 w 1318346"/>
              <a:gd name="connsiteY0" fmla="*/ 0 h 2265783"/>
              <a:gd name="connsiteX1" fmla="*/ 1282132 w 1318346"/>
              <a:gd name="connsiteY1" fmla="*/ 2254313 h 2265783"/>
              <a:gd name="connsiteX2" fmla="*/ 5593 w 1318346"/>
              <a:gd name="connsiteY2" fmla="*/ 2251295 h 2265783"/>
              <a:gd name="connsiteX3" fmla="*/ 35772 w 1318346"/>
              <a:gd name="connsiteY3" fmla="*/ 54321 h 2265783"/>
              <a:gd name="connsiteX4" fmla="*/ 1318346 w 1318346"/>
              <a:gd name="connsiteY4" fmla="*/ 0 h 2265783"/>
              <a:gd name="connsiteX0" fmla="*/ 1318346 w 1318346"/>
              <a:gd name="connsiteY0" fmla="*/ 0 h 2267340"/>
              <a:gd name="connsiteX1" fmla="*/ 1282132 w 1318346"/>
              <a:gd name="connsiteY1" fmla="*/ 2254313 h 2267340"/>
              <a:gd name="connsiteX2" fmla="*/ 5593 w 1318346"/>
              <a:gd name="connsiteY2" fmla="*/ 2251295 h 2267340"/>
              <a:gd name="connsiteX3" fmla="*/ 35772 w 1318346"/>
              <a:gd name="connsiteY3" fmla="*/ 54321 h 2267340"/>
              <a:gd name="connsiteX4" fmla="*/ 1318346 w 1318346"/>
              <a:gd name="connsiteY4" fmla="*/ 0 h 2267340"/>
              <a:gd name="connsiteX0" fmla="*/ 1318346 w 1318346"/>
              <a:gd name="connsiteY0" fmla="*/ 0 h 2267340"/>
              <a:gd name="connsiteX1" fmla="*/ 1282132 w 1318346"/>
              <a:gd name="connsiteY1" fmla="*/ 2254313 h 2267340"/>
              <a:gd name="connsiteX2" fmla="*/ 5593 w 1318346"/>
              <a:gd name="connsiteY2" fmla="*/ 2251295 h 2267340"/>
              <a:gd name="connsiteX3" fmla="*/ 35772 w 1318346"/>
              <a:gd name="connsiteY3" fmla="*/ 54321 h 2267340"/>
              <a:gd name="connsiteX4" fmla="*/ 1318346 w 1318346"/>
              <a:gd name="connsiteY4" fmla="*/ 0 h 2267340"/>
              <a:gd name="connsiteX0" fmla="*/ 1318346 w 1318346"/>
              <a:gd name="connsiteY0" fmla="*/ 0 h 2270081"/>
              <a:gd name="connsiteX1" fmla="*/ 1282132 w 1318346"/>
              <a:gd name="connsiteY1" fmla="*/ 2254313 h 2270081"/>
              <a:gd name="connsiteX2" fmla="*/ 5593 w 1318346"/>
              <a:gd name="connsiteY2" fmla="*/ 2251295 h 2270081"/>
              <a:gd name="connsiteX3" fmla="*/ 35772 w 1318346"/>
              <a:gd name="connsiteY3" fmla="*/ 54321 h 2270081"/>
              <a:gd name="connsiteX4" fmla="*/ 1318346 w 1318346"/>
              <a:gd name="connsiteY4" fmla="*/ 0 h 2270081"/>
              <a:gd name="connsiteX0" fmla="*/ 1318346 w 1328476"/>
              <a:gd name="connsiteY0" fmla="*/ 0 h 2270081"/>
              <a:gd name="connsiteX1" fmla="*/ 1282132 w 1328476"/>
              <a:gd name="connsiteY1" fmla="*/ 2254313 h 2270081"/>
              <a:gd name="connsiteX2" fmla="*/ 5593 w 1328476"/>
              <a:gd name="connsiteY2" fmla="*/ 2251295 h 2270081"/>
              <a:gd name="connsiteX3" fmla="*/ 35772 w 1328476"/>
              <a:gd name="connsiteY3" fmla="*/ 54321 h 2270081"/>
              <a:gd name="connsiteX4" fmla="*/ 1318346 w 1328476"/>
              <a:gd name="connsiteY4" fmla="*/ 0 h 2270081"/>
              <a:gd name="connsiteX0" fmla="*/ 1318346 w 1328476"/>
              <a:gd name="connsiteY0" fmla="*/ 1939 h 2272020"/>
              <a:gd name="connsiteX1" fmla="*/ 1282132 w 1328476"/>
              <a:gd name="connsiteY1" fmla="*/ 2256252 h 2272020"/>
              <a:gd name="connsiteX2" fmla="*/ 5593 w 1328476"/>
              <a:gd name="connsiteY2" fmla="*/ 2253234 h 2272020"/>
              <a:gd name="connsiteX3" fmla="*/ 35772 w 1328476"/>
              <a:gd name="connsiteY3" fmla="*/ 56260 h 2272020"/>
              <a:gd name="connsiteX4" fmla="*/ 1318346 w 1328476"/>
              <a:gd name="connsiteY4" fmla="*/ 1939 h 2272020"/>
              <a:gd name="connsiteX0" fmla="*/ 1318346 w 1328476"/>
              <a:gd name="connsiteY0" fmla="*/ 2739 h 2272820"/>
              <a:gd name="connsiteX1" fmla="*/ 1282132 w 1328476"/>
              <a:gd name="connsiteY1" fmla="*/ 2257052 h 2272820"/>
              <a:gd name="connsiteX2" fmla="*/ 5593 w 1328476"/>
              <a:gd name="connsiteY2" fmla="*/ 2254034 h 2272820"/>
              <a:gd name="connsiteX3" fmla="*/ 35772 w 1328476"/>
              <a:gd name="connsiteY3" fmla="*/ 57060 h 2272820"/>
              <a:gd name="connsiteX4" fmla="*/ 1318346 w 1328476"/>
              <a:gd name="connsiteY4" fmla="*/ 2739 h 2272820"/>
              <a:gd name="connsiteX0" fmla="*/ 1317833 w 1327963"/>
              <a:gd name="connsiteY0" fmla="*/ 2739 h 2272820"/>
              <a:gd name="connsiteX1" fmla="*/ 1281619 w 1327963"/>
              <a:gd name="connsiteY1" fmla="*/ 2257052 h 2272820"/>
              <a:gd name="connsiteX2" fmla="*/ 5080 w 1327963"/>
              <a:gd name="connsiteY2" fmla="*/ 2254034 h 2272820"/>
              <a:gd name="connsiteX3" fmla="*/ 35259 w 1327963"/>
              <a:gd name="connsiteY3" fmla="*/ 57060 h 2272820"/>
              <a:gd name="connsiteX4" fmla="*/ 1317833 w 1327963"/>
              <a:gd name="connsiteY4" fmla="*/ 2739 h 2272820"/>
              <a:gd name="connsiteX0" fmla="*/ 1283029 w 1293159"/>
              <a:gd name="connsiteY0" fmla="*/ 2739 h 2268137"/>
              <a:gd name="connsiteX1" fmla="*/ 1246815 w 1293159"/>
              <a:gd name="connsiteY1" fmla="*/ 2257052 h 2268137"/>
              <a:gd name="connsiteX2" fmla="*/ 39916 w 1293159"/>
              <a:gd name="connsiteY2" fmla="*/ 2244950 h 2268137"/>
              <a:gd name="connsiteX3" fmla="*/ 455 w 1293159"/>
              <a:gd name="connsiteY3" fmla="*/ 57060 h 2268137"/>
              <a:gd name="connsiteX4" fmla="*/ 1283029 w 1293159"/>
              <a:gd name="connsiteY4" fmla="*/ 2739 h 2268137"/>
              <a:gd name="connsiteX0" fmla="*/ 1301809 w 1311939"/>
              <a:gd name="connsiteY0" fmla="*/ 2739 h 2274658"/>
              <a:gd name="connsiteX1" fmla="*/ 1265595 w 1311939"/>
              <a:gd name="connsiteY1" fmla="*/ 2257052 h 2274658"/>
              <a:gd name="connsiteX2" fmla="*/ 7223 w 1311939"/>
              <a:gd name="connsiteY2" fmla="*/ 2257061 h 2274658"/>
              <a:gd name="connsiteX3" fmla="*/ 19235 w 1311939"/>
              <a:gd name="connsiteY3" fmla="*/ 57060 h 2274658"/>
              <a:gd name="connsiteX4" fmla="*/ 1301809 w 1311939"/>
              <a:gd name="connsiteY4" fmla="*/ 2739 h 2274658"/>
              <a:gd name="connsiteX0" fmla="*/ 1297866 w 1307996"/>
              <a:gd name="connsiteY0" fmla="*/ 969 h 2272888"/>
              <a:gd name="connsiteX1" fmla="*/ 1261652 w 1307996"/>
              <a:gd name="connsiteY1" fmla="*/ 2255282 h 2272888"/>
              <a:gd name="connsiteX2" fmla="*/ 3280 w 1307996"/>
              <a:gd name="connsiteY2" fmla="*/ 2255291 h 2272888"/>
              <a:gd name="connsiteX3" fmla="*/ 66765 w 1307996"/>
              <a:gd name="connsiteY3" fmla="*/ 130986 h 2272888"/>
              <a:gd name="connsiteX4" fmla="*/ 1297866 w 1307996"/>
              <a:gd name="connsiteY4" fmla="*/ 969 h 227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7996" h="2272888">
                <a:moveTo>
                  <a:pt x="1297866" y="969"/>
                </a:moveTo>
                <a:cubicBezTo>
                  <a:pt x="1328184" y="83260"/>
                  <a:pt x="1282806" y="2166935"/>
                  <a:pt x="1261652" y="2255282"/>
                </a:cubicBezTo>
                <a:cubicBezTo>
                  <a:pt x="1166171" y="2269416"/>
                  <a:pt x="101789" y="2286575"/>
                  <a:pt x="3280" y="2255291"/>
                </a:cubicBezTo>
                <a:cubicBezTo>
                  <a:pt x="-16938" y="2167891"/>
                  <a:pt x="62760" y="266832"/>
                  <a:pt x="66765" y="130986"/>
                </a:cubicBezTo>
                <a:cubicBezTo>
                  <a:pt x="161230" y="94712"/>
                  <a:pt x="1185234" y="-11202"/>
                  <a:pt x="1297866" y="969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50196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8012067-D4B2-4E83-95FE-E98C7EB2BD8C}"/>
              </a:ext>
            </a:extLst>
          </p:cNvPr>
          <p:cNvSpPr/>
          <p:nvPr/>
        </p:nvSpPr>
        <p:spPr>
          <a:xfrm>
            <a:off x="7365140" y="2991481"/>
            <a:ext cx="1405473" cy="1948026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196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67DC173-D00D-4D2E-8A80-D78130889A3D}"/>
              </a:ext>
            </a:extLst>
          </p:cNvPr>
          <p:cNvSpPr/>
          <p:nvPr/>
        </p:nvSpPr>
        <p:spPr>
          <a:xfrm>
            <a:off x="1743591" y="4047126"/>
            <a:ext cx="5563799" cy="892382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196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TRI sets</a:t>
            </a:r>
            <a:r>
              <a:rPr lang="en-US" dirty="0"/>
              <a:t>: sets of three cards that have a greatest common factor containing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+mn-lt"/>
                <a:cs typeface="Times New Roman" panose="02020603050405020304" pitchFamily="18" charset="0"/>
              </a:rPr>
              <a:t> and a coefficient greater than 1.</a:t>
            </a:r>
            <a:endParaRPr lang="en-US" dirty="0">
              <a:latin typeface="+mn-lt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TRI Game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AFF1F93-0CA5-40A5-8B90-865D1DCA7797}"/>
              </a:ext>
            </a:extLst>
          </p:cNvPr>
          <p:cNvSpPr>
            <a:spLocks noChangeAspect="1"/>
          </p:cNvSpPr>
          <p:nvPr/>
        </p:nvSpPr>
        <p:spPr>
          <a:xfrm>
            <a:off x="1836610" y="2265950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598CB2-8366-4817-8494-046C8B289349}"/>
              </a:ext>
            </a:extLst>
          </p:cNvPr>
          <p:cNvSpPr>
            <a:spLocks noChangeAspect="1"/>
          </p:cNvSpPr>
          <p:nvPr/>
        </p:nvSpPr>
        <p:spPr>
          <a:xfrm>
            <a:off x="3687689" y="2265949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70C4EA-3C00-4A34-BBBA-17499BB354AA}"/>
              </a:ext>
            </a:extLst>
          </p:cNvPr>
          <p:cNvSpPr>
            <a:spLocks noChangeAspect="1"/>
          </p:cNvSpPr>
          <p:nvPr/>
        </p:nvSpPr>
        <p:spPr>
          <a:xfrm>
            <a:off x="5538768" y="2265950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BA8E75B-76EB-47E4-BA11-9E27361672BC}"/>
              </a:ext>
            </a:extLst>
          </p:cNvPr>
          <p:cNvSpPr>
            <a:spLocks noChangeAspect="1"/>
          </p:cNvSpPr>
          <p:nvPr/>
        </p:nvSpPr>
        <p:spPr>
          <a:xfrm>
            <a:off x="1836610" y="3209721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2ECD5A-8214-4182-8735-26CF414102C7}"/>
              </a:ext>
            </a:extLst>
          </p:cNvPr>
          <p:cNvSpPr>
            <a:spLocks noChangeAspect="1"/>
          </p:cNvSpPr>
          <p:nvPr/>
        </p:nvSpPr>
        <p:spPr>
          <a:xfrm>
            <a:off x="3687689" y="3209720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C8A844A-AF26-44B3-8B0F-0F009716A441}"/>
              </a:ext>
            </a:extLst>
          </p:cNvPr>
          <p:cNvSpPr>
            <a:spLocks noChangeAspect="1"/>
          </p:cNvSpPr>
          <p:nvPr/>
        </p:nvSpPr>
        <p:spPr>
          <a:xfrm>
            <a:off x="5538768" y="3209721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8DD88CE-5F47-43BB-83A1-2A4578FD8F65}"/>
              </a:ext>
            </a:extLst>
          </p:cNvPr>
          <p:cNvSpPr>
            <a:spLocks noChangeAspect="1"/>
          </p:cNvSpPr>
          <p:nvPr/>
        </p:nvSpPr>
        <p:spPr>
          <a:xfrm>
            <a:off x="1836610" y="4120310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B5D668E-B65F-4D53-A3DB-D43E3C4D8E2A}"/>
              </a:ext>
            </a:extLst>
          </p:cNvPr>
          <p:cNvSpPr>
            <a:spLocks noChangeAspect="1"/>
          </p:cNvSpPr>
          <p:nvPr/>
        </p:nvSpPr>
        <p:spPr>
          <a:xfrm>
            <a:off x="3687689" y="4120309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8C0BA63-6A74-4F23-AB92-F4E3BBC340AF}"/>
              </a:ext>
            </a:extLst>
          </p:cNvPr>
          <p:cNvSpPr>
            <a:spLocks noChangeAspect="1"/>
          </p:cNvSpPr>
          <p:nvPr/>
        </p:nvSpPr>
        <p:spPr>
          <a:xfrm>
            <a:off x="5538768" y="4120310"/>
            <a:ext cx="1680504" cy="760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238EB28-5FD3-4126-AB49-887BC34038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550841"/>
              </p:ext>
            </p:extLst>
          </p:nvPr>
        </p:nvGraphicFramePr>
        <p:xfrm>
          <a:off x="2353012" y="2462008"/>
          <a:ext cx="64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68280" progId="Equation.DSMT4">
                  <p:embed/>
                </p:oleObj>
              </mc:Choice>
              <mc:Fallback>
                <p:oleObj name="Equation" r:id="rId2" imgW="6476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53012" y="2462008"/>
                        <a:ext cx="647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44B7394-04D0-4C24-9530-36B9639DF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47153"/>
              </p:ext>
            </p:extLst>
          </p:nvPr>
        </p:nvGraphicFramePr>
        <p:xfrm>
          <a:off x="4204091" y="3405779"/>
          <a:ext cx="64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368280" progId="Equation.DSMT4">
                  <p:embed/>
                </p:oleObj>
              </mc:Choice>
              <mc:Fallback>
                <p:oleObj name="Equation" r:id="rId4" imgW="6476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04091" y="3405779"/>
                        <a:ext cx="647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AE60F9D-369C-45FE-86A9-55B92304A7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073848"/>
              </p:ext>
            </p:extLst>
          </p:nvPr>
        </p:nvGraphicFramePr>
        <p:xfrm>
          <a:off x="4223141" y="2462008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368280" progId="Equation.DSMT4">
                  <p:embed/>
                </p:oleObj>
              </mc:Choice>
              <mc:Fallback>
                <p:oleObj name="Equation" r:id="rId6" imgW="6094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23141" y="2462008"/>
                        <a:ext cx="609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9">
            <a:extLst>
              <a:ext uri="{FF2B5EF4-FFF2-40B4-BE49-F238E27FC236}">
                <a16:creationId xmlns:a16="http://schemas.microsoft.com/office/drawing/2014/main" id="{9D94B056-1B2F-49F4-A360-948D4E0AE6AE}"/>
              </a:ext>
            </a:extLst>
          </p:cNvPr>
          <p:cNvSpPr txBox="1">
            <a:spLocks/>
          </p:cNvSpPr>
          <p:nvPr/>
        </p:nvSpPr>
        <p:spPr>
          <a:xfrm>
            <a:off x="276063" y="2265948"/>
            <a:ext cx="1389406" cy="2629901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dirty="0"/>
              <a:t>“TRI”</a:t>
            </a:r>
          </a:p>
          <a:p>
            <a:pPr marL="0" indent="0" algn="r">
              <a:buNone/>
            </a:pPr>
            <a:r>
              <a:rPr lang="en-US" sz="2200" dirty="0"/>
              <a:t>The GCF of these </a:t>
            </a:r>
            <a:r>
              <a:rPr lang="en-US" sz="2200" b="1" dirty="0"/>
              <a:t>three</a:t>
            </a:r>
            <a:r>
              <a:rPr lang="en-US" sz="2200" dirty="0"/>
              <a:t> cards is 8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baseline="30000" dirty="0"/>
              <a:t>2</a:t>
            </a:r>
            <a:r>
              <a:rPr lang="en-US" sz="2200" dirty="0"/>
              <a:t>.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092AA99-DC16-4FBC-954E-16B797C47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0024"/>
              </p:ext>
            </p:extLst>
          </p:nvPr>
        </p:nvGraphicFramePr>
        <p:xfrm>
          <a:off x="2416229" y="343177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355320" progId="Equation.DSMT4">
                  <p:embed/>
                </p:oleObj>
              </mc:Choice>
              <mc:Fallback>
                <p:oleObj name="Equation" r:id="rId8" imgW="5205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16229" y="3431779"/>
                        <a:ext cx="5207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B08C729-546B-4315-A045-1002F59F8D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41613"/>
              </p:ext>
            </p:extLst>
          </p:nvPr>
        </p:nvGraphicFramePr>
        <p:xfrm>
          <a:off x="6042470" y="2430258"/>
          <a:ext cx="673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431640" progId="Equation.DSMT4">
                  <p:embed/>
                </p:oleObj>
              </mc:Choice>
              <mc:Fallback>
                <p:oleObj name="Equation" r:id="rId10" imgW="672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42470" y="2430258"/>
                        <a:ext cx="673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8708EE7-A217-4547-BCEB-F747A36C9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178676"/>
              </p:ext>
            </p:extLst>
          </p:nvPr>
        </p:nvGraphicFramePr>
        <p:xfrm>
          <a:off x="6046712" y="3396748"/>
          <a:ext cx="635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368280" progId="Equation.DSMT4">
                  <p:embed/>
                </p:oleObj>
              </mc:Choice>
              <mc:Fallback>
                <p:oleObj name="Equation" r:id="rId12" imgW="6346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46712" y="3396748"/>
                        <a:ext cx="6350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B54EF9D-1108-4796-BAC1-7C71FDA739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023873"/>
              </p:ext>
            </p:extLst>
          </p:nvPr>
        </p:nvGraphicFramePr>
        <p:xfrm>
          <a:off x="4172341" y="4284663"/>
          <a:ext cx="66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60240" imgH="431640" progId="Equation.DSMT4">
                  <p:embed/>
                </p:oleObj>
              </mc:Choice>
              <mc:Fallback>
                <p:oleObj name="Equation" r:id="rId14" imgW="660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72341" y="4284663"/>
                        <a:ext cx="660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68BBFCB-3B05-4BAB-8DF8-7BE1E1CA15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438442"/>
              </p:ext>
            </p:extLst>
          </p:nvPr>
        </p:nvGraphicFramePr>
        <p:xfrm>
          <a:off x="2353012" y="4316368"/>
          <a:ext cx="64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7640" imgH="368280" progId="Equation.DSMT4">
                  <p:embed/>
                </p:oleObj>
              </mc:Choice>
              <mc:Fallback>
                <p:oleObj name="Equation" r:id="rId16" imgW="6476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53012" y="4316368"/>
                        <a:ext cx="647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EC7A5CB-58B8-4590-AA57-00E8671D57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055610"/>
              </p:ext>
            </p:extLst>
          </p:nvPr>
        </p:nvGraphicFramePr>
        <p:xfrm>
          <a:off x="6055170" y="4284618"/>
          <a:ext cx="66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431640" progId="Equation.DSMT4">
                  <p:embed/>
                </p:oleObj>
              </mc:Choice>
              <mc:Fallback>
                <p:oleObj name="Equation" r:id="rId18" imgW="660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55170" y="4284618"/>
                        <a:ext cx="660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19">
            <a:extLst>
              <a:ext uri="{FF2B5EF4-FFF2-40B4-BE49-F238E27FC236}">
                <a16:creationId xmlns:a16="http://schemas.microsoft.com/office/drawing/2014/main" id="{82CD3B15-22A1-494B-9DC6-EA5C457911F3}"/>
              </a:ext>
            </a:extLst>
          </p:cNvPr>
          <p:cNvSpPr txBox="1">
            <a:spLocks/>
          </p:cNvSpPr>
          <p:nvPr/>
        </p:nvSpPr>
        <p:spPr>
          <a:xfrm>
            <a:off x="7419486" y="3041483"/>
            <a:ext cx="1338570" cy="1854366"/>
          </a:xfrm>
          <a:prstGeom prst="rect">
            <a:avLst/>
          </a:prstGeom>
        </p:spPr>
        <p:txBody>
          <a:bodyPr vert="horz" lIns="91435" tIns="45718" rIns="91435" bIns="45718">
            <a:normAutofit fontScale="92500" lnSpcReduction="10000"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/>
              <a:t>NOT</a:t>
            </a:r>
            <a:r>
              <a:rPr lang="en-US" sz="2200" dirty="0"/>
              <a:t> a </a:t>
            </a:r>
            <a:br>
              <a:rPr lang="en-US" sz="2200" dirty="0"/>
            </a:br>
            <a:r>
              <a:rPr lang="en-US" sz="2200" dirty="0"/>
              <a:t>TRI set.</a:t>
            </a:r>
          </a:p>
          <a:p>
            <a:pPr marL="0" indent="0">
              <a:buNone/>
            </a:pPr>
            <a:r>
              <a:rPr lang="en-US" sz="2200" dirty="0"/>
              <a:t>The GCF </a:t>
            </a:r>
            <a:br>
              <a:rPr lang="en-US" sz="2200" dirty="0"/>
            </a:br>
            <a:r>
              <a:rPr lang="en-US" sz="2200" dirty="0"/>
              <a:t>of these </a:t>
            </a:r>
            <a:r>
              <a:rPr lang="en-US" sz="2200" b="1" dirty="0"/>
              <a:t>three</a:t>
            </a:r>
            <a:r>
              <a:rPr lang="en-US" sz="2200" dirty="0"/>
              <a:t> cards is 5.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121080" cy="3434098"/>
          </a:xfrm>
        </p:spPr>
        <p:txBody>
          <a:bodyPr/>
          <a:lstStyle/>
          <a:p>
            <a:r>
              <a:rPr lang="en-US" dirty="0"/>
              <a:t>Work with your partner to arrange the hexagons such that sides with </a:t>
            </a:r>
            <a:r>
              <a:rPr lang="en-US" b="1" dirty="0"/>
              <a:t>equivalent expressions </a:t>
            </a:r>
            <a:r>
              <a:rPr lang="en-US" dirty="0"/>
              <a:t>OR sides with </a:t>
            </a:r>
            <a:r>
              <a:rPr lang="en-US" b="1" dirty="0"/>
              <a:t>an expression and its GCF </a:t>
            </a:r>
            <a:r>
              <a:rPr lang="en-US" dirty="0"/>
              <a:t>are touching.</a:t>
            </a:r>
          </a:p>
          <a:p>
            <a:r>
              <a:rPr lang="en-US" dirty="0"/>
              <a:t>The center hexagon contains the GCFs.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Hexagon Puzzle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1456A24-7E68-4507-88B3-9B30158620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343" t="18390" r="11029" b="18390"/>
          <a:stretch/>
        </p:blipFill>
        <p:spPr>
          <a:xfrm>
            <a:off x="4565720" y="400050"/>
            <a:ext cx="412108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48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E2D0569D-DC80-4B1B-9443-5500EF4F7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031" t="17898" r="10716" b="18489"/>
          <a:stretch/>
        </p:blipFill>
        <p:spPr>
          <a:xfrm>
            <a:off x="2699601" y="621942"/>
            <a:ext cx="4005999" cy="4214312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Hexagon Puzzle</a:t>
            </a:r>
          </a:p>
        </p:txBody>
      </p:sp>
      <p:sp>
        <p:nvSpPr>
          <p:cNvPr id="8" name="Title 18">
            <a:extLst>
              <a:ext uri="{FF2B5EF4-FFF2-40B4-BE49-F238E27FC236}">
                <a16:creationId xmlns:a16="http://schemas.microsoft.com/office/drawing/2014/main" id="{F84EC60D-F854-4E5B-9230-71A75DE9CF76}"/>
              </a:ext>
            </a:extLst>
          </p:cNvPr>
          <p:cNvSpPr txBox="1">
            <a:spLocks/>
          </p:cNvSpPr>
          <p:nvPr/>
        </p:nvSpPr>
        <p:spPr>
          <a:xfrm>
            <a:off x="457200" y="832871"/>
            <a:ext cx="243218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0" kern="120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(Solution)</a:t>
            </a:r>
          </a:p>
        </p:txBody>
      </p:sp>
    </p:spTree>
    <p:extLst>
      <p:ext uri="{BB962C8B-B14F-4D97-AF65-F5344CB8AC3E}">
        <p14:creationId xmlns:p14="http://schemas.microsoft.com/office/powerpoint/2010/main" val="386696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949158-4683-C11B-6C5B-F5B981504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97260"/>
            <a:ext cx="8229600" cy="446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chemeClr val="accen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 Factoring, Part A</a:t>
            </a:r>
            <a:endParaRPr lang="en-US" sz="1800" dirty="0">
              <a:solidFill>
                <a:schemeClr val="accent2"/>
              </a:solidFill>
            </a:endParaRPr>
          </a:p>
          <a:p>
            <a:pPr algn="ctr"/>
            <a:endParaRPr lang="en-US" sz="1800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 (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1)</a:t>
            </a:r>
          </a:p>
        </p:txBody>
      </p:sp>
      <p:pic>
        <p:nvPicPr>
          <p:cNvPr id="6" name="Online Media 5" descr="TRI Factoring, Part A">
            <a:hlinkClick r:id="" action="ppaction://media"/>
            <a:extLst>
              <a:ext uri="{FF2B5EF4-FFF2-40B4-BE49-F238E27FC236}">
                <a16:creationId xmlns:a16="http://schemas.microsoft.com/office/drawing/2014/main" id="{B3BF5F97-76C8-6534-5ED7-2FD685F173F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445661" y="1164497"/>
            <a:ext cx="6252678" cy="353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16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Work with a partner to factor questions 1–4 on your </a:t>
            </a:r>
            <a:br>
              <a:rPr lang="en-US" dirty="0"/>
            </a:br>
            <a:r>
              <a:rPr lang="en-US" dirty="0"/>
              <a:t>TRI Factoring handout. Then, discuss these questions:</a:t>
            </a:r>
          </a:p>
          <a:p>
            <a:r>
              <a:rPr lang="en-US" dirty="0"/>
              <a:t>How are questions 3 and 4 similar?</a:t>
            </a:r>
          </a:p>
          <a:p>
            <a:r>
              <a:rPr lang="en-US" dirty="0"/>
              <a:t>How are they different?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 Quadratics When </a:t>
            </a:r>
            <a:r>
              <a:rPr lang="en-US" i="1" dirty="0">
                <a:cs typeface="Times New Roman" panose="02020603050405020304" pitchFamily="18" charset="0"/>
              </a:rPr>
              <a:t>a</a:t>
            </a:r>
            <a:r>
              <a:rPr lang="en-US" dirty="0"/>
              <a:t> = 1</a:t>
            </a:r>
          </a:p>
        </p:txBody>
      </p:sp>
    </p:spTree>
    <p:extLst>
      <p:ext uri="{BB962C8B-B14F-4D97-AF65-F5344CB8AC3E}">
        <p14:creationId xmlns:p14="http://schemas.microsoft.com/office/powerpoint/2010/main" val="27951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1058</TotalTime>
  <Words>530</Words>
  <Application>Microsoft Office PowerPoint</Application>
  <PresentationFormat>On-screen Show (16:9)</PresentationFormat>
  <Paragraphs>78</Paragraphs>
  <Slides>23</Slides>
  <Notes>3</Notes>
  <HiddenSlides>1</HiddenSlides>
  <MMClips>2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Finding Factors, Part 1</vt:lpstr>
      <vt:lpstr>Essential Question</vt:lpstr>
      <vt:lpstr>Lesson Objectives</vt:lpstr>
      <vt:lpstr>TRI Game</vt:lpstr>
      <vt:lpstr>Hexagon Puzzle</vt:lpstr>
      <vt:lpstr>Hexagon Puzzle</vt:lpstr>
      <vt:lpstr>Guided Notes (a = 1)</vt:lpstr>
      <vt:lpstr>Factoring Quadratics When a = 1</vt:lpstr>
      <vt:lpstr>Factoring Quadratics When a = 1 (Solutions)</vt:lpstr>
      <vt:lpstr>Factoring Quadratics When a = 1 (Solutions)</vt:lpstr>
      <vt:lpstr>Solving Quadratics When a = 1</vt:lpstr>
      <vt:lpstr>Solving Quadratics When a = 1</vt:lpstr>
      <vt:lpstr>Solving Quadratics When a = 1 (Solutions)</vt:lpstr>
      <vt:lpstr>Solving Quadratics When a = 1 (Solutions)</vt:lpstr>
      <vt:lpstr>Solving Quadratics When a = 1 (Solutions)</vt:lpstr>
      <vt:lpstr>Guided Notes (a ≠ 1)</vt:lpstr>
      <vt:lpstr>Factoring Quadratics When a ≠ 1</vt:lpstr>
      <vt:lpstr>Factoring Quadratics When a ≠ 1 (Solutions)</vt:lpstr>
      <vt:lpstr>Solving Quadratics When a ≠ 1 (Solutions)</vt:lpstr>
      <vt:lpstr>Solving Quadratics When a ≠ 1 (Solutions)</vt:lpstr>
      <vt:lpstr>Solving Quadratics When a ≠ 1 (Solutions)</vt:lpstr>
      <vt:lpstr>Why-Lighting 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Slides—Finding Factors, Part 1</dc:title>
  <dc:subject/>
  <dc:creator>K20 Center</dc:creator>
  <cp:keywords/>
  <dc:description/>
  <cp:lastModifiedBy>Eike, Michell L.</cp:lastModifiedBy>
  <cp:revision>29</cp:revision>
  <dcterms:created xsi:type="dcterms:W3CDTF">2022-04-12T13:57:35Z</dcterms:created>
  <dcterms:modified xsi:type="dcterms:W3CDTF">2022-09-19T19:36:14Z</dcterms:modified>
  <cp:category/>
</cp:coreProperties>
</file>