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 id="2147483679" r:id="rId2"/>
    <p:sldMasterId id="2147483680" r:id="rId3"/>
  </p:sldMasterIdLst>
  <p:notesMasterIdLst>
    <p:notesMasterId r:id="rId2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12"/>
    <p:restoredTop sz="94694"/>
  </p:normalViewPr>
  <p:slideViewPr>
    <p:cSldViewPr snapToGrid="0">
      <p:cViewPr varScale="1">
        <p:scale>
          <a:sx n="149" d="100"/>
          <a:sy n="149" d="100"/>
        </p:scale>
        <p:origin x="192" y="3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CzNANZnoi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22lGbAVWhro&amp;list=RDCMUCsooa4yRKGN_zEE8iknghZA&amp;start_radio=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a3e812ec1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ca3e812ec1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ca3e812ec1_0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ca3e812ec1_0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ca3e812ec1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ca3e812ec1_0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ca3e812ec1_0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ca3e812ec1_0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a3e812ec1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ca3e812ec1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cacf5582e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cacf5582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cacf5582e2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cacf5582e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Crashcourse (Director). (2018, April 18). </a:t>
            </a:r>
            <a:r>
              <a:rPr lang="en" i="1">
                <a:solidFill>
                  <a:schemeClr val="dk1"/>
                </a:solidFill>
              </a:rPr>
              <a:t>Henrietta lacks, the Tuskegee experiment, and ethical data collection: Crash course STATISTICS #12</a:t>
            </a:r>
            <a:r>
              <a:rPr lang="en">
                <a:solidFill>
                  <a:schemeClr val="dk1"/>
                </a:solidFill>
              </a:rPr>
              <a:t> [Video file]. Retrieved March 26, 2021, from </a:t>
            </a:r>
            <a:r>
              <a:rPr lang="en" u="sng">
                <a:solidFill>
                  <a:schemeClr val="hlink"/>
                </a:solidFill>
                <a:hlinkClick r:id="rId3"/>
              </a:rPr>
              <a:t>https://www.youtube.com/watch?v=CzNANZnoiRs</a:t>
            </a:r>
            <a:r>
              <a:rPr lang="en">
                <a:solidFill>
                  <a:schemeClr val="dk1"/>
                </a:solidFill>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cacf5582e2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cacf5582e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NewsyHub (Director). (2016, August 25). </a:t>
            </a:r>
            <a:r>
              <a:rPr lang="en" i="1">
                <a:solidFill>
                  <a:schemeClr val="dk1"/>
                </a:solidFill>
              </a:rPr>
              <a:t>The unknowns about the Tuskegee syphilis study</a:t>
            </a:r>
            <a:r>
              <a:rPr lang="en">
                <a:solidFill>
                  <a:schemeClr val="dk1"/>
                </a:solidFill>
              </a:rPr>
              <a:t> [Video file]. Retrieved March 26, 2021, from</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https://www.youtube.com/watch</a:t>
            </a:r>
            <a:r>
              <a:rPr lang="en">
                <a:solidFill>
                  <a:schemeClr val="dk1"/>
                </a:solidFill>
              </a:rPr>
              <a:t>?v=J3tQ93fQf8U</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cacf5582e2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cacf5582e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cacf5582e2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cacf5582e2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cacf5582e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cacf5582e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ca3e812ec1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gca3e812ec1_0_1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ca3e812ec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ca3e812ec1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a3e812ec1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ca3e812ec1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a3e812ec1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TEDEducation (Director). (2016, February 08). </a:t>
            </a:r>
            <a:r>
              <a:rPr lang="en" i="1">
                <a:solidFill>
                  <a:schemeClr val="dk1"/>
                </a:solidFill>
              </a:rPr>
              <a:t>The immortal cells of Henrietta lacks - robin bulleri</a:t>
            </a:r>
            <a:r>
              <a:rPr lang="en">
                <a:solidFill>
                  <a:schemeClr val="dk1"/>
                </a:solidFill>
              </a:rPr>
              <a:t> [Video file]. Retrieved March 26, 2021, from </a:t>
            </a:r>
            <a:r>
              <a:rPr lang="en" u="sng">
                <a:solidFill>
                  <a:schemeClr val="hlink"/>
                </a:solidFill>
                <a:hlinkClick r:id="rId3"/>
              </a:rPr>
              <a:t>https://www.youtube.com/watch?v=22lGbAVWhro&amp;list=RDCMUCsooa4yRKGN_zEE8iknghZA&amp;start_radio=1</a:t>
            </a:r>
            <a:r>
              <a:rPr lang="en">
                <a:solidFill>
                  <a:schemeClr val="dk1"/>
                </a:solidFill>
              </a:rPr>
              <a:t> </a:t>
            </a:r>
            <a:endParaRPr/>
          </a:p>
        </p:txBody>
      </p:sp>
      <p:sp>
        <p:nvSpPr>
          <p:cNvPr id="156" name="Google Shape;156;gca3e812ec1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ca3e812ec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ca3e812ec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ca3e812ec1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ca3e812ec1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a3e812ec1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ca3e812ec1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ca3e812ec1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ca3e812ec1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53"/>
        <p:cNvGrpSpPr/>
        <p:nvPr/>
      </p:nvGrpSpPr>
      <p:grpSpPr>
        <a:xfrm>
          <a:off x="0" y="0"/>
          <a:ext cx="0" cy="0"/>
          <a:chOff x="0" y="0"/>
          <a:chExt cx="0" cy="0"/>
        </a:xfrm>
      </p:grpSpPr>
      <p:pic>
        <p:nvPicPr>
          <p:cNvPr id="54" name="Google Shape;54;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7" name="Google Shape;5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9"/>
        <p:cNvGrpSpPr/>
        <p:nvPr/>
      </p:nvGrpSpPr>
      <p:grpSpPr>
        <a:xfrm>
          <a:off x="0" y="0"/>
          <a:ext cx="0" cy="0"/>
          <a:chOff x="0" y="0"/>
          <a:chExt cx="0" cy="0"/>
        </a:xfrm>
      </p:grpSpPr>
      <p:pic>
        <p:nvPicPr>
          <p:cNvPr id="60" name="Google Shape;60;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1" name="Google Shape;61;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3" name="Google Shape;63;p16"/>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64"/>
        <p:cNvGrpSpPr/>
        <p:nvPr/>
      </p:nvGrpSpPr>
      <p:grpSpPr>
        <a:xfrm>
          <a:off x="0" y="0"/>
          <a:ext cx="0" cy="0"/>
          <a:chOff x="0" y="0"/>
          <a:chExt cx="0" cy="0"/>
        </a:xfrm>
      </p:grpSpPr>
      <p:pic>
        <p:nvPicPr>
          <p:cNvPr id="65" name="Google Shape;65;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7"/>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8" name="Google Shape;68;p17"/>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9"/>
        <p:cNvGrpSpPr/>
        <p:nvPr/>
      </p:nvGrpSpPr>
      <p:grpSpPr>
        <a:xfrm>
          <a:off x="0" y="0"/>
          <a:ext cx="0" cy="0"/>
          <a:chOff x="0" y="0"/>
          <a:chExt cx="0" cy="0"/>
        </a:xfrm>
      </p:grpSpPr>
      <p:sp>
        <p:nvSpPr>
          <p:cNvPr id="70" name="Google Shape;70;p18"/>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1" name="Google Shape;7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4" name="Google Shape;74;p18"/>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75" name="Google Shape;75;p18"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76"/>
        <p:cNvGrpSpPr/>
        <p:nvPr/>
      </p:nvGrpSpPr>
      <p:grpSpPr>
        <a:xfrm>
          <a:off x="0" y="0"/>
          <a:ext cx="0" cy="0"/>
          <a:chOff x="0" y="0"/>
          <a:chExt cx="0" cy="0"/>
        </a:xfrm>
      </p:grpSpPr>
      <p:sp>
        <p:nvSpPr>
          <p:cNvPr id="77" name="Google Shape;77;p19"/>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79" name="Google Shape;79;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80"/>
        <p:cNvGrpSpPr/>
        <p:nvPr/>
      </p:nvGrpSpPr>
      <p:grpSpPr>
        <a:xfrm>
          <a:off x="0" y="0"/>
          <a:ext cx="0" cy="0"/>
          <a:chOff x="0" y="0"/>
          <a:chExt cx="0" cy="0"/>
        </a:xfrm>
      </p:grpSpPr>
      <p:sp>
        <p:nvSpPr>
          <p:cNvPr id="81" name="Google Shape;81;p2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7" name="Google Shape;87;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1" name="Google Shape;9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2" name="Google Shape;92;p22"/>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2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6" name="Google Shape;96;p2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7" name="Google Shape;97;p23"/>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8" name="Google Shape;98;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9" name="Google Shape;99;p23"/>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00"/>
        <p:cNvGrpSpPr/>
        <p:nvPr/>
      </p:nvGrpSpPr>
      <p:grpSpPr>
        <a:xfrm>
          <a:off x="0" y="0"/>
          <a:ext cx="0" cy="0"/>
          <a:chOff x="0" y="0"/>
          <a:chExt cx="0" cy="0"/>
        </a:xfrm>
      </p:grpSpPr>
      <p:sp>
        <p:nvSpPr>
          <p:cNvPr id="101" name="Google Shape;101;p24"/>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2" name="Google Shape;102;p24"/>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03" name="Google Shape;10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05"/>
        <p:cNvGrpSpPr/>
        <p:nvPr/>
      </p:nvGrpSpPr>
      <p:grpSpPr>
        <a:xfrm>
          <a:off x="0" y="0"/>
          <a:ext cx="0" cy="0"/>
          <a:chOff x="0" y="0"/>
          <a:chExt cx="0" cy="0"/>
        </a:xfrm>
      </p:grpSpPr>
      <p:pic>
        <p:nvPicPr>
          <p:cNvPr id="106" name="Google Shape;10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7" name="Google Shape;107;p2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08" name="Google Shape;108;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09"/>
        <p:cNvGrpSpPr/>
        <p:nvPr/>
      </p:nvGrpSpPr>
      <p:grpSpPr>
        <a:xfrm>
          <a:off x="0" y="0"/>
          <a:ext cx="0" cy="0"/>
          <a:chOff x="0" y="0"/>
          <a:chExt cx="0" cy="0"/>
        </a:xfrm>
      </p:grpSpPr>
      <p:pic>
        <p:nvPicPr>
          <p:cNvPr id="110" name="Google Shape;11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1" name="Google Shape;111;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2"/>
        <p:cNvGrpSpPr/>
        <p:nvPr/>
      </p:nvGrpSpPr>
      <p:grpSpPr>
        <a:xfrm>
          <a:off x="0" y="0"/>
          <a:ext cx="0" cy="0"/>
          <a:chOff x="0" y="0"/>
          <a:chExt cx="0" cy="0"/>
        </a:xfrm>
      </p:grpSpPr>
      <p:pic>
        <p:nvPicPr>
          <p:cNvPr id="113" name="Google Shape;113;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4" name="Google Shape;114;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15"/>
        <p:cNvGrpSpPr/>
        <p:nvPr/>
      </p:nvGrpSpPr>
      <p:grpSpPr>
        <a:xfrm>
          <a:off x="0" y="0"/>
          <a:ext cx="0" cy="0"/>
          <a:chOff x="0" y="0"/>
          <a:chExt cx="0" cy="0"/>
        </a:xfrm>
      </p:grpSpPr>
      <p:pic>
        <p:nvPicPr>
          <p:cNvPr id="116" name="Google Shape;116;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17"/>
        <p:cNvGrpSpPr/>
        <p:nvPr/>
      </p:nvGrpSpPr>
      <p:grpSpPr>
        <a:xfrm>
          <a:off x="0" y="0"/>
          <a:ext cx="0" cy="0"/>
          <a:chOff x="0" y="0"/>
          <a:chExt cx="0" cy="0"/>
        </a:xfrm>
      </p:grpSpPr>
      <p:pic>
        <p:nvPicPr>
          <p:cNvPr id="118" name="Google Shape;118;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19"/>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23"/>
        <p:cNvGrpSpPr/>
        <p:nvPr/>
      </p:nvGrpSpPr>
      <p:grpSpPr>
        <a:xfrm>
          <a:off x="0" y="0"/>
          <a:ext cx="0" cy="0"/>
          <a:chOff x="0" y="0"/>
          <a:chExt cx="0" cy="0"/>
        </a:xfrm>
      </p:grpSpPr>
      <p:sp>
        <p:nvSpPr>
          <p:cNvPr id="124" name="Google Shape;124;p3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p3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26" name="Google Shape;126;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0" name="Google Shape;130;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 name="Google Shape;122;p3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CzNANZnoiRs" TargetMode="External"/><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J3tQ93fQf8U" TargetMode="External"/><Relationship Id="rId2" Type="http://schemas.openxmlformats.org/officeDocument/2006/relationships/notesSlide" Target="../notesSlides/notesSlide16.xml"/><Relationship Id="rId1" Type="http://schemas.openxmlformats.org/officeDocument/2006/relationships/slideLayout" Target="../slideLayouts/slideLayout26.xml"/><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22lGbAVWhro"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1" name="Google Shape;191;p43"/>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dirty="0"/>
              <a:t>Connect with those who read the same article as you and discuss the following:</a:t>
            </a:r>
            <a:endParaRPr dirty="0"/>
          </a:p>
          <a:p>
            <a:pPr marL="457200" lvl="0" indent="-393700" algn="l" rtl="0">
              <a:spcBef>
                <a:spcPts val="0"/>
              </a:spcBef>
              <a:spcAft>
                <a:spcPts val="0"/>
              </a:spcAft>
              <a:buSzPts val="2600"/>
              <a:buChar char="•"/>
            </a:pPr>
            <a:r>
              <a:rPr lang="en" dirty="0"/>
              <a:t>Takeaways from the article </a:t>
            </a:r>
            <a:endParaRPr dirty="0"/>
          </a:p>
          <a:p>
            <a:pPr marL="457200" lvl="0" indent="-393700" algn="l" rtl="0">
              <a:spcBef>
                <a:spcPts val="0"/>
              </a:spcBef>
              <a:spcAft>
                <a:spcPts val="0"/>
              </a:spcAft>
              <a:buSzPts val="2600"/>
              <a:buChar char="•"/>
            </a:pPr>
            <a:r>
              <a:rPr lang="en" dirty="0"/>
              <a:t>Questions you still have</a:t>
            </a:r>
            <a:endParaRPr dirty="0"/>
          </a:p>
          <a:p>
            <a:pPr marL="0" lvl="0" indent="0" algn="l" rtl="0">
              <a:spcBef>
                <a:spcPts val="0"/>
              </a:spcBef>
              <a:spcAft>
                <a:spcPts val="0"/>
              </a:spcAft>
              <a:buSzPts val="2600"/>
              <a:buNone/>
            </a:pPr>
            <a:endParaRPr dirty="0"/>
          </a:p>
        </p:txBody>
      </p:sp>
      <p:pic>
        <p:nvPicPr>
          <p:cNvPr id="192" name="Google Shape;192;p43"/>
          <p:cNvPicPr preferRelativeResize="0"/>
          <p:nvPr/>
        </p:nvPicPr>
        <p:blipFill>
          <a:blip r:embed="rId3">
            <a:alphaModFix/>
          </a:blip>
          <a:stretch>
            <a:fillRect/>
          </a:stretch>
        </p:blipFill>
        <p:spPr>
          <a:xfrm>
            <a:off x="5477700" y="11646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8" name="Google Shape;198;p4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dirty="0"/>
              <a:t>In your original group of four (4), each person should share the following:</a:t>
            </a:r>
            <a:endParaRPr dirty="0"/>
          </a:p>
          <a:p>
            <a:pPr marL="457200" lvl="0" indent="-393700" algn="l" rtl="0">
              <a:spcBef>
                <a:spcPts val="0"/>
              </a:spcBef>
              <a:spcAft>
                <a:spcPts val="0"/>
              </a:spcAft>
              <a:buSzPts val="2600"/>
              <a:buChar char="•"/>
            </a:pPr>
            <a:r>
              <a:rPr lang="en" dirty="0"/>
              <a:t>What you learned from your reading</a:t>
            </a:r>
            <a:endParaRPr dirty="0"/>
          </a:p>
          <a:p>
            <a:pPr marL="457200" lvl="0" indent="-393700" algn="l" rtl="0">
              <a:spcBef>
                <a:spcPts val="0"/>
              </a:spcBef>
              <a:spcAft>
                <a:spcPts val="0"/>
              </a:spcAft>
              <a:buSzPts val="2600"/>
              <a:buChar char="•"/>
            </a:pPr>
            <a:r>
              <a:rPr lang="en" dirty="0"/>
              <a:t>What you included in the middle circle of your Inside Out handout</a:t>
            </a:r>
            <a:endParaRPr dirty="0"/>
          </a:p>
          <a:p>
            <a:pPr marL="0" lvl="0" indent="0" algn="l" rtl="0">
              <a:spcBef>
                <a:spcPts val="0"/>
              </a:spcBef>
              <a:spcAft>
                <a:spcPts val="0"/>
              </a:spcAft>
              <a:buSzPts val="2600"/>
              <a:buNone/>
            </a:pPr>
            <a:endParaRPr dirty="0"/>
          </a:p>
        </p:txBody>
      </p:sp>
      <p:pic>
        <p:nvPicPr>
          <p:cNvPr id="199" name="Google Shape;199;p44"/>
          <p:cNvPicPr preferRelativeResize="0"/>
          <p:nvPr/>
        </p:nvPicPr>
        <p:blipFill>
          <a:blip r:embed="rId3">
            <a:alphaModFix/>
          </a:blip>
          <a:stretch>
            <a:fillRect/>
          </a:stretch>
        </p:blipFill>
        <p:spPr>
          <a:xfrm>
            <a:off x="5477700" y="11646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pic>
        <p:nvPicPr>
          <p:cNvPr id="205" name="Google Shape;205;p45"/>
          <p:cNvPicPr preferRelativeResize="0"/>
          <p:nvPr/>
        </p:nvPicPr>
        <p:blipFill>
          <a:blip r:embed="rId3">
            <a:alphaModFix/>
          </a:blip>
          <a:stretch>
            <a:fillRect/>
          </a:stretch>
        </p:blipFill>
        <p:spPr>
          <a:xfrm>
            <a:off x="5477700" y="1164647"/>
            <a:ext cx="3361500" cy="3383960"/>
          </a:xfrm>
          <a:prstGeom prst="rect">
            <a:avLst/>
          </a:prstGeom>
          <a:noFill/>
          <a:ln>
            <a:noFill/>
          </a:ln>
        </p:spPr>
      </p:pic>
      <p:sp>
        <p:nvSpPr>
          <p:cNvPr id="206" name="Google Shape;206;p45"/>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dirty="0"/>
              <a:t>In the outermost circle answer, include the following:</a:t>
            </a:r>
            <a:endParaRPr dirty="0"/>
          </a:p>
          <a:p>
            <a:pPr marL="0" lvl="0" indent="0" algn="l" rtl="0">
              <a:spcBef>
                <a:spcPts val="0"/>
              </a:spcBef>
              <a:spcAft>
                <a:spcPts val="0"/>
              </a:spcAft>
              <a:buSzPts val="2600"/>
              <a:buNone/>
            </a:pPr>
            <a:endParaRPr dirty="0"/>
          </a:p>
          <a:p>
            <a:pPr marL="457200" lvl="0" indent="-393700" algn="l" rtl="0">
              <a:spcBef>
                <a:spcPts val="0"/>
              </a:spcBef>
              <a:spcAft>
                <a:spcPts val="0"/>
              </a:spcAft>
              <a:buSzPts val="2600"/>
              <a:buChar char="•"/>
            </a:pPr>
            <a:r>
              <a:rPr lang="en" dirty="0"/>
              <a:t>Most important information you learned from your group</a:t>
            </a:r>
            <a:endParaRPr dirty="0"/>
          </a:p>
          <a:p>
            <a:pPr marL="457200" lvl="0" indent="-393700" algn="l" rtl="0">
              <a:spcBef>
                <a:spcPts val="0"/>
              </a:spcBef>
              <a:spcAft>
                <a:spcPts val="0"/>
              </a:spcAft>
              <a:buSzPts val="2600"/>
              <a:buChar char="•"/>
            </a:pPr>
            <a:r>
              <a:rPr lang="en" i="1" dirty="0"/>
              <a:t>This should come from the articles you </a:t>
            </a:r>
            <a:r>
              <a:rPr lang="en" b="1" i="1" u="sng" dirty="0"/>
              <a:t>DID NOT</a:t>
            </a:r>
            <a:r>
              <a:rPr lang="en" i="1" dirty="0"/>
              <a:t> read</a:t>
            </a:r>
            <a:endParaRPr i="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Socratic Seminar</a:t>
            </a:r>
            <a:endParaRPr/>
          </a:p>
        </p:txBody>
      </p:sp>
      <p:sp>
        <p:nvSpPr>
          <p:cNvPr id="212" name="Google Shape;212;p46"/>
          <p:cNvSpPr txBox="1">
            <a:spLocks noGrp="1"/>
          </p:cNvSpPr>
          <p:nvPr>
            <p:ph type="body" idx="1"/>
          </p:nvPr>
        </p:nvSpPr>
        <p:spPr>
          <a:xfrm>
            <a:off x="457200" y="307247"/>
            <a:ext cx="5020500" cy="3621000"/>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None/>
            </a:pPr>
            <a:r>
              <a:rPr lang="en" dirty="0"/>
              <a:t>With your small group, decide on one question you believe to be the most important that you still want to discuss. </a:t>
            </a:r>
            <a:endParaRPr dirty="0"/>
          </a:p>
        </p:txBody>
      </p:sp>
      <p:pic>
        <p:nvPicPr>
          <p:cNvPr id="213" name="Google Shape;213;p46"/>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7"/>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Socratic Seminar</a:t>
            </a:r>
            <a:endParaRPr/>
          </a:p>
        </p:txBody>
      </p:sp>
      <p:sp>
        <p:nvSpPr>
          <p:cNvPr id="219" name="Google Shape;219;p47"/>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dirty="0"/>
              <a:t>Divide into two groups:</a:t>
            </a:r>
            <a:endParaRPr dirty="0"/>
          </a:p>
          <a:p>
            <a:pPr marL="457200" lvl="0" indent="-393700" algn="l" rtl="0">
              <a:spcBef>
                <a:spcPts val="520"/>
              </a:spcBef>
              <a:spcAft>
                <a:spcPts val="0"/>
              </a:spcAft>
              <a:buSzPts val="2600"/>
              <a:buChar char="•"/>
            </a:pPr>
            <a:r>
              <a:rPr lang="en" dirty="0"/>
              <a:t>Inner Circle: answer the questions and have a group discussion over one of the</a:t>
            </a:r>
            <a:r>
              <a:rPr lang="en-US" dirty="0"/>
              <a:t>m</a:t>
            </a:r>
            <a:endParaRPr dirty="0"/>
          </a:p>
          <a:p>
            <a:pPr marL="457200" lvl="0" indent="-393700" algn="l" rtl="0">
              <a:spcBef>
                <a:spcPts val="0"/>
              </a:spcBef>
              <a:spcAft>
                <a:spcPts val="0"/>
              </a:spcAft>
              <a:buSzPts val="2600"/>
              <a:buChar char="•"/>
            </a:pPr>
            <a:r>
              <a:rPr lang="en" dirty="0"/>
              <a:t>Outer Circle: quietly record observations of the speakers</a:t>
            </a:r>
            <a:endParaRPr dirty="0"/>
          </a:p>
        </p:txBody>
      </p:sp>
      <p:pic>
        <p:nvPicPr>
          <p:cNvPr id="220" name="Google Shape;220;p47"/>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48" descr="Today we’re going to talk about ethical data collection. From the Tuskegee syphilis experiments and Henrietta Lacks’ HeLa cells to the horrifying experiments performed at Nazi concentration camps, many strides have been made from Institutional Review Boards (or IRBs) to the Nuremberg Code to guarantee voluntariness, informed consent, and beneficence in modern statistical gathering. But as we’ll discuss, with the complexities of research in the digital age many new ethical questions arise. &#10;&#10;Crash Course is on Patreon! You can support us directly by signing up at http://www.patreon.com/crashcourse&#10;&#10;Thanks to the following Patrons for their generous monthly contributions that help keep Crash Course free for everyone forever:&#10;&#10;Mark Brouwer, Glenn Elliott, Justin Zingsheim, Jessica Wode, Eric Prestemon, Kathrin Benoit, Tom Trval, Jason Saslow, Nathan Taylor, Divonne Holmes à Court, Brian Thomas Gossett, Khaled El Shalakany, Indika Siriwardena, Robert Kunz, SR Foxley, Sam Ferguson, Yasenia Cruz, Eric Koslow, Caleb Weeks, Tim Curwick, Evren Türkmenoğlu, Alexander Tamas, D.A. Noe, Shawn Arnold, mark austin, Ruth Perez, Malcolm Callis, Ken Penttinen, Advait  Shinde, Cody Carpenter, Annamaria Herrera, William McGraw, Bader AlGhamdi, Vaso, Melissa Briski, Joey Quek, Andrei Krishkevich, Rachel Bright, Alex S, Mayumi Maeda, Kathy &amp; Tim Philip, Montather, Jirat, Eric Kitchen, Moritz Schmidt, Ian Dundore, Chris Peters, Sandra Aft, Steve Marshall&#10;--&#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Henrietta Lacks, the Tuskegee Experiment, and Ethical Data Collection: Crash Course Statistics #12">
            <a:hlinkClick r:id="rId3"/>
          </p:cNvPr>
          <p:cNvPicPr preferRelativeResize="0"/>
          <p:nvPr/>
        </p:nvPicPr>
        <p:blipFill>
          <a:blip r:embed="rId4">
            <a:alphaModFix/>
          </a:blip>
          <a:stretch>
            <a:fillRect/>
          </a:stretch>
        </p:blipFill>
        <p:spPr>
          <a:xfrm>
            <a:off x="1303813" y="120613"/>
            <a:ext cx="6536375" cy="4902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49" descr="The reporter who helped end the infamous Tuskegee syphilis study discusses what we may never know about the study's origin or its effects.&#10;&#10;Learn more about this story at www.newsy.com/62903/&#10;&#10;Find more videos like this at www.newsy.com&#10;&#10;Follow Newsy on Facebook: www.facebook.com/newsyvideos&#10;Follow Newsy on Twitter: www.twitter.com/newsyvideos" title="The unknowns about the Tuskegee syphilis study">
            <a:hlinkClick r:id="rId3"/>
          </p:cNvPr>
          <p:cNvPicPr preferRelativeResize="0"/>
          <p:nvPr/>
        </p:nvPicPr>
        <p:blipFill>
          <a:blip r:embed="rId4">
            <a:alphaModFix/>
          </a:blip>
          <a:stretch>
            <a:fillRect/>
          </a:stretch>
        </p:blipFill>
        <p:spPr>
          <a:xfrm>
            <a:off x="1290750" y="110813"/>
            <a:ext cx="6562500" cy="4921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fade">
                                      <p:cBhvr>
                                        <p:cTn id="7" dur="10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50"/>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sp>
        <p:nvSpPr>
          <p:cNvPr id="236" name="Google Shape;236;p50"/>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dirty="0"/>
              <a:t>With your partner discuss the following:</a:t>
            </a:r>
            <a:endParaRPr dirty="0"/>
          </a:p>
          <a:p>
            <a:pPr marL="457200" lvl="0" indent="-393700" algn="l" rtl="0">
              <a:spcBef>
                <a:spcPts val="520"/>
              </a:spcBef>
              <a:spcAft>
                <a:spcPts val="0"/>
              </a:spcAft>
              <a:buSzPts val="2600"/>
              <a:buChar char="•"/>
            </a:pPr>
            <a:r>
              <a:rPr lang="en" dirty="0"/>
              <a:t>The implications of the Tuskegee Institute and the damage it has done to Black Americans </a:t>
            </a:r>
            <a:endParaRPr dirty="0"/>
          </a:p>
          <a:p>
            <a:pPr marL="457200" lvl="0" indent="-393700" algn="l" rtl="0">
              <a:spcBef>
                <a:spcPts val="0"/>
              </a:spcBef>
              <a:spcAft>
                <a:spcPts val="0"/>
              </a:spcAft>
              <a:buSzPts val="2600"/>
              <a:buChar char="•"/>
            </a:pPr>
            <a:r>
              <a:rPr lang="en" dirty="0"/>
              <a:t>Your feelings about scientific research on human subjects</a:t>
            </a:r>
            <a:endParaRPr dirty="0"/>
          </a:p>
        </p:txBody>
      </p:sp>
      <p:pic>
        <p:nvPicPr>
          <p:cNvPr id="237" name="Google Shape;237;p50"/>
          <p:cNvPicPr preferRelativeResize="0"/>
          <p:nvPr/>
        </p:nvPicPr>
        <p:blipFill>
          <a:blip r:embed="rId3">
            <a:alphaModFix/>
          </a:blip>
          <a:stretch>
            <a:fillRect/>
          </a:stretch>
        </p:blipFill>
        <p:spPr>
          <a:xfrm>
            <a:off x="5477700" y="1544504"/>
            <a:ext cx="2885750" cy="2905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pic>
        <p:nvPicPr>
          <p:cNvPr id="250" name="Google Shape;250;p52"/>
          <p:cNvPicPr preferRelativeResize="0"/>
          <p:nvPr/>
        </p:nvPicPr>
        <p:blipFill>
          <a:blip r:embed="rId3">
            <a:alphaModFix/>
          </a:blip>
          <a:stretch>
            <a:fillRect/>
          </a:stretch>
        </p:blipFill>
        <p:spPr>
          <a:xfrm>
            <a:off x="5595425" y="1663037"/>
            <a:ext cx="2885750" cy="2905025"/>
          </a:xfrm>
          <a:prstGeom prst="rect">
            <a:avLst/>
          </a:prstGeom>
          <a:noFill/>
          <a:ln>
            <a:noFill/>
          </a:ln>
        </p:spPr>
      </p:pic>
      <p:sp>
        <p:nvSpPr>
          <p:cNvPr id="251" name="Google Shape;251;p52"/>
          <p:cNvSpPr txBox="1">
            <a:spLocks noGrp="1"/>
          </p:cNvSpPr>
          <p:nvPr>
            <p:ph type="body" idx="1"/>
          </p:nvPr>
        </p:nvSpPr>
        <p:spPr>
          <a:xfrm>
            <a:off x="457200" y="-147463"/>
            <a:ext cx="5020500" cy="3621000"/>
          </a:xfrm>
          <a:prstGeom prst="rect">
            <a:avLst/>
          </a:prstGeom>
        </p:spPr>
        <p:txBody>
          <a:bodyPr spcFirstLastPara="1" wrap="square" lIns="91400" tIns="91400" rIns="91400" bIns="91400" anchor="ctr" anchorCtr="0">
            <a:noAutofit/>
          </a:bodyPr>
          <a:lstStyle/>
          <a:p>
            <a:pPr marL="0" lvl="0" indent="0" algn="l" rtl="0">
              <a:spcBef>
                <a:spcPts val="520"/>
              </a:spcBef>
              <a:spcAft>
                <a:spcPts val="0"/>
              </a:spcAft>
              <a:buNone/>
            </a:pPr>
            <a:r>
              <a:rPr lang="en" dirty="0"/>
              <a:t>Did your perspective change after watching the videos?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53"/>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 Used to Think...But Now I Know</a:t>
            </a:r>
            <a:endParaRPr/>
          </a:p>
        </p:txBody>
      </p:sp>
      <p:sp>
        <p:nvSpPr>
          <p:cNvPr id="257" name="Google Shape;257;p53"/>
          <p:cNvSpPr txBox="1">
            <a:spLocks noGrp="1"/>
          </p:cNvSpPr>
          <p:nvPr>
            <p:ph type="body" idx="1"/>
          </p:nvPr>
        </p:nvSpPr>
        <p:spPr>
          <a:xfrm>
            <a:off x="457200" y="1164647"/>
            <a:ext cx="5020500" cy="3621000"/>
          </a:xfrm>
          <a:prstGeom prst="rect">
            <a:avLst/>
          </a:prstGeom>
        </p:spPr>
        <p:txBody>
          <a:bodyPr spcFirstLastPara="1" wrap="square" lIns="91400" tIns="91400" rIns="91400" bIns="91400" anchor="ctr" anchorCtr="0">
            <a:noAutofit/>
          </a:bodyPr>
          <a:lstStyle/>
          <a:p>
            <a:pPr marL="457200" lvl="0" indent="-393700" algn="l" rtl="0">
              <a:spcBef>
                <a:spcPts val="520"/>
              </a:spcBef>
              <a:spcAft>
                <a:spcPts val="0"/>
              </a:spcAft>
              <a:buSzPts val="2600"/>
              <a:buChar char="•"/>
            </a:pPr>
            <a:r>
              <a:rPr lang="en" dirty="0"/>
              <a:t>Write a personal reflection based on the essential question:</a:t>
            </a:r>
            <a:endParaRPr dirty="0"/>
          </a:p>
          <a:p>
            <a:pPr marL="971550" lvl="1" indent="-342900" algn="l" rtl="0">
              <a:spcBef>
                <a:spcPts val="0"/>
              </a:spcBef>
              <a:spcAft>
                <a:spcPts val="0"/>
              </a:spcAft>
              <a:buSzPct val="100000"/>
              <a:buFont typeface="Arial" panose="020B0604020202020204" pitchFamily="34" charset="0"/>
              <a:buChar char="•"/>
            </a:pPr>
            <a:r>
              <a:rPr lang="en" sz="2000" dirty="0"/>
              <a:t>Should scientists be able to use the tissues or cells of a person for research without their consent? </a:t>
            </a:r>
            <a:endParaRPr sz="2000" dirty="0"/>
          </a:p>
          <a:p>
            <a:pPr marL="971550" lvl="1" indent="-342900" algn="l" rtl="0">
              <a:spcBef>
                <a:spcPts val="0"/>
              </a:spcBef>
              <a:spcAft>
                <a:spcPts val="0"/>
              </a:spcAft>
              <a:buSzPct val="100000"/>
              <a:buFont typeface="Arial" panose="020B0604020202020204" pitchFamily="34" charset="0"/>
              <a:buChar char="•"/>
            </a:pPr>
            <a:r>
              <a:rPr lang="en" sz="2000" dirty="0"/>
              <a:t>Use what you wrote in the innermost circle of your Inside Out handout to get you started.</a:t>
            </a:r>
            <a:endParaRPr sz="2000" dirty="0"/>
          </a:p>
        </p:txBody>
      </p:sp>
      <p:pic>
        <p:nvPicPr>
          <p:cNvPr id="258" name="Google Shape;258;p53"/>
          <p:cNvPicPr preferRelativeResize="0"/>
          <p:nvPr/>
        </p:nvPicPr>
        <p:blipFill>
          <a:blip r:embed="rId3">
            <a:alphaModFix/>
          </a:blip>
          <a:stretch>
            <a:fillRect/>
          </a:stretch>
        </p:blipFill>
        <p:spPr>
          <a:xfrm>
            <a:off x="5532900" y="2394100"/>
            <a:ext cx="3495525" cy="1442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5"/>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 dirty="0"/>
              <a:t>Who was Henrietta Lacks?</a:t>
            </a:r>
            <a:endParaRPr dirty="0"/>
          </a:p>
        </p:txBody>
      </p:sp>
      <p:sp>
        <p:nvSpPr>
          <p:cNvPr id="140" name="Google Shape;140;p35"/>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p>
            <a:pPr marL="0" marR="34288" lvl="0" indent="0" algn="l" rtl="0">
              <a:spcBef>
                <a:spcPts val="0"/>
              </a:spcBef>
              <a:spcAft>
                <a:spcPts val="0"/>
              </a:spcAft>
              <a:buSzPts val="2600"/>
              <a:buNone/>
            </a:pPr>
            <a:r>
              <a:rPr lang="en-US" dirty="0"/>
              <a:t>Ethics in Scientific Research</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6"/>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Essential Question</a:t>
            </a:r>
            <a:endParaRPr/>
          </a:p>
        </p:txBody>
      </p:sp>
      <p:sp>
        <p:nvSpPr>
          <p:cNvPr id="146" name="Google Shape;146;p36"/>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55562" lvl="0" indent="0" algn="l" rtl="0">
              <a:spcBef>
                <a:spcPts val="0"/>
              </a:spcBef>
              <a:spcAft>
                <a:spcPts val="0"/>
              </a:spcAft>
              <a:buSzPts val="2600"/>
              <a:buNone/>
            </a:pPr>
            <a:r>
              <a:rPr lang="en" dirty="0"/>
              <a:t>Should scientists be able to use the tissues or cells of a person for research without their consent?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52" name="Google Shape;152;p3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dirty="0"/>
              <a:t>In the innermost circle, answer the following question:</a:t>
            </a:r>
            <a:endParaRPr dirty="0"/>
          </a:p>
          <a:p>
            <a:pPr marL="0" lvl="0" indent="0" algn="l" rtl="0">
              <a:spcBef>
                <a:spcPts val="0"/>
              </a:spcBef>
              <a:spcAft>
                <a:spcPts val="0"/>
              </a:spcAft>
              <a:buSzPts val="2600"/>
              <a:buNone/>
            </a:pPr>
            <a:endParaRPr dirty="0"/>
          </a:p>
          <a:p>
            <a:pPr marL="63500" lvl="0" indent="0" algn="l" rtl="0">
              <a:spcBef>
                <a:spcPts val="0"/>
              </a:spcBef>
              <a:spcAft>
                <a:spcPts val="0"/>
              </a:spcAft>
              <a:buSzPts val="2600"/>
              <a:buNone/>
            </a:pPr>
            <a:r>
              <a:rPr lang="en" dirty="0"/>
              <a:t>Should scientists be able to use the tissues or cells of a person for research without their consent?</a:t>
            </a:r>
            <a:endParaRPr dirty="0"/>
          </a:p>
        </p:txBody>
      </p:sp>
      <p:pic>
        <p:nvPicPr>
          <p:cNvPr id="153" name="Google Shape;153;p37"/>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38" descr="View full lesson: http://ed.ted.com/lessons/the-immortal-cells-of-henrietta-lacks-robin-bulleri&#10;&#10;Imagine something small enough to float on a particle of dust that holds the keys to understanding cancer, virology, and genetics. Luckily for us, such a thing exists in the form of trillions upon trillions of human, lab-grown cells called HeLa. But where did we get these cells? Robin Bulleri tells the story of Henrietta Lacks, a woman whose DNA led to countless cures, patents, and discoveries. &#10;&#10;Lesson by Robin Bulleri, animation by Brandon Denmark." title="The immortal cells of Henrietta Lacks - Robin Bulleri">
            <a:hlinkClick r:id="rId3"/>
          </p:cNvPr>
          <p:cNvPicPr preferRelativeResize="0"/>
          <p:nvPr/>
        </p:nvPicPr>
        <p:blipFill>
          <a:blip r:embed="rId4">
            <a:alphaModFix/>
          </a:blip>
          <a:stretch>
            <a:fillRect/>
          </a:stretch>
        </p:blipFill>
        <p:spPr>
          <a:xfrm>
            <a:off x="1244600" y="76200"/>
            <a:ext cx="6654800" cy="4991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dirty="0"/>
              <a:t>Lesson Objective</a:t>
            </a:r>
            <a:endParaRPr dirty="0"/>
          </a:p>
        </p:txBody>
      </p:sp>
      <p:sp>
        <p:nvSpPr>
          <p:cNvPr id="164" name="Google Shape;164;p39"/>
          <p:cNvSpPr txBox="1">
            <a:spLocks noGrp="1"/>
          </p:cNvSpPr>
          <p:nvPr>
            <p:ph type="body" idx="1"/>
          </p:nvPr>
        </p:nvSpPr>
        <p:spPr>
          <a:xfrm>
            <a:off x="327152" y="2009352"/>
            <a:ext cx="7772400" cy="1132200"/>
          </a:xfrm>
          <a:prstGeom prst="rect">
            <a:avLst/>
          </a:prstGeom>
          <a:noFill/>
          <a:ln>
            <a:noFill/>
          </a:ln>
        </p:spPr>
        <p:txBody>
          <a:bodyPr spcFirstLastPara="1" wrap="square" lIns="45700" tIns="45700" rIns="45700" bIns="45700" anchor="t" anchorCtr="0">
            <a:noAutofit/>
          </a:bodyPr>
          <a:lstStyle/>
          <a:p>
            <a:pPr marL="220662" indent="0">
              <a:spcBef>
                <a:spcPts val="0"/>
              </a:spcBef>
              <a:buNone/>
            </a:pPr>
            <a:r>
              <a:rPr lang="en-US" dirty="0"/>
              <a:t>Use evidence to defend your position on the use of a person’s tissues or cells for research without their consent.</a:t>
            </a:r>
          </a:p>
          <a:p>
            <a:pPr marL="398462"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70" name="Google Shape;170;p4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457200" lvl="0" indent="-393700" algn="l" rtl="0">
              <a:spcBef>
                <a:spcPts val="0"/>
              </a:spcBef>
              <a:spcAft>
                <a:spcPts val="0"/>
              </a:spcAft>
              <a:buSzPts val="2600"/>
              <a:buChar char="•"/>
            </a:pPr>
            <a:r>
              <a:rPr lang="en" dirty="0"/>
              <a:t>In your group of four (4), you will split up the articles.  </a:t>
            </a:r>
            <a:endParaRPr dirty="0"/>
          </a:p>
          <a:p>
            <a:pPr marL="457200" lvl="0" indent="-393700" algn="l" rtl="0">
              <a:spcBef>
                <a:spcPts val="0"/>
              </a:spcBef>
              <a:spcAft>
                <a:spcPts val="0"/>
              </a:spcAft>
              <a:buSzPts val="2600"/>
              <a:buChar char="•"/>
            </a:pPr>
            <a:r>
              <a:rPr lang="en" dirty="0"/>
              <a:t>There are four (4) articles to choose from:</a:t>
            </a:r>
            <a:endParaRPr dirty="0"/>
          </a:p>
          <a:p>
            <a:pPr lvl="1" algn="l" rtl="0">
              <a:spcBef>
                <a:spcPts val="0"/>
              </a:spcBef>
              <a:spcAft>
                <a:spcPts val="0"/>
              </a:spcAft>
              <a:buSzPts val="1530"/>
              <a:buFont typeface="Arial" panose="020B0604020202020204" pitchFamily="34" charset="0"/>
              <a:buChar char="•"/>
            </a:pPr>
            <a:r>
              <a:rPr lang="en" sz="2000" dirty="0"/>
              <a:t>Legal</a:t>
            </a:r>
            <a:endParaRPr sz="2000" dirty="0"/>
          </a:p>
          <a:p>
            <a:pPr lvl="1" algn="l" rtl="0">
              <a:spcBef>
                <a:spcPts val="0"/>
              </a:spcBef>
              <a:spcAft>
                <a:spcPts val="0"/>
              </a:spcAft>
              <a:buSzPts val="1530"/>
              <a:buFont typeface="Arial" panose="020B0604020202020204" pitchFamily="34" charset="0"/>
              <a:buChar char="•"/>
            </a:pPr>
            <a:r>
              <a:rPr lang="en" sz="2000" dirty="0"/>
              <a:t>Familial</a:t>
            </a:r>
            <a:endParaRPr sz="2000" dirty="0"/>
          </a:p>
          <a:p>
            <a:pPr lvl="1" algn="l" rtl="0">
              <a:spcBef>
                <a:spcPts val="0"/>
              </a:spcBef>
              <a:spcAft>
                <a:spcPts val="0"/>
              </a:spcAft>
              <a:buSzPts val="1530"/>
              <a:buFont typeface="Arial" panose="020B0604020202020204" pitchFamily="34" charset="0"/>
              <a:buChar char="•"/>
            </a:pPr>
            <a:r>
              <a:rPr lang="en" sz="2000" dirty="0"/>
              <a:t>Societal</a:t>
            </a:r>
            <a:endParaRPr sz="2000" dirty="0"/>
          </a:p>
          <a:p>
            <a:pPr lvl="1" algn="l" rtl="0">
              <a:spcBef>
                <a:spcPts val="0"/>
              </a:spcBef>
              <a:spcAft>
                <a:spcPts val="0"/>
              </a:spcAft>
              <a:buSzPts val="1530"/>
              <a:buFont typeface="Arial" panose="020B0604020202020204" pitchFamily="34" charset="0"/>
              <a:buChar char="•"/>
            </a:pPr>
            <a:r>
              <a:rPr lang="en" sz="2000" dirty="0"/>
              <a:t>Medical</a:t>
            </a:r>
            <a:endParaRPr sz="2000" dirty="0"/>
          </a:p>
          <a:p>
            <a:pPr marL="0" lvl="0" indent="0" algn="l" rtl="0">
              <a:spcBef>
                <a:spcPts val="0"/>
              </a:spcBef>
              <a:spcAft>
                <a:spcPts val="0"/>
              </a:spcAft>
              <a:buSzPts val="2600"/>
              <a:buNone/>
            </a:pPr>
            <a:endParaRPr dirty="0"/>
          </a:p>
        </p:txBody>
      </p:sp>
      <p:pic>
        <p:nvPicPr>
          <p:cNvPr id="171" name="Google Shape;171;p40"/>
          <p:cNvPicPr preferRelativeResize="0"/>
          <p:nvPr/>
        </p:nvPicPr>
        <p:blipFill>
          <a:blip r:embed="rId3">
            <a:alphaModFix/>
          </a:blip>
          <a:stretch>
            <a:fillRect/>
          </a:stretch>
        </p:blipFill>
        <p:spPr>
          <a:xfrm>
            <a:off x="5477700" y="11646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dirty="0"/>
              <a:t>Why-Lighting</a:t>
            </a:r>
            <a:endParaRPr dirty="0"/>
          </a:p>
        </p:txBody>
      </p:sp>
      <p:sp>
        <p:nvSpPr>
          <p:cNvPr id="177" name="Google Shape;177;p41"/>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dirty="0"/>
              <a:t>While reading you should</a:t>
            </a:r>
            <a:endParaRPr dirty="0"/>
          </a:p>
          <a:p>
            <a:pPr marL="457200" lvl="0" indent="-393700" algn="l" rtl="0">
              <a:spcBef>
                <a:spcPts val="0"/>
              </a:spcBef>
              <a:spcAft>
                <a:spcPts val="0"/>
              </a:spcAft>
              <a:buSzPts val="2600"/>
              <a:buChar char="•"/>
            </a:pPr>
            <a:r>
              <a:rPr lang="en" dirty="0"/>
              <a:t>Highlight information in the passage that you believe to be important.  </a:t>
            </a:r>
            <a:endParaRPr dirty="0"/>
          </a:p>
          <a:p>
            <a:pPr marL="457200" lvl="0" indent="-393700" algn="l" rtl="0">
              <a:spcBef>
                <a:spcPts val="0"/>
              </a:spcBef>
              <a:spcAft>
                <a:spcPts val="0"/>
              </a:spcAft>
              <a:buSzPts val="2600"/>
              <a:buChar char="•"/>
            </a:pPr>
            <a:r>
              <a:rPr lang="en" dirty="0"/>
              <a:t>Annotate in the margins why you highlighted the information.</a:t>
            </a:r>
            <a:endParaRPr dirty="0"/>
          </a:p>
        </p:txBody>
      </p:sp>
      <p:pic>
        <p:nvPicPr>
          <p:cNvPr id="178" name="Google Shape;178;p41"/>
          <p:cNvPicPr preferRelativeResize="0"/>
          <p:nvPr/>
        </p:nvPicPr>
        <p:blipFill>
          <a:blip r:embed="rId3">
            <a:alphaModFix/>
          </a:blip>
          <a:stretch>
            <a:fillRect/>
          </a:stretch>
        </p:blipFill>
        <p:spPr>
          <a:xfrm>
            <a:off x="5037199" y="1599513"/>
            <a:ext cx="3815825" cy="19444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84" name="Google Shape;184;p42"/>
          <p:cNvSpPr txBox="1">
            <a:spLocks noGrp="1"/>
          </p:cNvSpPr>
          <p:nvPr>
            <p:ph type="body" idx="1"/>
          </p:nvPr>
        </p:nvSpPr>
        <p:spPr>
          <a:xfrm>
            <a:off x="457200" y="307247"/>
            <a:ext cx="5020500" cy="3761412"/>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SzPts val="2600"/>
              <a:buNone/>
            </a:pPr>
            <a:r>
              <a:rPr lang="en" dirty="0"/>
              <a:t>While you are reading, write at least three (3) questions in the middle circle. </a:t>
            </a:r>
            <a:endParaRPr dirty="0"/>
          </a:p>
        </p:txBody>
      </p:sp>
      <p:pic>
        <p:nvPicPr>
          <p:cNvPr id="185" name="Google Shape;185;p42"/>
          <p:cNvPicPr preferRelativeResize="0"/>
          <p:nvPr/>
        </p:nvPicPr>
        <p:blipFill>
          <a:blip r:embed="rId3">
            <a:alphaModFix/>
          </a:blip>
          <a:stretch>
            <a:fillRect/>
          </a:stretch>
        </p:blipFill>
        <p:spPr>
          <a:xfrm>
            <a:off x="5477700" y="1111730"/>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554</Words>
  <Application>Microsoft Macintosh PowerPoint</Application>
  <PresentationFormat>On-screen Show (16:9)</PresentationFormat>
  <Paragraphs>55</Paragraphs>
  <Slides>19</Slides>
  <Notes>19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Noto Sans Symbols</vt:lpstr>
      <vt:lpstr>Simple Light</vt:lpstr>
      <vt:lpstr>LEARN theme</vt:lpstr>
      <vt:lpstr>LEARN theme</vt:lpstr>
      <vt:lpstr>PowerPoint Presentation</vt:lpstr>
      <vt:lpstr>Who was Henrietta Lacks?</vt:lpstr>
      <vt:lpstr>Essential Question</vt:lpstr>
      <vt:lpstr>Inside Out</vt:lpstr>
      <vt:lpstr>PowerPoint Presentation</vt:lpstr>
      <vt:lpstr>Lesson Objective</vt:lpstr>
      <vt:lpstr>Jigsaw</vt:lpstr>
      <vt:lpstr>Why-Lighting</vt:lpstr>
      <vt:lpstr>Inside Out</vt:lpstr>
      <vt:lpstr>Jigsaw</vt:lpstr>
      <vt:lpstr>Jigsaw</vt:lpstr>
      <vt:lpstr>Inside Out</vt:lpstr>
      <vt:lpstr>Socratic Seminar</vt:lpstr>
      <vt:lpstr>Socratic Seminar</vt:lpstr>
      <vt:lpstr>PowerPoint Presentation</vt:lpstr>
      <vt:lpstr>PowerPoint Presentation</vt:lpstr>
      <vt:lpstr>Inverted Pyramid</vt:lpstr>
      <vt:lpstr>Inverted Pyramid</vt:lpstr>
      <vt:lpstr>I Used to Think...But Now I Know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Was Henrietta Lacks?</dc:title>
  <dc:subject/>
  <dc:creator>K20 Center</dc:creator>
  <cp:keywords/>
  <dc:description/>
  <cp:lastModifiedBy>Hayden, Jordan K.</cp:lastModifiedBy>
  <cp:revision>7</cp:revision>
  <dcterms:modified xsi:type="dcterms:W3CDTF">2022-04-18T14:40:21Z</dcterms:modified>
  <cp:category/>
</cp:coreProperties>
</file>