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9"/>
  </p:notesMasterIdLst>
  <p:sldIdLst>
    <p:sldId id="276" r:id="rId2"/>
    <p:sldId id="256" r:id="rId3"/>
    <p:sldId id="274" r:id="rId4"/>
    <p:sldId id="275" r:id="rId5"/>
    <p:sldId id="273" r:id="rId6"/>
    <p:sldId id="290" r:id="rId7"/>
    <p:sldId id="291" r:id="rId8"/>
    <p:sldId id="282" r:id="rId9"/>
    <p:sldId id="293" r:id="rId10"/>
    <p:sldId id="283" r:id="rId11"/>
    <p:sldId id="284" r:id="rId12"/>
    <p:sldId id="295" r:id="rId13"/>
    <p:sldId id="296" r:id="rId14"/>
    <p:sldId id="294" r:id="rId15"/>
    <p:sldId id="298" r:id="rId16"/>
    <p:sldId id="299" r:id="rId17"/>
    <p:sldId id="300" r:id="rId18"/>
    <p:sldId id="301" r:id="rId19"/>
    <p:sldId id="302" r:id="rId20"/>
    <p:sldId id="303" r:id="rId21"/>
    <p:sldId id="297" r:id="rId22"/>
    <p:sldId id="304" r:id="rId23"/>
    <p:sldId id="305" r:id="rId24"/>
    <p:sldId id="289" r:id="rId25"/>
    <p:sldId id="306" r:id="rId26"/>
    <p:sldId id="287" r:id="rId27"/>
    <p:sldId id="307" r:id="rId28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053" autoAdjust="0"/>
    <p:restoredTop sz="94677"/>
  </p:normalViewPr>
  <p:slideViewPr>
    <p:cSldViewPr snapToGrid="0" snapToObjects="1">
      <p:cViewPr varScale="1">
        <p:scale>
          <a:sx n="252" d="100"/>
          <a:sy n="252" d="100"/>
        </p:scale>
        <p:origin x="2312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1" d="100"/>
          <a:sy n="71" d="100"/>
        </p:scale>
        <p:origin x="2952" y="4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77949955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173" TargetMode="External"/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k20center.ou.edu/strategy/73" TargetMode="External"/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Shape 42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0" name="Shape 43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7125431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Inverted Pyramid. Strategies. </a:t>
            </a:r>
            <a:r>
              <a:rPr lang="en-US" sz="18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https://learn.k20center.ou.edu/strategy/173</a:t>
            </a:r>
            <a:endParaRPr lang="en-US" sz="1800" u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22745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Inverted Pyramid. Strategies. </a:t>
            </a:r>
            <a:r>
              <a:rPr lang="en-US" sz="11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https://learn.k20center.ou.edu/strategy/173</a:t>
            </a:r>
            <a:endParaRPr lang="en-US" sz="1100" u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470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1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Inverted Pyramid. Strategies. </a:t>
            </a:r>
            <a:r>
              <a:rPr lang="en-US" sz="1100" u="none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https://learn.k20center.ou.edu/strategy/173</a:t>
            </a:r>
            <a:endParaRPr lang="en-US" sz="1100" u="none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56441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800" dirty="0">
                <a:effectLst/>
                <a:latin typeface="Arial" panose="020B0604020202020204" pitchFamily="34" charset="0"/>
                <a:ea typeface="Times New Roman" panose="02020603050405020304" pitchFamily="18" charset="0"/>
              </a:rPr>
              <a:t>K20 Center. (n.d.). Choice Boards. Strategies. </a:t>
            </a:r>
            <a:r>
              <a:rPr lang="en-US" sz="1800" u="sng" dirty="0"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hlinkClick r:id="rId3"/>
              </a:rPr>
              <a:t>https://learn.k20center.ou.edu/strategy/73</a:t>
            </a:r>
            <a:endParaRPr lang="en-US" sz="1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1365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11263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6407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4" Type="http://schemas.microsoft.com/office/2007/relationships/hdphoto" Target="../media/hdphoto1.wdp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ARN 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452" y="1028700"/>
            <a:ext cx="1911096" cy="31227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00185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">
    <p:spTree>
      <p:nvGrpSpPr>
        <p:cNvPr id="1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4E1121FC-8B0E-0F4B-8A9D-C7B1ADC4049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357A07C9-52E3-4212-9CBC-F4ACF85EBAF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able Placeholder 2">
            <a:extLst>
              <a:ext uri="{FF2B5EF4-FFF2-40B4-BE49-F238E27FC236}">
                <a16:creationId xmlns:a16="http://schemas.microsoft.com/office/drawing/2014/main" id="{25752E28-88FD-4D46-A840-A174E90B52DD}"/>
              </a:ext>
            </a:extLst>
          </p:cNvPr>
          <p:cNvSpPr>
            <a:spLocks noGrp="1"/>
          </p:cNvSpPr>
          <p:nvPr>
            <p:ph type="tbl" sz="quarter" idx="10"/>
          </p:nvPr>
        </p:nvSpPr>
        <p:spPr>
          <a:xfrm>
            <a:off x="457517" y="1427702"/>
            <a:ext cx="7040563" cy="3057014"/>
          </a:xfrm>
        </p:spPr>
        <p:txBody>
          <a:bodyPr/>
          <a:lstStyle/>
          <a:p>
            <a:r>
              <a:rPr lang="en-US"/>
              <a:t>Click icon to add table</a:t>
            </a:r>
          </a:p>
        </p:txBody>
      </p:sp>
    </p:spTree>
    <p:extLst>
      <p:ext uri="{BB962C8B-B14F-4D97-AF65-F5344CB8AC3E}">
        <p14:creationId xmlns:p14="http://schemas.microsoft.com/office/powerpoint/2010/main" val="10903338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ACA14D18-7E80-4DA7-8133-159DD521CE44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5020614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A7C2501-3118-4C0D-A655-F2D0DFA1CF1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911850" y="1663336"/>
            <a:ext cx="1828800" cy="1828009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3453675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rategy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457200" y="1305059"/>
            <a:ext cx="3994500" cy="362086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rtl="0">
              <a:buSzPct val="100000"/>
              <a:defRPr/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Text</a:t>
            </a: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5CD319D0-7727-40E0-9BB2-013BA6FE865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4692302" y="1305059"/>
            <a:ext cx="3994150" cy="1420813"/>
          </a:xfrm>
          <a:ln w="6350">
            <a:solidFill>
              <a:schemeClr val="bg2">
                <a:lumMod val="90000"/>
              </a:schemeClr>
            </a:solidFill>
          </a:ln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2230488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ll 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Diagonal Corners Snipped 1">
            <a:extLst>
              <a:ext uri="{FF2B5EF4-FFF2-40B4-BE49-F238E27FC236}">
                <a16:creationId xmlns:a16="http://schemas.microsoft.com/office/drawing/2014/main" id="{3FE57066-AFD2-4D39-B9C9-BF451B892B56}"/>
              </a:ext>
            </a:extLst>
          </p:cNvPr>
          <p:cNvSpPr/>
          <p:nvPr userDrawn="1"/>
        </p:nvSpPr>
        <p:spPr>
          <a:xfrm>
            <a:off x="1721476" y="1313644"/>
            <a:ext cx="5701048" cy="3206840"/>
          </a:xfrm>
          <a:prstGeom prst="snip2DiagRect">
            <a:avLst/>
          </a:prstGeom>
          <a:solidFill>
            <a:schemeClr val="bg2">
              <a:lumMod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5" name="Shape 23">
            <a:extLst>
              <a:ext uri="{FF2B5EF4-FFF2-40B4-BE49-F238E27FC236}">
                <a16:creationId xmlns:a16="http://schemas.microsoft.com/office/drawing/2014/main" id="{0C6D66F0-1C84-4362-90AC-EAB0A6DF20A3}"/>
              </a:ext>
            </a:extLst>
          </p:cNvPr>
          <p:cNvSpPr txBox="1">
            <a:spLocks noGrp="1"/>
          </p:cNvSpPr>
          <p:nvPr>
            <p:ph type="body" idx="1" hasCustomPrompt="1"/>
          </p:nvPr>
        </p:nvSpPr>
        <p:spPr>
          <a:xfrm>
            <a:off x="2574750" y="1534732"/>
            <a:ext cx="3994500" cy="2376154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/>
          <a:lstStyle>
            <a:lvl1pPr marL="0" indent="0" rtl="0">
              <a:buSzPct val="100000"/>
              <a:buNone/>
              <a:defRPr b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Quote text</a:t>
            </a:r>
          </a:p>
        </p:txBody>
      </p:sp>
      <p:sp>
        <p:nvSpPr>
          <p:cNvPr id="7" name="Shape 23">
            <a:extLst>
              <a:ext uri="{FF2B5EF4-FFF2-40B4-BE49-F238E27FC236}">
                <a16:creationId xmlns:a16="http://schemas.microsoft.com/office/drawing/2014/main" id="{98ECED1A-A97B-463C-904C-0655947FAF68}"/>
              </a:ext>
            </a:extLst>
          </p:cNvPr>
          <p:cNvSpPr txBox="1">
            <a:spLocks noGrp="1"/>
          </p:cNvSpPr>
          <p:nvPr>
            <p:ph type="body" idx="10" hasCustomPrompt="1"/>
          </p:nvPr>
        </p:nvSpPr>
        <p:spPr>
          <a:xfrm>
            <a:off x="3017949" y="3943350"/>
            <a:ext cx="3108101" cy="521326"/>
          </a:xfrm>
          <a:prstGeom prst="rect">
            <a:avLst/>
          </a:prstGeom>
          <a:noFill/>
          <a:ln>
            <a:noFill/>
          </a:ln>
        </p:spPr>
        <p:txBody>
          <a:bodyPr lIns="91421" tIns="91421" rIns="91421" bIns="91421" anchor="t" anchorCtr="0">
            <a:normAutofit/>
          </a:bodyPr>
          <a:lstStyle>
            <a:lvl1pPr marL="0" indent="0" rtl="0">
              <a:buSzPct val="100000"/>
              <a:buNone/>
              <a:defRPr sz="1600" b="1" i="1">
                <a:solidFill>
                  <a:schemeClr val="bg1"/>
                </a:solidFill>
              </a:defRPr>
            </a:lvl1pPr>
            <a:lvl2pPr rtl="0">
              <a:defRPr/>
            </a:lvl2pPr>
            <a:lvl3pPr rtl="0">
              <a:defRPr/>
            </a:lvl3pPr>
            <a:lvl4pPr rtl="0">
              <a:defRPr/>
            </a:lvl4pPr>
            <a:lvl5pPr rtl="0">
              <a:defRPr sz="1350"/>
            </a:lvl5pPr>
            <a:lvl6pPr rtl="0">
              <a:defRPr sz="1350"/>
            </a:lvl6pPr>
            <a:lvl7pPr rtl="0">
              <a:defRPr sz="1350"/>
            </a:lvl7pPr>
            <a:lvl8pPr rtl="0">
              <a:defRPr sz="1350"/>
            </a:lvl8pPr>
            <a:lvl9pPr rtl="0">
              <a:defRPr sz="1350"/>
            </a:lvl9pPr>
          </a:lstStyle>
          <a:p>
            <a:pPr lvl="0"/>
            <a:r>
              <a:rPr lang="en-US" dirty="0"/>
              <a:t>-Attribution</a:t>
            </a:r>
          </a:p>
        </p:txBody>
      </p:sp>
      <p:pic>
        <p:nvPicPr>
          <p:cNvPr id="11" name="Picture 10" descr="A picture containing icon&#10;&#10;Description automatically generated">
            <a:extLst>
              <a:ext uri="{FF2B5EF4-FFF2-40B4-BE49-F238E27FC236}">
                <a16:creationId xmlns:a16="http://schemas.microsoft.com/office/drawing/2014/main" id="{D6017F3C-31CC-46B1-BC0D-495B548BE5E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biLevel thresh="25000"/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saturation sat="175000"/>
                    </a14:imgEffect>
                  </a14:imgLayer>
                </a14:imgProps>
              </a:ext>
            </a:extLst>
          </a:blip>
          <a:srcRect l="34179" t="21572" r="32618" b="56088"/>
          <a:stretch/>
        </p:blipFill>
        <p:spPr>
          <a:xfrm>
            <a:off x="1828288" y="1352281"/>
            <a:ext cx="639651" cy="536620"/>
          </a:xfrm>
          <a:prstGeom prst="rect">
            <a:avLst/>
          </a:prstGeom>
          <a:solidFill>
            <a:schemeClr val="bg2">
              <a:lumMod val="25000"/>
            </a:schemeClr>
          </a:solidFill>
        </p:spPr>
      </p:pic>
    </p:spTree>
    <p:extLst>
      <p:ext uri="{BB962C8B-B14F-4D97-AF65-F5344CB8AC3E}">
        <p14:creationId xmlns:p14="http://schemas.microsoft.com/office/powerpoint/2010/main" val="3774493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4" name="Title 1">
            <a:extLst>
              <a:ext uri="{FF2B5EF4-FFF2-40B4-BE49-F238E27FC236}">
                <a16:creationId xmlns:a16="http://schemas.microsoft.com/office/drawing/2014/main" id="{33561A6D-6963-4F42-BC51-710587FDD32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713250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7657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White BG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38737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No Logo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21829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gradFill flip="none" rotWithShape="1">
          <a:gsLst>
            <a:gs pos="0">
              <a:schemeClr val="accent4"/>
            </a:gs>
            <a:gs pos="85000">
              <a:schemeClr val="accent6"/>
            </a:gs>
          </a:gsLst>
          <a:lin ang="162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 hasCustomPrompt="1"/>
          </p:nvPr>
        </p:nvSpPr>
        <p:spPr>
          <a:xfrm>
            <a:off x="644652" y="1007598"/>
            <a:ext cx="7851648" cy="1371600"/>
          </a:xfrm>
          <a:ln>
            <a:noFill/>
          </a:ln>
        </p:spPr>
        <p:txBody>
          <a:bodyPr vert="horz" tIns="0" rIns="18287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44652" y="2400300"/>
            <a:ext cx="7854696" cy="1314450"/>
          </a:xfrm>
        </p:spPr>
        <p:txBody>
          <a:bodyPr lIns="0" rIns="18287">
            <a:normAutofit/>
          </a:bodyPr>
          <a:lstStyle>
            <a:lvl1pPr marL="0" marR="34289" indent="0" algn="l">
              <a:buNone/>
              <a:defRPr sz="2600">
                <a:solidFill>
                  <a:schemeClr val="tx1"/>
                </a:solidFill>
                <a:latin typeface="Calibri"/>
                <a:cs typeface="Calibri"/>
              </a:defRPr>
            </a:lvl1pPr>
            <a:lvl2pPr marL="342883" indent="0" algn="ctr">
              <a:buNone/>
            </a:lvl2pPr>
            <a:lvl3pPr marL="685765" indent="0" algn="ctr">
              <a:buNone/>
            </a:lvl3pPr>
            <a:lvl4pPr marL="1028648" indent="0" algn="ctr">
              <a:buNone/>
            </a:lvl4pPr>
            <a:lvl5pPr marL="1371530" indent="0" algn="ctr">
              <a:buNone/>
            </a:lvl5pPr>
            <a:lvl6pPr marL="1714412" indent="0" algn="ctr">
              <a:buNone/>
            </a:lvl6pPr>
            <a:lvl7pPr marL="2057295" indent="0" algn="ctr">
              <a:buNone/>
            </a:lvl7pPr>
            <a:lvl8pPr marL="2400177" indent="0" algn="ctr">
              <a:buNone/>
            </a:lvl8pPr>
            <a:lvl9pPr marL="2743060" indent="0" algn="ctr">
              <a:buNone/>
            </a:lvl9pPr>
          </a:lstStyle>
          <a:p>
            <a:r>
              <a:rPr kumimoji="0" lang="en-US"/>
              <a:t>Click to edit Master subtitle style</a:t>
            </a:r>
            <a:endParaRPr kumimoji="0" 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99807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227013" indent="-227013">
              <a:buClr>
                <a:schemeClr val="accent4"/>
              </a:buClr>
              <a:buSzPct val="100000"/>
              <a:buFont typeface="Arial" panose="020B0604020202020204" pitchFamily="34" charset="0"/>
              <a:buChar char="•"/>
              <a:defRPr sz="26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7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This is the default layout for slide content. To see other layout options, right-click the slide thumbnail and select Layout.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423506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rdered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309352"/>
            <a:ext cx="8229600" cy="3434098"/>
          </a:xfrm>
        </p:spPr>
        <p:txBody>
          <a:bodyPr/>
          <a:lstStyle>
            <a:lvl1pPr marL="342900" indent="-342900">
              <a:buClr>
                <a:schemeClr val="accent4"/>
              </a:buClr>
              <a:buSzPct val="100000"/>
              <a:buFont typeface="+mj-lt"/>
              <a:buAutoNum type="arabicPeriod"/>
              <a:defRPr sz="2600"/>
            </a:lvl1pPr>
            <a:lvl2pPr marL="627063" indent="-333375">
              <a:buClr>
                <a:schemeClr val="accent4"/>
              </a:buClr>
              <a:buSzPct val="100000"/>
              <a:buFont typeface="+mj-lt"/>
              <a:buAutoNum type="alphaLcParenR"/>
              <a:defRPr sz="2000"/>
            </a:lvl2pPr>
            <a:lvl3pPr marL="914400" indent="-227013">
              <a:buClr>
                <a:schemeClr val="accent4"/>
              </a:buClr>
              <a:buSzPct val="100000"/>
              <a:buFont typeface="+mj-lt"/>
              <a:buAutoNum type="romanLcPeriod"/>
              <a:defRPr sz="1700"/>
            </a:lvl3pPr>
            <a:lvl4pPr marL="1076668" indent="-342900">
              <a:buSzPct val="100000"/>
              <a:buFont typeface="+mj-lt"/>
              <a:buAutoNum type="arabicPeriod"/>
              <a:defRPr/>
            </a:lvl4pPr>
            <a:lvl5pPr marL="1282398" indent="-342900">
              <a:buSzPct val="100000"/>
              <a:buFont typeface="+mj-lt"/>
              <a:buAutoNum type="arabicPeriod"/>
              <a:defRPr sz="1350"/>
            </a:lvl5pPr>
          </a:lstStyle>
          <a:p>
            <a:pPr lvl="0" eaLnBrk="1" latinLnBrk="0" hangingPunct="1"/>
            <a:r>
              <a:rPr lang="en-US" dirty="0"/>
              <a:t>Step</a:t>
            </a:r>
          </a:p>
          <a:p>
            <a:pPr lvl="1" eaLnBrk="1" latinLnBrk="0" hangingPunct="1"/>
            <a:r>
              <a:rPr lang="en-US" dirty="0" err="1"/>
              <a:t>Substep</a:t>
            </a:r>
            <a:endParaRPr lang="en-US" dirty="0"/>
          </a:p>
          <a:p>
            <a:pPr lvl="2" eaLnBrk="1" latinLnBrk="0" hangingPunct="1"/>
            <a:r>
              <a:rPr lang="en-US" dirty="0"/>
              <a:t>Sub-</a:t>
            </a:r>
            <a:r>
              <a:rPr lang="en-US" dirty="0" err="1"/>
              <a:t>substep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F22F552B-173D-46BA-BBEA-1B2F42FED86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457162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gradFill flip="none" rotWithShape="1">
          <a:gsLst>
            <a:gs pos="0">
              <a:srgbClr val="659298"/>
            </a:gs>
            <a:gs pos="100000">
              <a:srgbClr val="4E6F74"/>
            </a:gs>
          </a:gsLst>
          <a:lin ang="1596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0352" y="987552"/>
            <a:ext cx="7772400" cy="1021842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/>
          </a:bodyPr>
          <a:lstStyle>
            <a:lvl1pPr algn="l" rtl="0">
              <a:spcBef>
                <a:spcPct val="0"/>
              </a:spcBef>
              <a:buNone/>
              <a:defRPr lang="en-US" sz="5000" b="0" cap="none" baseline="0" dirty="0">
                <a:ln w="635">
                  <a:noFill/>
                </a:ln>
                <a:solidFill>
                  <a:srgbClr val="FFFFFF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30352" y="2028498"/>
            <a:ext cx="7772400" cy="1132284"/>
          </a:xfrm>
        </p:spPr>
        <p:txBody>
          <a:bodyPr lIns="45718" rIns="45718" anchor="t">
            <a:normAutofit/>
          </a:bodyPr>
          <a:lstStyle>
            <a:lvl1pPr marL="398463" indent="-342900">
              <a:buClr>
                <a:schemeClr val="tx1"/>
              </a:buClr>
              <a:buFont typeface="Arial" panose="020B0604020202020204" pitchFamily="34" charset="0"/>
              <a:buChar char="•"/>
              <a:defRPr sz="2600">
                <a:solidFill>
                  <a:schemeClr val="tx1"/>
                </a:solidFill>
              </a:defRPr>
            </a:lvl1pPr>
            <a:lvl2pPr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dirty="0"/>
              <a:t>Item A</a:t>
            </a:r>
          </a:p>
          <a:p>
            <a:pPr lvl="0" eaLnBrk="1" latinLnBrk="0" hangingPunct="1"/>
            <a:r>
              <a:rPr kumimoji="0" lang="en-US" dirty="0"/>
              <a:t>Item B</a:t>
            </a:r>
          </a:p>
          <a:p>
            <a:pPr lvl="0" eaLnBrk="1" latinLnBrk="0" hangingPunct="1"/>
            <a:r>
              <a:rPr kumimoji="0" lang="en-US" dirty="0"/>
              <a:t>Item C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31184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2954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457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Content Placeholder 2">
            <a:extLst>
              <a:ext uri="{FF2B5EF4-FFF2-40B4-BE49-F238E27FC236}">
                <a16:creationId xmlns:a16="http://schemas.microsoft.com/office/drawing/2014/main" id="{AA215C7E-697C-4702-93D3-61EBBCC240BD}"/>
              </a:ext>
            </a:extLst>
          </p:cNvPr>
          <p:cNvSpPr>
            <a:spLocks noGrp="1"/>
          </p:cNvSpPr>
          <p:nvPr>
            <p:ph sz="half" idx="10" hasCustomPrompt="1"/>
          </p:nvPr>
        </p:nvSpPr>
        <p:spPr>
          <a:xfrm>
            <a:off x="4648200" y="1317938"/>
            <a:ext cx="4038600" cy="3448256"/>
          </a:xfrm>
        </p:spPr>
        <p:txBody>
          <a:bodyPr/>
          <a:lstStyle>
            <a:lvl1pPr>
              <a:buSzPct val="100000"/>
              <a:defRPr sz="24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20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8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5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35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732230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391436"/>
            <a:ext cx="4040188" cy="494514"/>
          </a:xfrm>
        </p:spPr>
        <p:txBody>
          <a:bodyPr lIns="45718" tIns="0" rIns="45718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A Subtitle/Header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 hasCustomPrompt="1"/>
          </p:nvPr>
        </p:nvSpPr>
        <p:spPr>
          <a:xfrm>
            <a:off x="4645027" y="1394820"/>
            <a:ext cx="4041775" cy="491132"/>
          </a:xfrm>
        </p:spPr>
        <p:txBody>
          <a:bodyPr lIns="45718" tIns="0" rIns="45718" bIns="0" anchor="ctr">
            <a:norm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1500" b="1"/>
            </a:lvl2pPr>
            <a:lvl3pPr>
              <a:buNone/>
              <a:defRPr sz="1350" b="1"/>
            </a:lvl3pPr>
            <a:lvl4pPr>
              <a:buNone/>
              <a:defRPr sz="1200" b="1"/>
            </a:lvl4pPr>
            <a:lvl5pPr>
              <a:buNone/>
              <a:defRPr sz="1200" b="1"/>
            </a:lvl5pPr>
          </a:lstStyle>
          <a:p>
            <a:pPr lvl="0" eaLnBrk="1" latinLnBrk="0" hangingPunct="1"/>
            <a:r>
              <a:rPr kumimoji="0" lang="en-US" dirty="0"/>
              <a:t>Side B Subtitle/Header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7200" y="1974760"/>
            <a:ext cx="4040188" cy="2795480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8" name="Content Placeholder 4">
            <a:extLst>
              <a:ext uri="{FF2B5EF4-FFF2-40B4-BE49-F238E27FC236}">
                <a16:creationId xmlns:a16="http://schemas.microsoft.com/office/drawing/2014/main" id="{F2F6623D-9146-44DE-A2AF-4628874D04EF}"/>
              </a:ext>
            </a:extLst>
          </p:cNvPr>
          <p:cNvSpPr>
            <a:spLocks noGrp="1"/>
          </p:cNvSpPr>
          <p:nvPr>
            <p:ph sz="quarter" idx="10" hasCustomPrompt="1"/>
          </p:nvPr>
        </p:nvSpPr>
        <p:spPr>
          <a:xfrm>
            <a:off x="4649788" y="1974760"/>
            <a:ext cx="4040188" cy="2795481"/>
          </a:xfrm>
        </p:spPr>
        <p:txBody>
          <a:bodyPr tIns="0"/>
          <a:lstStyle>
            <a:lvl1pPr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5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35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2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10514484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1" hasCustomPrompt="1"/>
          </p:nvPr>
        </p:nvSpPr>
        <p:spPr>
          <a:xfrm>
            <a:off x="3581400" y="1330012"/>
            <a:ext cx="5111750" cy="3257550"/>
          </a:xfrm>
        </p:spPr>
        <p:txBody>
          <a:bodyPr tIns="0"/>
          <a:lstStyle>
            <a:lvl1pPr marL="0" indent="0">
              <a:buNone/>
              <a:defRPr sz="2100" baseline="0"/>
            </a:lvl1pPr>
            <a:lvl2pPr>
              <a:defRPr sz="1950"/>
            </a:lvl2pPr>
            <a:lvl3pPr>
              <a:defRPr sz="1800"/>
            </a:lvl3pPr>
            <a:lvl4pPr>
              <a:defRPr sz="1500"/>
            </a:lvl4pPr>
            <a:lvl5pPr>
              <a:defRPr sz="1350"/>
            </a:lvl5pPr>
          </a:lstStyle>
          <a:p>
            <a:pPr lvl="0" eaLnBrk="1" latinLnBrk="0" hangingPunct="1"/>
            <a:r>
              <a:rPr kumimoji="0" lang="en-US" dirty="0"/>
              <a:t>{Insert photo or chart here}</a:t>
            </a:r>
          </a:p>
        </p:txBody>
      </p:sp>
      <p:sp>
        <p:nvSpPr>
          <p:cNvPr id="9" name="Content Placeholder 4"/>
          <p:cNvSpPr>
            <a:spLocks noGrp="1"/>
          </p:cNvSpPr>
          <p:nvPr>
            <p:ph sz="quarter" idx="2" hasCustomPrompt="1"/>
          </p:nvPr>
        </p:nvSpPr>
        <p:spPr>
          <a:xfrm>
            <a:off x="450850" y="1330012"/>
            <a:ext cx="3124200" cy="3257550"/>
          </a:xfrm>
        </p:spPr>
        <p:txBody>
          <a:bodyPr tIns="0"/>
          <a:lstStyle>
            <a:lvl1pPr>
              <a:buSzPct val="100000"/>
              <a:defRPr sz="1800"/>
            </a:lvl1pPr>
            <a:lvl2pPr marL="480035" indent="-185156">
              <a:buSzPct val="100000"/>
              <a:buFont typeface="Arial" panose="020B0604020202020204" pitchFamily="34" charset="0"/>
              <a:buChar char="•"/>
              <a:defRPr sz="1600"/>
            </a:lvl2pPr>
            <a:lvl3pPr marL="685765" indent="-185156">
              <a:buSzPct val="100000"/>
              <a:buFont typeface="Arial" panose="020B0604020202020204" pitchFamily="34" charset="0"/>
              <a:buChar char="•"/>
              <a:defRPr sz="1400"/>
            </a:lvl3pPr>
            <a:lvl4pPr marL="891494" indent="-157726">
              <a:buSzPct val="100000"/>
              <a:buFont typeface="Arial" panose="020B0604020202020204" pitchFamily="34" charset="0"/>
              <a:buChar char="•"/>
              <a:defRPr sz="1300"/>
            </a:lvl4pPr>
            <a:lvl5pPr marL="1097224" indent="-157726">
              <a:buSzPct val="100000"/>
              <a:buFont typeface="Arial" panose="020B0604020202020204" pitchFamily="34" charset="0"/>
              <a:buChar char="•"/>
              <a:defRPr sz="1200"/>
            </a:lvl5pPr>
          </a:lstStyle>
          <a:p>
            <a:pPr lvl="0" eaLnBrk="1" latinLnBrk="0" hangingPunct="1"/>
            <a:r>
              <a:rPr lang="en-US" dirty="0"/>
              <a:t>First level</a:t>
            </a:r>
          </a:p>
          <a:p>
            <a:pPr lvl="1" eaLnBrk="1" latinLnBrk="0" hangingPunct="1"/>
            <a:r>
              <a:rPr lang="en-US" dirty="0"/>
              <a:t>Second level</a:t>
            </a:r>
          </a:p>
          <a:p>
            <a:pPr lvl="2" eaLnBrk="1" latinLnBrk="0" hangingPunct="1"/>
            <a:r>
              <a:rPr lang="en-US" dirty="0"/>
              <a:t>Third level</a:t>
            </a:r>
          </a:p>
          <a:p>
            <a:pPr lvl="3" eaLnBrk="1" latinLnBrk="0" hangingPunct="1"/>
            <a:r>
              <a:rPr lang="en-US" dirty="0"/>
              <a:t>Fourth level</a:t>
            </a:r>
          </a:p>
          <a:p>
            <a:pPr lvl="4" eaLnBrk="1" latinLnBrk="0" hangingPunct="1"/>
            <a:r>
              <a:rPr lang="en-US" dirty="0"/>
              <a:t>Fifth level</a:t>
            </a:r>
            <a:endParaRPr kumimoji="0"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6" name="Title 1">
            <a:extLst>
              <a:ext uri="{FF2B5EF4-FFF2-40B4-BE49-F238E27FC236}">
                <a16:creationId xmlns:a16="http://schemas.microsoft.com/office/drawing/2014/main" id="{57CD2421-83B0-4920-AB5D-7E41627BC40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38516928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>
            <a:extLst>
              <a:ext uri="{FF2B5EF4-FFF2-40B4-BE49-F238E27FC236}">
                <a16:creationId xmlns:a16="http://schemas.microsoft.com/office/drawing/2014/main" id="{BD588CD6-00FA-3647-9C32-955C9EE213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duotone>
              <a:schemeClr val="accent5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848" y="3943350"/>
            <a:ext cx="914400" cy="914400"/>
          </a:xfrm>
          <a:prstGeom prst="rect">
            <a:avLst/>
          </a:prstGeom>
        </p:spPr>
      </p:pic>
      <p:sp>
        <p:nvSpPr>
          <p:cNvPr id="3" name="Media Placeholder 2">
            <a:extLst>
              <a:ext uri="{FF2B5EF4-FFF2-40B4-BE49-F238E27FC236}">
                <a16:creationId xmlns:a16="http://schemas.microsoft.com/office/drawing/2014/main" id="{B5E15DE5-15CD-41A8-BA89-39372E5587AC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457200" y="1343696"/>
            <a:ext cx="6125827" cy="3408340"/>
          </a:xfrm>
        </p:spPr>
        <p:txBody>
          <a:bodyPr/>
          <a:lstStyle/>
          <a:p>
            <a:r>
              <a:rPr lang="en-US"/>
              <a:t>Click icon to add media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21F4382-70BA-4DE9-9B01-7F103D1E93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7200" y="307247"/>
            <a:ext cx="8229600" cy="857250"/>
          </a:xfrm>
        </p:spPr>
        <p:txBody>
          <a:bodyPr tIns="45718" anchor="b"/>
          <a:lstStyle>
            <a:lvl1pPr>
              <a:defRPr/>
            </a:lvl1pPr>
          </a:lstStyle>
          <a:p>
            <a:r>
              <a:rPr kumimoji="0" lang="en-US" dirty="0"/>
              <a:t>Slide Title</a:t>
            </a:r>
          </a:p>
        </p:txBody>
      </p:sp>
    </p:spTree>
    <p:extLst>
      <p:ext uri="{BB962C8B-B14F-4D97-AF65-F5344CB8AC3E}">
        <p14:creationId xmlns:p14="http://schemas.microsoft.com/office/powerpoint/2010/main" val="16169726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FFFF"/>
            </a:gs>
            <a:gs pos="100000">
              <a:schemeClr val="bg1">
                <a:lumMod val="85000"/>
              </a:schemeClr>
            </a:gs>
          </a:gsLst>
          <a:lin ang="564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528066"/>
            <a:ext cx="8229600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/>
          <a:p>
            <a:r>
              <a:rPr kumimoji="0" lang="en-US"/>
              <a:t>Click to edit Master title style</a:t>
            </a:r>
            <a:endParaRPr kumimoji="0" lang="en-US" dirty="0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51610"/>
            <a:ext cx="8229600" cy="3291840"/>
          </a:xfrm>
          <a:prstGeom prst="rect">
            <a:avLst/>
          </a:prstGeom>
        </p:spPr>
        <p:txBody>
          <a:bodyPr vert="horz" lIns="91435" tIns="45718" rIns="91435" bIns="45718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  <a:endParaRPr kumimoji="0" lang="en-US" dirty="0"/>
          </a:p>
        </p:txBody>
      </p:sp>
    </p:spTree>
    <p:extLst>
      <p:ext uri="{BB962C8B-B14F-4D97-AF65-F5344CB8AC3E}">
        <p14:creationId xmlns:p14="http://schemas.microsoft.com/office/powerpoint/2010/main" val="3640730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93" r:id="rId4"/>
    <p:sldLayoutId id="2147483675" r:id="rId5"/>
    <p:sldLayoutId id="2147483676" r:id="rId6"/>
    <p:sldLayoutId id="2147483677" r:id="rId7"/>
    <p:sldLayoutId id="2147483680" r:id="rId8"/>
    <p:sldLayoutId id="2147483689" r:id="rId9"/>
    <p:sldLayoutId id="2147483690" r:id="rId10"/>
    <p:sldLayoutId id="2147483695" r:id="rId11"/>
    <p:sldLayoutId id="2147483696" r:id="rId12"/>
    <p:sldLayoutId id="2147483698" r:id="rId13"/>
    <p:sldLayoutId id="2147483697" r:id="rId14"/>
    <p:sldLayoutId id="2147483679" r:id="rId15"/>
    <p:sldLayoutId id="2147483688" r:id="rId16"/>
    <p:sldLayoutId id="2147483682" r:id="rId17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b="0" kern="1200">
          <a:ln>
            <a:noFill/>
          </a:ln>
          <a:solidFill>
            <a:schemeClr val="accent4"/>
          </a:solidFill>
          <a:effectLst/>
          <a:latin typeface="+mj-lt"/>
          <a:ea typeface="+mj-ea"/>
          <a:cs typeface="+mj-cs"/>
        </a:defRPr>
      </a:lvl1pPr>
    </p:titleStyle>
    <p:bodyStyle>
      <a:lvl1pPr marL="231775" indent="-231775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 panose="020B0604020202020204" pitchFamily="34" charset="0"/>
        <a:buChar char="•"/>
        <a:tabLst/>
        <a:defRPr kumimoji="0" sz="2600" kern="1200">
          <a:solidFill>
            <a:schemeClr val="tx1"/>
          </a:solidFill>
          <a:latin typeface="Calibri"/>
          <a:ea typeface="+mn-ea"/>
          <a:cs typeface="Calibri"/>
        </a:defRPr>
      </a:lvl1pPr>
      <a:lvl2pPr marL="480035" indent="-185156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1800" kern="1200">
          <a:solidFill>
            <a:schemeClr val="tx1"/>
          </a:solidFill>
          <a:latin typeface="Calibri"/>
          <a:ea typeface="+mn-ea"/>
          <a:cs typeface="Calibri"/>
        </a:defRPr>
      </a:lvl2pPr>
      <a:lvl3pPr marL="685765" indent="-185156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1575" kern="1200">
          <a:solidFill>
            <a:schemeClr val="tx1"/>
          </a:solidFill>
          <a:latin typeface="Calibri"/>
          <a:ea typeface="+mn-ea"/>
          <a:cs typeface="Calibri"/>
        </a:defRPr>
      </a:lvl3pPr>
      <a:lvl4pPr marL="891494" indent="-157726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4pPr>
      <a:lvl5pPr marL="1097224" indent="-157726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1500" kern="1200">
          <a:solidFill>
            <a:schemeClr val="tx1"/>
          </a:solidFill>
          <a:latin typeface="Calibri"/>
          <a:ea typeface="+mn-ea"/>
          <a:cs typeface="Calibri"/>
        </a:defRPr>
      </a:lvl5pPr>
      <a:lvl6pPr marL="1302953" indent="-157726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1440106" indent="-137153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2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645836" indent="-137153" algn="l" rtl="0" eaLnBrk="1" latinLnBrk="0" hangingPunct="1">
        <a:spcBef>
          <a:spcPct val="20000"/>
        </a:spcBef>
        <a:buClr>
          <a:schemeClr val="tx2"/>
        </a:buClr>
        <a:buChar char="•"/>
        <a:defRPr kumimoji="0"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851566" indent="-137153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05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7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oleObject" Target="../embeddings/oleObject2.bin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7.bin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oleObject" Target="../embeddings/oleObject8.bin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oleObject" Target="../embeddings/oleObject10.bin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8906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Two Terms</a:t>
            </a:r>
          </a:p>
        </p:txBody>
      </p:sp>
    </p:spTree>
    <p:extLst>
      <p:ext uri="{BB962C8B-B14F-4D97-AF65-F5344CB8AC3E}">
        <p14:creationId xmlns:p14="http://schemas.microsoft.com/office/powerpoint/2010/main" val="11809523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 with a partner to complete questions 1-2 on your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Finder: Factoring Polynomials</a:t>
            </a:r>
          </a:p>
        </p:txBody>
      </p:sp>
    </p:spTree>
    <p:extLst>
      <p:ext uri="{BB962C8B-B14F-4D97-AF65-F5344CB8AC3E}">
        <p14:creationId xmlns:p14="http://schemas.microsoft.com/office/powerpoint/2010/main" val="4176856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1)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15650620"/>
              </p:ext>
            </p:extLst>
          </p:nvPr>
        </p:nvGraphicFramePr>
        <p:xfrm>
          <a:off x="874712" y="1346200"/>
          <a:ext cx="4305301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305240" imgH="2450880" progId="Equation.DSMT4">
                  <p:embed/>
                </p:oleObj>
              </mc:Choice>
              <mc:Fallback>
                <p:oleObj name="Equation" r:id="rId2" imgW="4305240" imgH="245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4712" y="1346200"/>
                        <a:ext cx="4305301" cy="245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E68AB95-C7E6-9A61-7A4A-E6918DF6297E}"/>
              </a:ext>
            </a:extLst>
          </p:cNvPr>
          <p:cNvSpPr/>
          <p:nvPr/>
        </p:nvSpPr>
        <p:spPr>
          <a:xfrm>
            <a:off x="818641" y="3251200"/>
            <a:ext cx="2854097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77209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2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2)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7272549"/>
              </p:ext>
            </p:extLst>
          </p:nvPr>
        </p:nvGraphicFramePr>
        <p:xfrm>
          <a:off x="874713" y="1353802"/>
          <a:ext cx="2806700" cy="224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06560" imgH="2247840" progId="Equation.DSMT4">
                  <p:embed/>
                </p:oleObj>
              </mc:Choice>
              <mc:Fallback>
                <p:oleObj name="Equation" r:id="rId2" imgW="2806560" imgH="22478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874713" y="1353802"/>
                        <a:ext cx="2806700" cy="2247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8AA008A0-536B-C8E8-5B27-A03AF5E14D3D}"/>
              </a:ext>
            </a:extLst>
          </p:cNvPr>
          <p:cNvSpPr/>
          <p:nvPr/>
        </p:nvSpPr>
        <p:spPr>
          <a:xfrm>
            <a:off x="842802" y="3100052"/>
            <a:ext cx="1873148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117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was similar about questions 1-2? </a:t>
            </a:r>
          </a:p>
          <a:p>
            <a:r>
              <a:rPr lang="en-US" dirty="0"/>
              <a:t>What was different?</a:t>
            </a:r>
          </a:p>
          <a:p>
            <a:r>
              <a:rPr lang="en-US" dirty="0"/>
              <a:t>How did this impact how you approached factoring?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Finder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20562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Work with a partner to complete questions 3-6 on your handout.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Finder: Solving Polynomials</a:t>
            </a:r>
            <a:endParaRPr lang="en-US" dirty="0"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5001339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3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3)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933914"/>
              </p:ext>
            </p:extLst>
          </p:nvPr>
        </p:nvGraphicFramePr>
        <p:xfrm>
          <a:off x="977900" y="1360161"/>
          <a:ext cx="2819400" cy="294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19160" imgH="2946240" progId="Equation.DSMT4">
                  <p:embed/>
                </p:oleObj>
              </mc:Choice>
              <mc:Fallback>
                <p:oleObj name="Equation" r:id="rId2" imgW="2819160" imgH="294624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977900" y="1360161"/>
                        <a:ext cx="2819400" cy="2946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2659ED-B51C-DA12-87AE-379CD702F9E2}"/>
              </a:ext>
            </a:extLst>
          </p:cNvPr>
          <p:cNvSpPr/>
          <p:nvPr/>
        </p:nvSpPr>
        <p:spPr>
          <a:xfrm>
            <a:off x="4506788" y="1772902"/>
            <a:ext cx="3611051" cy="54610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D5C860D8-F21A-816E-1295-6B3B2C7664F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8212617"/>
              </p:ext>
            </p:extLst>
          </p:nvPr>
        </p:nvGraphicFramePr>
        <p:xfrm>
          <a:off x="4571999" y="1309352"/>
          <a:ext cx="36830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682800" imgH="927000" progId="Equation.DSMT4">
                  <p:embed/>
                </p:oleObj>
              </mc:Choice>
              <mc:Fallback>
                <p:oleObj name="Equation" r:id="rId4" imgW="3682800" imgH="9270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571999" y="1309352"/>
                        <a:ext cx="3683000" cy="927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4659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4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4)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448235"/>
              </p:ext>
            </p:extLst>
          </p:nvPr>
        </p:nvGraphicFramePr>
        <p:xfrm>
          <a:off x="1032388" y="1345072"/>
          <a:ext cx="2882900" cy="290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82880" imgH="2908080" progId="Equation.DSMT4">
                  <p:embed/>
                </p:oleObj>
              </mc:Choice>
              <mc:Fallback>
                <p:oleObj name="Equation" r:id="rId2" imgW="2882880" imgH="29080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32388" y="1345072"/>
                        <a:ext cx="2882900" cy="290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2659ED-B51C-DA12-87AE-379CD702F9E2}"/>
              </a:ext>
            </a:extLst>
          </p:cNvPr>
          <p:cNvSpPr/>
          <p:nvPr/>
        </p:nvSpPr>
        <p:spPr>
          <a:xfrm>
            <a:off x="1164431" y="3428995"/>
            <a:ext cx="2693194" cy="914405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82289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>
            <a:extLst>
              <a:ext uri="{FF2B5EF4-FFF2-40B4-BE49-F238E27FC236}">
                <a16:creationId xmlns:a16="http://schemas.microsoft.com/office/drawing/2014/main" id="{A09750E0-B9E2-65C2-FA6E-EBEFD77403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1668297"/>
              </p:ext>
            </p:extLst>
          </p:nvPr>
        </p:nvGraphicFramePr>
        <p:xfrm>
          <a:off x="4521200" y="1309352"/>
          <a:ext cx="4165600" cy="1473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165560" imgH="1473120" progId="Equation.DSMT4">
                  <p:embed/>
                </p:oleObj>
              </mc:Choice>
              <mc:Fallback>
                <p:oleObj name="Equation" r:id="rId2" imgW="4165560" imgH="1473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521200" y="1309352"/>
                        <a:ext cx="4165600" cy="1473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5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5)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7013118"/>
              </p:ext>
            </p:extLst>
          </p:nvPr>
        </p:nvGraphicFramePr>
        <p:xfrm>
          <a:off x="1058771" y="1346200"/>
          <a:ext cx="3390900" cy="2451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390840" imgH="2450880" progId="Equation.DSMT4">
                  <p:embed/>
                </p:oleObj>
              </mc:Choice>
              <mc:Fallback>
                <p:oleObj name="Equation" r:id="rId4" imgW="3390840" imgH="24508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58771" y="1346200"/>
                        <a:ext cx="3390900" cy="2451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2659ED-B51C-DA12-87AE-379CD702F9E2}"/>
              </a:ext>
            </a:extLst>
          </p:cNvPr>
          <p:cNvSpPr/>
          <p:nvPr/>
        </p:nvSpPr>
        <p:spPr>
          <a:xfrm>
            <a:off x="6156960" y="1856050"/>
            <a:ext cx="2326976" cy="489656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: Rounded Corners 6">
            <a:extLst>
              <a:ext uri="{FF2B5EF4-FFF2-40B4-BE49-F238E27FC236}">
                <a16:creationId xmlns:a16="http://schemas.microsoft.com/office/drawing/2014/main" id="{6247876C-9220-E3F6-1F35-0FCAED507FEB}"/>
              </a:ext>
            </a:extLst>
          </p:cNvPr>
          <p:cNvSpPr/>
          <p:nvPr/>
        </p:nvSpPr>
        <p:spPr>
          <a:xfrm>
            <a:off x="4694331" y="2342837"/>
            <a:ext cx="1122100" cy="454958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6613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6)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1CA32866-D2A8-8648-15EB-86F190D2C4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4585375"/>
              </p:ext>
            </p:extLst>
          </p:nvPr>
        </p:nvGraphicFramePr>
        <p:xfrm>
          <a:off x="1041400" y="1360885"/>
          <a:ext cx="4864100" cy="322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863960" imgH="3225600" progId="Equation.DSMT4">
                  <p:embed/>
                </p:oleObj>
              </mc:Choice>
              <mc:Fallback>
                <p:oleObj name="Equation" r:id="rId2" imgW="4863960" imgH="32256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41400" y="1360885"/>
                        <a:ext cx="4864100" cy="32258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664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C1FBCA28-140F-8A42-9364-1ED04BA0B6E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Finding Factors, Part 2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AD9A7854-D128-194F-AB89-C5ADDB206B0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Factoring Polynomials</a:t>
            </a:r>
          </a:p>
        </p:txBody>
      </p:sp>
    </p:spTree>
  </p:cSld>
  <p:clrMapOvr>
    <a:masterClrMapping/>
  </p:clrMapOvr>
  <p:transition spd="slow">
    <p:fade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arenR" startAt="6"/>
            </a:pPr>
            <a:r>
              <a:rPr lang="en-US" dirty="0"/>
              <a:t> 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Factor Finder (Solution 6 continued)</a:t>
            </a:r>
          </a:p>
        </p:txBody>
      </p:sp>
      <p:graphicFrame>
        <p:nvGraphicFramePr>
          <p:cNvPr id="2" name="Object 1">
            <a:extLst>
              <a:ext uri="{FF2B5EF4-FFF2-40B4-BE49-F238E27FC236}">
                <a16:creationId xmlns:a16="http://schemas.microsoft.com/office/drawing/2014/main" id="{45CBBC69-56BE-FA5C-1A6B-647944C83875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52438370"/>
              </p:ext>
            </p:extLst>
          </p:nvPr>
        </p:nvGraphicFramePr>
        <p:xfrm>
          <a:off x="1052195" y="1335088"/>
          <a:ext cx="6184900" cy="2616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184800" imgH="2616120" progId="Equation.DSMT4">
                  <p:embed/>
                </p:oleObj>
              </mc:Choice>
              <mc:Fallback>
                <p:oleObj name="Equation" r:id="rId2" imgW="6184800" imgH="261612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1052195" y="1335088"/>
                        <a:ext cx="6184900" cy="2616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62659ED-B51C-DA12-87AE-379CD702F9E2}"/>
              </a:ext>
            </a:extLst>
          </p:cNvPr>
          <p:cNvSpPr/>
          <p:nvPr/>
        </p:nvSpPr>
        <p:spPr>
          <a:xfrm>
            <a:off x="5949509" y="3026400"/>
            <a:ext cx="1345372" cy="102743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72A0008-61F9-26A6-9E8F-96B5CB9E8C47}"/>
              </a:ext>
            </a:extLst>
          </p:cNvPr>
          <p:cNvSpPr/>
          <p:nvPr/>
        </p:nvSpPr>
        <p:spPr>
          <a:xfrm>
            <a:off x="1168399" y="2274561"/>
            <a:ext cx="939801" cy="438160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2297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there a relationship between the number of solutions and the type of polynomial? </a:t>
            </a:r>
          </a:p>
          <a:p>
            <a:r>
              <a:rPr lang="en-US" dirty="0"/>
              <a:t>If so, what do you think it is?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Factor Finder: Reflection</a:t>
            </a:r>
          </a:p>
        </p:txBody>
      </p:sp>
    </p:spTree>
    <p:extLst>
      <p:ext uri="{BB962C8B-B14F-4D97-AF65-F5344CB8AC3E}">
        <p14:creationId xmlns:p14="http://schemas.microsoft.com/office/powerpoint/2010/main" val="902441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When we started to solve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–100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=0</a:t>
            </a:r>
            <a:r>
              <a:rPr lang="en-US" dirty="0"/>
              <a:t>, </a:t>
            </a:r>
            <a:br>
              <a:rPr lang="en-US" dirty="0"/>
            </a:br>
            <a:r>
              <a:rPr lang="en-US" dirty="0"/>
              <a:t>we factored to get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+5)(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–5)=0</a:t>
            </a:r>
            <a:r>
              <a:rPr lang="en-US" dirty="0"/>
              <a:t>.</a:t>
            </a:r>
          </a:p>
          <a:p>
            <a:r>
              <a:rPr lang="en-US" dirty="0"/>
              <a:t>Then we set each factor equal to zero to solve.</a:t>
            </a:r>
          </a:p>
          <a:p>
            <a:r>
              <a:rPr lang="en-US" dirty="0"/>
              <a:t>Notice that we could have written: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·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+5)(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–5)=0</a:t>
            </a:r>
            <a:r>
              <a:rPr lang="en-US" dirty="0"/>
              <a:t>.</a:t>
            </a:r>
          </a:p>
          <a:p>
            <a:r>
              <a:rPr lang="en-US" dirty="0"/>
              <a:t>That means that the solutions to this polynomial are </a:t>
            </a:r>
            <a:br>
              <a:rPr lang="en-US" dirty="0"/>
            </a:b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–5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dirty="0"/>
              <a:t>.</a:t>
            </a:r>
          </a:p>
          <a:p>
            <a:r>
              <a:rPr lang="en-US" dirty="0"/>
              <a:t>There are </a:t>
            </a:r>
            <a:r>
              <a:rPr lang="en-US" b="1" dirty="0">
                <a:solidFill>
                  <a:schemeClr val="accent6"/>
                </a:solidFill>
              </a:rPr>
              <a:t>five</a:t>
            </a:r>
            <a:r>
              <a:rPr lang="en-US" dirty="0"/>
              <a:t> solutions, and the </a:t>
            </a:r>
            <a:br>
              <a:rPr lang="en-US" dirty="0"/>
            </a:br>
            <a:r>
              <a:rPr lang="en-US" dirty="0"/>
              <a:t>degree of the polynomial is </a:t>
            </a:r>
            <a:r>
              <a:rPr lang="en-US" b="1" dirty="0">
                <a:solidFill>
                  <a:schemeClr val="accent6"/>
                </a:solidFill>
              </a:rPr>
              <a:t>five</a:t>
            </a:r>
            <a:r>
              <a:rPr lang="en-US" dirty="0"/>
              <a:t>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Many Solutions?</a:t>
            </a:r>
          </a:p>
        </p:txBody>
      </p:sp>
    </p:spTree>
    <p:extLst>
      <p:ext uri="{BB962C8B-B14F-4D97-AF65-F5344CB8AC3E}">
        <p14:creationId xmlns:p14="http://schemas.microsoft.com/office/powerpoint/2010/main" val="12523004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+mn-lt"/>
                <a:cs typeface="Times New Roman" panose="02020603050405020304" pitchFamily="18" charset="0"/>
              </a:rPr>
              <a:t>If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0</a:t>
            </a:r>
            <a:r>
              <a:rPr lang="en-US" dirty="0"/>
              <a:t>,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–5</a:t>
            </a:r>
            <a:r>
              <a:rPr lang="en-US" dirty="0"/>
              <a:t>, and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5</a:t>
            </a:r>
            <a:r>
              <a:rPr lang="en-US" dirty="0"/>
              <a:t> are the solutions,</a:t>
            </a:r>
            <a:br>
              <a:rPr lang="en-US" dirty="0"/>
            </a:br>
            <a:r>
              <a:rPr lang="en-US" dirty="0"/>
              <a:t>we do not need to write repeated solutions.</a:t>
            </a:r>
          </a:p>
          <a:p>
            <a:r>
              <a:rPr lang="en-US" dirty="0"/>
              <a:t>So, we would say that </a:t>
            </a: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  <a:r>
              <a:rPr lang="en-US" dirty="0"/>
              <a:t> has a </a:t>
            </a:r>
            <a:r>
              <a:rPr lang="en-US" b="1" dirty="0">
                <a:solidFill>
                  <a:schemeClr val="accent6"/>
                </a:solidFill>
              </a:rPr>
              <a:t>multiplicity</a:t>
            </a:r>
            <a:r>
              <a:rPr lang="en-US" dirty="0"/>
              <a:t> of 3.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Multiplicity</a:t>
            </a:r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F1D2FBD-8AA8-6083-1B5A-EB9206C726E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59858069"/>
              </p:ext>
            </p:extLst>
          </p:nvPr>
        </p:nvGraphicFramePr>
        <p:xfrm>
          <a:off x="3543300" y="2841625"/>
          <a:ext cx="20574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057400" imgH="368280" progId="Equation.DSMT4">
                  <p:embed/>
                </p:oleObj>
              </mc:Choice>
              <mc:Fallback>
                <p:oleObj name="Equation" r:id="rId2" imgW="2057400" imgH="368280" progId="Equation.DSMT4">
                  <p:embed/>
                  <p:pic>
                    <p:nvPicPr>
                      <p:cNvPr id="2" name="Object 1">
                        <a:extLst>
                          <a:ext uri="{FF2B5EF4-FFF2-40B4-BE49-F238E27FC236}">
                            <a16:creationId xmlns:a16="http://schemas.microsoft.com/office/drawing/2014/main" id="{45CBBC69-56BE-FA5C-1A6B-647944C8387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3543300" y="2841625"/>
                        <a:ext cx="2057400" cy="368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: Rounded Corners 4">
            <a:extLst>
              <a:ext uri="{FF2B5EF4-FFF2-40B4-BE49-F238E27FC236}">
                <a16:creationId xmlns:a16="http://schemas.microsoft.com/office/drawing/2014/main" id="{14E3BBE1-8FCF-EF6B-13BA-4C6DEF9EE1E6}"/>
              </a:ext>
            </a:extLst>
          </p:cNvPr>
          <p:cNvSpPr/>
          <p:nvPr/>
        </p:nvSpPr>
        <p:spPr>
          <a:xfrm>
            <a:off x="2443480" y="3302000"/>
            <a:ext cx="4256211" cy="1031239"/>
          </a:xfrm>
          <a:prstGeom prst="roundRect">
            <a:avLst/>
          </a:prstGeom>
          <a:noFill/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D7C97925-D5C9-CC70-77C8-5C74540C809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9939960"/>
              </p:ext>
            </p:extLst>
          </p:nvPr>
        </p:nvGraphicFramePr>
        <p:xfrm>
          <a:off x="2501900" y="3363913"/>
          <a:ext cx="414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140000" imgH="876240" progId="Equation.DSMT4">
                  <p:embed/>
                </p:oleObj>
              </mc:Choice>
              <mc:Fallback>
                <p:oleObj name="Equation" r:id="rId4" imgW="4140000" imgH="876240" progId="Equation.DSMT4">
                  <p:embed/>
                  <p:pic>
                    <p:nvPicPr>
                      <p:cNvPr id="3" name="Object 2">
                        <a:extLst>
                          <a:ext uri="{FF2B5EF4-FFF2-40B4-BE49-F238E27FC236}">
                            <a16:creationId xmlns:a16="http://schemas.microsoft.com/office/drawing/2014/main" id="{D5C860D8-F21A-816E-1295-6B3B2C7664F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01900" y="3363913"/>
                        <a:ext cx="4140200" cy="876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279885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Let’s complete the Guided Notes together.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Guided Notes: 3-4 Terms</a:t>
            </a:r>
          </a:p>
        </p:txBody>
      </p:sp>
    </p:spTree>
    <p:extLst>
      <p:ext uri="{BB962C8B-B14F-4D97-AF65-F5344CB8AC3E}">
        <p14:creationId xmlns:p14="http://schemas.microsoft.com/office/powerpoint/2010/main" val="5716629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Select and complete three of the tasks.</a:t>
            </a:r>
          </a:p>
          <a:p>
            <a:r>
              <a:rPr lang="en-US" dirty="0"/>
              <a:t>Only complete 1 task per row.</a:t>
            </a:r>
          </a:p>
          <a:p>
            <a:r>
              <a:rPr lang="en-US" dirty="0"/>
              <a:t>Only complete 1 task per column.</a:t>
            </a:r>
          </a:p>
          <a:p>
            <a:r>
              <a:rPr lang="en-US" dirty="0"/>
              <a:t>For example:</a:t>
            </a:r>
          </a:p>
          <a:p>
            <a:pPr lvl="1"/>
            <a:r>
              <a:rPr lang="en-US" dirty="0"/>
              <a:t>Complete 1B – 2C – 3A</a:t>
            </a:r>
          </a:p>
          <a:p>
            <a:pPr lvl="1"/>
            <a:r>
              <a:rPr lang="en-US" dirty="0"/>
              <a:t>Complete 1C – 2A – 3B</a:t>
            </a:r>
          </a:p>
          <a:p>
            <a:pPr marL="294879" lvl="1" indent="0">
              <a:buNone/>
            </a:pPr>
            <a:endParaRPr lang="en-US" dirty="0"/>
          </a:p>
          <a:p>
            <a:pPr lvl="2"/>
            <a:endParaRPr lang="en-US" dirty="0"/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Get Your Factors Straight</a:t>
            </a:r>
          </a:p>
        </p:txBody>
      </p:sp>
      <p:pic>
        <p:nvPicPr>
          <p:cNvPr id="3" name="Picture 2" descr="A picture containing icon&#10;&#10;Description automatically generated">
            <a:extLst>
              <a:ext uri="{FF2B5EF4-FFF2-40B4-BE49-F238E27FC236}">
                <a16:creationId xmlns:a16="http://schemas.microsoft.com/office/drawing/2014/main" id="{35326588-65EE-4771-AA97-BEE124CEC04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5432764" y="307247"/>
            <a:ext cx="3254035" cy="34792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9321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0" y="1309352"/>
            <a:ext cx="4114800" cy="3434098"/>
          </a:xfrm>
        </p:spPr>
        <p:txBody>
          <a:bodyPr/>
          <a:lstStyle/>
          <a:p>
            <a:pPr marL="0" indent="0" algn="ctr">
              <a:buNone/>
            </a:pPr>
            <a:r>
              <a:rPr lang="en-US" dirty="0"/>
              <a:t>Create a flowchart that a peer could use to factor a polynomial.</a:t>
            </a:r>
          </a:p>
        </p:txBody>
      </p:sp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Factor: Flowchart</a:t>
            </a:r>
          </a:p>
        </p:txBody>
      </p:sp>
      <p:sp>
        <p:nvSpPr>
          <p:cNvPr id="3" name="Flowchart: Decision 2">
            <a:extLst>
              <a:ext uri="{FF2B5EF4-FFF2-40B4-BE49-F238E27FC236}">
                <a16:creationId xmlns:a16="http://schemas.microsoft.com/office/drawing/2014/main" id="{A6334889-8B00-A4FD-9043-58F650E7A2DF}"/>
              </a:ext>
            </a:extLst>
          </p:cNvPr>
          <p:cNvSpPr/>
          <p:nvPr/>
        </p:nvSpPr>
        <p:spPr>
          <a:xfrm>
            <a:off x="457200" y="2540656"/>
            <a:ext cx="2775830" cy="1598250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Decision</a:t>
            </a:r>
            <a:br>
              <a:rPr lang="en-US" dirty="0"/>
            </a:br>
            <a:r>
              <a:rPr lang="en-US" dirty="0"/>
              <a:t>This is where the user needs to make a decision.</a:t>
            </a:r>
          </a:p>
        </p:txBody>
      </p: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1AEC0B2A-A74E-A32C-E541-CF4FBEF50BA7}"/>
              </a:ext>
            </a:extLst>
          </p:cNvPr>
          <p:cNvSpPr/>
          <p:nvPr/>
        </p:nvSpPr>
        <p:spPr>
          <a:xfrm>
            <a:off x="855705" y="1309353"/>
            <a:ext cx="1978819" cy="857250"/>
          </a:xfrm>
          <a:prstGeom prst="flowChartTermina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Start</a:t>
            </a:r>
          </a:p>
          <a:p>
            <a:pPr algn="ctr"/>
            <a:r>
              <a:rPr lang="en-US" dirty="0"/>
              <a:t>Indicates where the user begins.</a:t>
            </a:r>
          </a:p>
        </p:txBody>
      </p:sp>
      <p:sp>
        <p:nvSpPr>
          <p:cNvPr id="5" name="Flowchart: Process 4">
            <a:extLst>
              <a:ext uri="{FF2B5EF4-FFF2-40B4-BE49-F238E27FC236}">
                <a16:creationId xmlns:a16="http://schemas.microsoft.com/office/drawing/2014/main" id="{E7C26222-4C08-AC67-171C-7A4F05176730}"/>
              </a:ext>
            </a:extLst>
          </p:cNvPr>
          <p:cNvSpPr/>
          <p:nvPr/>
        </p:nvSpPr>
        <p:spPr>
          <a:xfrm>
            <a:off x="3967491" y="2845585"/>
            <a:ext cx="1843088" cy="963409"/>
          </a:xfrm>
          <a:prstGeom prst="flowChart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Process</a:t>
            </a:r>
          </a:p>
          <a:p>
            <a:pPr algn="ctr"/>
            <a:r>
              <a:rPr lang="en-US" dirty="0"/>
              <a:t>What action does the user need to take?</a:t>
            </a:r>
          </a:p>
        </p:txBody>
      </p:sp>
      <p:sp>
        <p:nvSpPr>
          <p:cNvPr id="8" name="Flowchart: Terminator 7">
            <a:extLst>
              <a:ext uri="{FF2B5EF4-FFF2-40B4-BE49-F238E27FC236}">
                <a16:creationId xmlns:a16="http://schemas.microsoft.com/office/drawing/2014/main" id="{246F1371-F860-1EE6-0F1D-EAF0C4B44CB9}"/>
              </a:ext>
            </a:extLst>
          </p:cNvPr>
          <p:cNvSpPr/>
          <p:nvPr/>
        </p:nvSpPr>
        <p:spPr>
          <a:xfrm>
            <a:off x="6878569" y="2912194"/>
            <a:ext cx="1808231" cy="855174"/>
          </a:xfrm>
          <a:prstGeom prst="flowChartTermina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End</a:t>
            </a:r>
          </a:p>
          <a:p>
            <a:pPr algn="ctr"/>
            <a:r>
              <a:rPr lang="en-US" dirty="0"/>
              <a:t>Indicates that the user is finished.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583AAF-158A-F81E-6C56-C84E4717EA6E}"/>
              </a:ext>
            </a:extLst>
          </p:cNvPr>
          <p:cNvCxnSpPr>
            <a:stCxn id="4" idx="2"/>
            <a:endCxn id="3" idx="0"/>
          </p:cNvCxnSpPr>
          <p:nvPr/>
        </p:nvCxnSpPr>
        <p:spPr>
          <a:xfrm>
            <a:off x="1845115" y="2166603"/>
            <a:ext cx="0" cy="374053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C8BD45DD-01E6-1033-6847-AA08CEA68254}"/>
              </a:ext>
            </a:extLst>
          </p:cNvPr>
          <p:cNvCxnSpPr>
            <a:cxnSpLocks/>
            <a:stCxn id="3" idx="3"/>
            <a:endCxn id="5" idx="1"/>
          </p:cNvCxnSpPr>
          <p:nvPr/>
        </p:nvCxnSpPr>
        <p:spPr>
          <a:xfrm flipV="1">
            <a:off x="3233030" y="3327290"/>
            <a:ext cx="734461" cy="12491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6E145E29-D59C-A3DF-720F-6DFB50CC26DE}"/>
              </a:ext>
            </a:extLst>
          </p:cNvPr>
          <p:cNvCxnSpPr>
            <a:cxnSpLocks/>
            <a:stCxn id="5" idx="3"/>
            <a:endCxn id="8" idx="1"/>
          </p:cNvCxnSpPr>
          <p:nvPr/>
        </p:nvCxnSpPr>
        <p:spPr>
          <a:xfrm>
            <a:off x="5810579" y="3327290"/>
            <a:ext cx="1067990" cy="12491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679211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4" name="Straight Connector 63">
            <a:extLst>
              <a:ext uri="{FF2B5EF4-FFF2-40B4-BE49-F238E27FC236}">
                <a16:creationId xmlns:a16="http://schemas.microsoft.com/office/drawing/2014/main" id="{84D6A856-AFC4-5DBC-28CE-1BFD653E81B7}"/>
              </a:ext>
            </a:extLst>
          </p:cNvPr>
          <p:cNvCxnSpPr>
            <a:cxnSpLocks/>
            <a:stCxn id="32" idx="2"/>
            <a:endCxn id="63" idx="0"/>
          </p:cNvCxnSpPr>
          <p:nvPr/>
        </p:nvCxnSpPr>
        <p:spPr>
          <a:xfrm flipH="1">
            <a:off x="7564713" y="3389942"/>
            <a:ext cx="403" cy="40673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" name="Flowchart: Terminator 3">
            <a:extLst>
              <a:ext uri="{FF2B5EF4-FFF2-40B4-BE49-F238E27FC236}">
                <a16:creationId xmlns:a16="http://schemas.microsoft.com/office/drawing/2014/main" id="{1AEC0B2A-A74E-A32C-E541-CF4FBEF50BA7}"/>
              </a:ext>
            </a:extLst>
          </p:cNvPr>
          <p:cNvSpPr/>
          <p:nvPr/>
        </p:nvSpPr>
        <p:spPr>
          <a:xfrm>
            <a:off x="2276409" y="275449"/>
            <a:ext cx="4591183" cy="580866"/>
          </a:xfrm>
          <a:prstGeom prst="flowChartTerminator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How to Factor a Polynomial</a:t>
            </a:r>
            <a:endParaRPr lang="en-US" dirty="0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5F583AAF-158A-F81E-6C56-C84E4717EA6E}"/>
              </a:ext>
            </a:extLst>
          </p:cNvPr>
          <p:cNvCxnSpPr>
            <a:cxnSpLocks/>
            <a:stCxn id="4" idx="2"/>
            <a:endCxn id="3" idx="0"/>
          </p:cNvCxnSpPr>
          <p:nvPr/>
        </p:nvCxnSpPr>
        <p:spPr>
          <a:xfrm flipH="1">
            <a:off x="4572000" y="856315"/>
            <a:ext cx="1" cy="333574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Connector 45">
            <a:extLst>
              <a:ext uri="{FF2B5EF4-FFF2-40B4-BE49-F238E27FC236}">
                <a16:creationId xmlns:a16="http://schemas.microsoft.com/office/drawing/2014/main" id="{813E4FC8-37B7-0D4B-460A-A15FF214A896}"/>
              </a:ext>
            </a:extLst>
          </p:cNvPr>
          <p:cNvCxnSpPr>
            <a:cxnSpLocks/>
            <a:stCxn id="3" idx="2"/>
            <a:endCxn id="31" idx="0"/>
          </p:cNvCxnSpPr>
          <p:nvPr/>
        </p:nvCxnSpPr>
        <p:spPr>
          <a:xfrm>
            <a:off x="4572000" y="2571750"/>
            <a:ext cx="1" cy="217416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9" name="Connector: Elbow 48">
            <a:extLst>
              <a:ext uri="{FF2B5EF4-FFF2-40B4-BE49-F238E27FC236}">
                <a16:creationId xmlns:a16="http://schemas.microsoft.com/office/drawing/2014/main" id="{3CB47695-857B-A59C-FF8E-7EEF32B6E27E}"/>
              </a:ext>
            </a:extLst>
          </p:cNvPr>
          <p:cNvCxnSpPr>
            <a:cxnSpLocks/>
            <a:stCxn id="3" idx="1"/>
            <a:endCxn id="33" idx="0"/>
          </p:cNvCxnSpPr>
          <p:nvPr/>
        </p:nvCxnSpPr>
        <p:spPr>
          <a:xfrm rot="10800000" flipV="1">
            <a:off x="1578886" y="1880820"/>
            <a:ext cx="1557488" cy="908346"/>
          </a:xfrm>
          <a:prstGeom prst="bentConnector2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4"/>
          </a:lnRef>
          <a:fillRef idx="0">
            <a:schemeClr val="accent4"/>
          </a:fillRef>
          <a:effectRef idx="1">
            <a:schemeClr val="accent4"/>
          </a:effectRef>
          <a:fontRef idx="minor">
            <a:schemeClr val="tx1"/>
          </a:fontRef>
        </p:style>
      </p:cxnSp>
      <p:cxnSp>
        <p:nvCxnSpPr>
          <p:cNvPr id="51" name="Connector: Elbow 50">
            <a:extLst>
              <a:ext uri="{FF2B5EF4-FFF2-40B4-BE49-F238E27FC236}">
                <a16:creationId xmlns:a16="http://schemas.microsoft.com/office/drawing/2014/main" id="{6B79709D-691E-C693-D292-4F4A39F3C72D}"/>
              </a:ext>
            </a:extLst>
          </p:cNvPr>
          <p:cNvCxnSpPr>
            <a:cxnSpLocks/>
            <a:stCxn id="3" idx="3"/>
            <a:endCxn id="32" idx="0"/>
          </p:cNvCxnSpPr>
          <p:nvPr/>
        </p:nvCxnSpPr>
        <p:spPr>
          <a:xfrm>
            <a:off x="6007625" y="1880820"/>
            <a:ext cx="1557491" cy="908346"/>
          </a:xfrm>
          <a:prstGeom prst="bentConnector2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>
            <a:extLst>
              <a:ext uri="{FF2B5EF4-FFF2-40B4-BE49-F238E27FC236}">
                <a16:creationId xmlns:a16="http://schemas.microsoft.com/office/drawing/2014/main" id="{D0C62B53-B0BA-C1C3-7800-B170C5BAE8A1}"/>
              </a:ext>
            </a:extLst>
          </p:cNvPr>
          <p:cNvCxnSpPr>
            <a:cxnSpLocks/>
            <a:stCxn id="31" idx="2"/>
            <a:endCxn id="42" idx="0"/>
          </p:cNvCxnSpPr>
          <p:nvPr/>
        </p:nvCxnSpPr>
        <p:spPr>
          <a:xfrm>
            <a:off x="4572001" y="3389942"/>
            <a:ext cx="0" cy="406733"/>
          </a:xfrm>
          <a:prstGeom prst="line">
            <a:avLst/>
          </a:prstGeom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3DFBA63A-03B6-D63D-68F6-669667DAE555}"/>
              </a:ext>
            </a:extLst>
          </p:cNvPr>
          <p:cNvCxnSpPr>
            <a:cxnSpLocks/>
            <a:stCxn id="33" idx="2"/>
            <a:endCxn id="41" idx="0"/>
          </p:cNvCxnSpPr>
          <p:nvPr/>
        </p:nvCxnSpPr>
        <p:spPr>
          <a:xfrm>
            <a:off x="1578886" y="3389942"/>
            <a:ext cx="0" cy="423730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</p:cxnSp>
      <p:sp>
        <p:nvSpPr>
          <p:cNvPr id="31" name="Flowchart: Process 30">
            <a:extLst>
              <a:ext uri="{FF2B5EF4-FFF2-40B4-BE49-F238E27FC236}">
                <a16:creationId xmlns:a16="http://schemas.microsoft.com/office/drawing/2014/main" id="{E8A1DD11-81E4-51F4-25A2-6C472CE87B3C}"/>
              </a:ext>
            </a:extLst>
          </p:cNvPr>
          <p:cNvSpPr/>
          <p:nvPr/>
        </p:nvSpPr>
        <p:spPr>
          <a:xfrm>
            <a:off x="4015470" y="2789166"/>
            <a:ext cx="1113061" cy="600776"/>
          </a:xfrm>
          <a:prstGeom prst="flowChartProcess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3 terms</a:t>
            </a:r>
            <a:endParaRPr lang="en-US" dirty="0"/>
          </a:p>
        </p:txBody>
      </p:sp>
      <p:sp>
        <p:nvSpPr>
          <p:cNvPr id="42" name="Flowchart: Decision 41">
            <a:extLst>
              <a:ext uri="{FF2B5EF4-FFF2-40B4-BE49-F238E27FC236}">
                <a16:creationId xmlns:a16="http://schemas.microsoft.com/office/drawing/2014/main" id="{055A7414-8018-3FA8-51A7-895C3055DB3A}"/>
              </a:ext>
            </a:extLst>
          </p:cNvPr>
          <p:cNvSpPr/>
          <p:nvPr/>
        </p:nvSpPr>
        <p:spPr>
          <a:xfrm>
            <a:off x="3867510" y="3796675"/>
            <a:ext cx="1408981" cy="600777"/>
          </a:xfrm>
          <a:prstGeom prst="flowChartDecision">
            <a:avLst/>
          </a:prstGeom>
          <a:solidFill>
            <a:schemeClr val="bg2">
              <a:lumMod val="75000"/>
            </a:schemeClr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Flowchart: Process 31">
            <a:extLst>
              <a:ext uri="{FF2B5EF4-FFF2-40B4-BE49-F238E27FC236}">
                <a16:creationId xmlns:a16="http://schemas.microsoft.com/office/drawing/2014/main" id="{5869B50F-A1E4-1A9A-6A5D-E10CC7380190}"/>
              </a:ext>
            </a:extLst>
          </p:cNvPr>
          <p:cNvSpPr/>
          <p:nvPr/>
        </p:nvSpPr>
        <p:spPr>
          <a:xfrm>
            <a:off x="7008585" y="2789166"/>
            <a:ext cx="1113061" cy="600776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4 terms</a:t>
            </a:r>
            <a:endParaRPr lang="en-US" dirty="0"/>
          </a:p>
        </p:txBody>
      </p:sp>
      <p:sp>
        <p:nvSpPr>
          <p:cNvPr id="33" name="Flowchart: Process 32">
            <a:extLst>
              <a:ext uri="{FF2B5EF4-FFF2-40B4-BE49-F238E27FC236}">
                <a16:creationId xmlns:a16="http://schemas.microsoft.com/office/drawing/2014/main" id="{7A31D582-39F2-FFB4-9866-33D510624EFE}"/>
              </a:ext>
            </a:extLst>
          </p:cNvPr>
          <p:cNvSpPr/>
          <p:nvPr/>
        </p:nvSpPr>
        <p:spPr>
          <a:xfrm>
            <a:off x="1022355" y="2789166"/>
            <a:ext cx="1113061" cy="600776"/>
          </a:xfrm>
          <a:prstGeom prst="flowChartProcess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2 terms</a:t>
            </a:r>
            <a:endParaRPr lang="en-US" dirty="0"/>
          </a:p>
        </p:txBody>
      </p:sp>
      <p:sp>
        <p:nvSpPr>
          <p:cNvPr id="41" name="Flowchart: Decision 40">
            <a:extLst>
              <a:ext uri="{FF2B5EF4-FFF2-40B4-BE49-F238E27FC236}">
                <a16:creationId xmlns:a16="http://schemas.microsoft.com/office/drawing/2014/main" id="{9F491847-E350-A0B5-3E8A-BE36CEA01F68}"/>
              </a:ext>
            </a:extLst>
          </p:cNvPr>
          <p:cNvSpPr/>
          <p:nvPr/>
        </p:nvSpPr>
        <p:spPr>
          <a:xfrm>
            <a:off x="874395" y="3813672"/>
            <a:ext cx="1408981" cy="600777"/>
          </a:xfrm>
          <a:prstGeom prst="flowChartDecision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Flowchart: Decision 2">
            <a:extLst>
              <a:ext uri="{FF2B5EF4-FFF2-40B4-BE49-F238E27FC236}">
                <a16:creationId xmlns:a16="http://schemas.microsoft.com/office/drawing/2014/main" id="{A6334889-8B00-A4FD-9043-58F650E7A2DF}"/>
              </a:ext>
            </a:extLst>
          </p:cNvPr>
          <p:cNvSpPr/>
          <p:nvPr/>
        </p:nvSpPr>
        <p:spPr>
          <a:xfrm>
            <a:off x="3136374" y="1189889"/>
            <a:ext cx="2871251" cy="1381861"/>
          </a:xfrm>
          <a:prstGeom prst="flowChartDecision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/>
              <a:t>How many terms are there?</a:t>
            </a:r>
            <a:endParaRPr lang="en-US" dirty="0"/>
          </a:p>
        </p:txBody>
      </p:sp>
      <p:sp>
        <p:nvSpPr>
          <p:cNvPr id="63" name="Flowchart: Terminator 62">
            <a:extLst>
              <a:ext uri="{FF2B5EF4-FFF2-40B4-BE49-F238E27FC236}">
                <a16:creationId xmlns:a16="http://schemas.microsoft.com/office/drawing/2014/main" id="{CC3A2A8A-C705-BAFB-3587-21B77FBC1161}"/>
              </a:ext>
            </a:extLst>
          </p:cNvPr>
          <p:cNvSpPr/>
          <p:nvPr/>
        </p:nvSpPr>
        <p:spPr>
          <a:xfrm>
            <a:off x="6860625" y="3796675"/>
            <a:ext cx="1408176" cy="603504"/>
          </a:xfrm>
          <a:prstGeom prst="flowChartTermina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1" dirty="0"/>
          </a:p>
        </p:txBody>
      </p:sp>
    </p:spTree>
    <p:extLst>
      <p:ext uri="{BB962C8B-B14F-4D97-AF65-F5344CB8AC3E}">
        <p14:creationId xmlns:p14="http://schemas.microsoft.com/office/powerpoint/2010/main" val="437061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F43316-D303-40EC-B829-211C2BCBE6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Essential Question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2349D1D-F9F5-4708-9845-24D99C47096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55563" indent="0">
              <a:buNone/>
            </a:pPr>
            <a:r>
              <a:rPr lang="en-US" dirty="0"/>
              <a:t>How can we solve polynomial equations?</a:t>
            </a:r>
          </a:p>
        </p:txBody>
      </p:sp>
    </p:spTree>
    <p:extLst>
      <p:ext uri="{BB962C8B-B14F-4D97-AF65-F5344CB8AC3E}">
        <p14:creationId xmlns:p14="http://schemas.microsoft.com/office/powerpoint/2010/main" val="35263770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8575D-3662-4A13-BACA-E7044AD3F4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Lesson Objectives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F574266-61E7-4912-8A51-C9B03DDB6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Factor polynomial expressions.</a:t>
            </a:r>
          </a:p>
          <a:p>
            <a:r>
              <a:rPr lang="en-US" dirty="0"/>
              <a:t>Solve polynomial equations.</a:t>
            </a:r>
          </a:p>
        </p:txBody>
      </p:sp>
    </p:spTree>
    <p:extLst>
      <p:ext uri="{BB962C8B-B14F-4D97-AF65-F5344CB8AC3E}">
        <p14:creationId xmlns:p14="http://schemas.microsoft.com/office/powerpoint/2010/main" val="14950541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Perfect Pairings: Matching</a:t>
            </a:r>
          </a:p>
        </p:txBody>
      </p:sp>
      <p:pic>
        <p:nvPicPr>
          <p:cNvPr id="3" name="Picture 2" descr="Shape, arrow&#10;&#10;Description automatically generated">
            <a:extLst>
              <a:ext uri="{FF2B5EF4-FFF2-40B4-BE49-F238E27FC236}">
                <a16:creationId xmlns:a16="http://schemas.microsoft.com/office/drawing/2014/main" id="{B4433699-EA0D-CD58-34FD-80E303813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2" y="1317938"/>
            <a:ext cx="3997976" cy="3448256"/>
          </a:xfrm>
          <a:prstGeom prst="rect">
            <a:avLst/>
          </a:prstGeom>
          <a:noFill/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48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Independently match each of the given graphs with its corresponding equation.</a:t>
            </a:r>
          </a:p>
        </p:txBody>
      </p:sp>
    </p:spTree>
    <p:extLst>
      <p:ext uri="{BB962C8B-B14F-4D97-AF65-F5344CB8AC3E}">
        <p14:creationId xmlns:p14="http://schemas.microsoft.com/office/powerpoint/2010/main" val="14437409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Perfect Pairings</a:t>
            </a:r>
          </a:p>
        </p:txBody>
      </p:sp>
      <p:pic>
        <p:nvPicPr>
          <p:cNvPr id="3" name="Picture 2" descr="Shape, arrow&#10;&#10;Description automatically generated">
            <a:extLst>
              <a:ext uri="{FF2B5EF4-FFF2-40B4-BE49-F238E27FC236}">
                <a16:creationId xmlns:a16="http://schemas.microsoft.com/office/drawing/2014/main" id="{B4433699-EA0D-CD58-34FD-80E303813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2" y="1317938"/>
            <a:ext cx="3997976" cy="3448256"/>
          </a:xfrm>
          <a:prstGeom prst="rect">
            <a:avLst/>
          </a:prstGeom>
          <a:noFill/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48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With a partner, share your thinking for how you matched your graphs and equations together.</a:t>
            </a:r>
          </a:p>
          <a:p>
            <a:r>
              <a:rPr lang="en-US" dirty="0"/>
              <a:t>Work together to write the equation for the last graph.</a:t>
            </a:r>
          </a:p>
        </p:txBody>
      </p:sp>
    </p:spTree>
    <p:extLst>
      <p:ext uri="{BB962C8B-B14F-4D97-AF65-F5344CB8AC3E}">
        <p14:creationId xmlns:p14="http://schemas.microsoft.com/office/powerpoint/2010/main" val="2041004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Perfect Pairings: Making Predictions</a:t>
            </a:r>
          </a:p>
        </p:txBody>
      </p:sp>
      <p:pic>
        <p:nvPicPr>
          <p:cNvPr id="3" name="Picture 2" descr="Shape, arrow&#10;&#10;Description automatically generated">
            <a:extLst>
              <a:ext uri="{FF2B5EF4-FFF2-40B4-BE49-F238E27FC236}">
                <a16:creationId xmlns:a16="http://schemas.microsoft.com/office/drawing/2014/main" id="{B4433699-EA0D-CD58-34FD-80E3038138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7512" y="1317938"/>
            <a:ext cx="3997976" cy="3448256"/>
          </a:xfrm>
          <a:prstGeom prst="rect">
            <a:avLst/>
          </a:prstGeom>
          <a:noFill/>
        </p:spPr>
      </p:pic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0"/>
          </p:nvPr>
        </p:nvSpPr>
        <p:spPr>
          <a:xfrm>
            <a:off x="4648200" y="1317938"/>
            <a:ext cx="4038600" cy="3448256"/>
          </a:xfrm>
        </p:spPr>
        <p:txBody>
          <a:bodyPr>
            <a:normAutofit/>
          </a:bodyPr>
          <a:lstStyle/>
          <a:p>
            <a:r>
              <a:rPr lang="en-US" dirty="0"/>
              <a:t>With another pair, share your reasoning for the equation you wrote.</a:t>
            </a:r>
          </a:p>
          <a:p>
            <a:r>
              <a:rPr lang="en-US" dirty="0"/>
              <a:t>Come to an agreement about the equation.</a:t>
            </a:r>
          </a:p>
          <a:p>
            <a:pPr lvl="1"/>
            <a:r>
              <a:rPr lang="en-US" dirty="0"/>
              <a:t>Be ready to share with the class.</a:t>
            </a:r>
          </a:p>
        </p:txBody>
      </p:sp>
    </p:spTree>
    <p:extLst>
      <p:ext uri="{BB962C8B-B14F-4D97-AF65-F5344CB8AC3E}">
        <p14:creationId xmlns:p14="http://schemas.microsoft.com/office/powerpoint/2010/main" val="3795475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Diamond Puzzle</a:t>
            </a:r>
          </a:p>
        </p:txBody>
      </p:sp>
      <p:sp>
        <p:nvSpPr>
          <p:cNvPr id="20" name="Content Placeholder 19">
            <a:extLst>
              <a:ext uri="{FF2B5EF4-FFF2-40B4-BE49-F238E27FC236}">
                <a16:creationId xmlns:a16="http://schemas.microsoft.com/office/drawing/2014/main" id="{F1228430-A5CD-4C5D-A779-1E4F20C15B0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57200" y="1317938"/>
            <a:ext cx="4038600" cy="344825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Work with your partner to arrange the tiles so that the sides with equivalent </a:t>
            </a:r>
            <a:r>
              <a:rPr lang="en-US" b="1" dirty="0"/>
              <a:t>factored forms</a:t>
            </a:r>
            <a:r>
              <a:rPr lang="en-US" dirty="0"/>
              <a:t> and </a:t>
            </a:r>
            <a:r>
              <a:rPr lang="en-US" b="1" dirty="0"/>
              <a:t>expanded forms</a:t>
            </a:r>
            <a:r>
              <a:rPr lang="en-US" dirty="0"/>
              <a:t> are touching.</a:t>
            </a:r>
          </a:p>
        </p:txBody>
      </p:sp>
      <p:pic>
        <p:nvPicPr>
          <p:cNvPr id="5" name="Graphic 4">
            <a:extLst>
              <a:ext uri="{FF2B5EF4-FFF2-40B4-BE49-F238E27FC236}">
                <a16:creationId xmlns:a16="http://schemas.microsoft.com/office/drawing/2014/main" id="{022012FD-CAF9-4F79-9155-1999CAD689E4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634" t="13835" r="8558" b="13936"/>
          <a:stretch/>
        </p:blipFill>
        <p:spPr>
          <a:xfrm>
            <a:off x="4732815" y="302954"/>
            <a:ext cx="3953986" cy="4463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71954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itle 18">
            <a:extLst>
              <a:ext uri="{FF2B5EF4-FFF2-40B4-BE49-F238E27FC236}">
                <a16:creationId xmlns:a16="http://schemas.microsoft.com/office/drawing/2014/main" id="{7D3ADB25-CB7B-467A-BB9B-0CFA403E28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02954"/>
            <a:ext cx="8229600" cy="857250"/>
          </a:xfrm>
        </p:spPr>
        <p:txBody>
          <a:bodyPr anchor="b">
            <a:normAutofit/>
          </a:bodyPr>
          <a:lstStyle/>
          <a:p>
            <a:r>
              <a:rPr lang="en-US" dirty="0"/>
              <a:t>Diamond Puzzle</a:t>
            </a:r>
          </a:p>
        </p:txBody>
      </p:sp>
      <p:sp>
        <p:nvSpPr>
          <p:cNvPr id="5" name="Title 18">
            <a:extLst>
              <a:ext uri="{FF2B5EF4-FFF2-40B4-BE49-F238E27FC236}">
                <a16:creationId xmlns:a16="http://schemas.microsoft.com/office/drawing/2014/main" id="{5934F931-C212-748E-C00A-29BDEA693E33}"/>
              </a:ext>
            </a:extLst>
          </p:cNvPr>
          <p:cNvSpPr txBox="1">
            <a:spLocks/>
          </p:cNvSpPr>
          <p:nvPr/>
        </p:nvSpPr>
        <p:spPr>
          <a:xfrm>
            <a:off x="457200" y="755803"/>
            <a:ext cx="3064148" cy="857250"/>
          </a:xfrm>
          <a:prstGeom prst="rect">
            <a:avLst/>
          </a:prstGeom>
        </p:spPr>
        <p:txBody>
          <a:bodyPr vert="horz" lIns="0" tIns="45718" rIns="0" bIns="0" anchor="b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600" b="0" kern="1200">
                <a:ln>
                  <a:noFill/>
                </a:ln>
                <a:solidFill>
                  <a:schemeClr val="accent4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/>
              <a:t>(Solution)</a:t>
            </a:r>
          </a:p>
        </p:txBody>
      </p:sp>
      <p:pic>
        <p:nvPicPr>
          <p:cNvPr id="7" name="Graphic 6">
            <a:extLst>
              <a:ext uri="{FF2B5EF4-FFF2-40B4-BE49-F238E27FC236}">
                <a16:creationId xmlns:a16="http://schemas.microsoft.com/office/drawing/2014/main" id="{32ACD26F-5B2F-95AF-A84D-F0273BDC67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 l="8862" t="14187" r="8862" b="14231"/>
          <a:stretch/>
        </p:blipFill>
        <p:spPr>
          <a:xfrm>
            <a:off x="4735583" y="314837"/>
            <a:ext cx="3953986" cy="4451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61630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LEARN theme">
  <a:themeElements>
    <a:clrScheme name="LEARN Colors">
      <a:dk1>
        <a:sysClr val="windowText" lastClr="000000"/>
      </a:dk1>
      <a:lt1>
        <a:sysClr val="window" lastClr="FFFFFF"/>
      </a:lt1>
      <a:dk2>
        <a:srgbClr val="626262"/>
      </a:dk2>
      <a:lt2>
        <a:srgbClr val="E0EBF5"/>
      </a:lt2>
      <a:accent1>
        <a:srgbClr val="DCBA25"/>
      </a:accent1>
      <a:accent2>
        <a:srgbClr val="3E5C61"/>
      </a:accent2>
      <a:accent3>
        <a:srgbClr val="999967"/>
      </a:accent3>
      <a:accent4>
        <a:srgbClr val="991B1E"/>
      </a:accent4>
      <a:accent5>
        <a:srgbClr val="C1C1C1"/>
      </a:accent5>
      <a:accent6>
        <a:srgbClr val="7D1619"/>
      </a:accent6>
      <a:hlink>
        <a:srgbClr val="BED7D3"/>
      </a:hlink>
      <a:folHlink>
        <a:srgbClr val="7C7C55"/>
      </a:folHlink>
    </a:clrScheme>
    <a:fontScheme name="LEARN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LEARN Slides Template" id="{418F4C7D-6FF6-4BC3-8FFB-630639050169}" vid="{6C158D59-EBB1-47A7-9CFF-6E4552F2CE41}"/>
    </a:ext>
  </a:extLst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LEARN Slides Template</Template>
  <TotalTime>2290</TotalTime>
  <Words>673</Words>
  <Application>Microsoft Macintosh PowerPoint</Application>
  <PresentationFormat>On-screen Show (16:9)</PresentationFormat>
  <Paragraphs>83</Paragraphs>
  <Slides>27</Slides>
  <Notes>7</Notes>
  <HiddenSlides>2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3" baseType="lpstr">
      <vt:lpstr>Arial</vt:lpstr>
      <vt:lpstr>Calibri</vt:lpstr>
      <vt:lpstr>Times New Roman</vt:lpstr>
      <vt:lpstr>Wingdings 2</vt:lpstr>
      <vt:lpstr>LEARN theme</vt:lpstr>
      <vt:lpstr>Equation</vt:lpstr>
      <vt:lpstr>PowerPoint Presentation</vt:lpstr>
      <vt:lpstr>Finding Factors, Part 2</vt:lpstr>
      <vt:lpstr>Essential Question</vt:lpstr>
      <vt:lpstr>Lesson Objectives</vt:lpstr>
      <vt:lpstr>Perfect Pairings: Matching</vt:lpstr>
      <vt:lpstr>Perfect Pairings</vt:lpstr>
      <vt:lpstr>Perfect Pairings: Making Predictions</vt:lpstr>
      <vt:lpstr>Diamond Puzzle</vt:lpstr>
      <vt:lpstr>Diamond Puzzle</vt:lpstr>
      <vt:lpstr>Guided Notes: Two Terms</vt:lpstr>
      <vt:lpstr>Factor Finder: Factoring Polynomials</vt:lpstr>
      <vt:lpstr>Factor Finder (Solution 1)</vt:lpstr>
      <vt:lpstr>Factor Finder (Solution 2)</vt:lpstr>
      <vt:lpstr>Factor Finder</vt:lpstr>
      <vt:lpstr>Factor Finder: Solving Polynomials</vt:lpstr>
      <vt:lpstr>Factor Finder (Solution 3)</vt:lpstr>
      <vt:lpstr>Factor Finder (Solution 4)</vt:lpstr>
      <vt:lpstr>Factor Finder (Solution 5)</vt:lpstr>
      <vt:lpstr>Factor Finder (Solution 6)</vt:lpstr>
      <vt:lpstr>Factor Finder (Solution 6 continued)</vt:lpstr>
      <vt:lpstr>Factor Finder: Reflection</vt:lpstr>
      <vt:lpstr>How Many Solutions?</vt:lpstr>
      <vt:lpstr>Multiplicity</vt:lpstr>
      <vt:lpstr>Guided Notes: 3-4 Terms</vt:lpstr>
      <vt:lpstr>Get Your Factors Straight</vt:lpstr>
      <vt:lpstr>How To Factor: Flowchart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Finding Factors, Part 2</dc:title>
  <dc:subject/>
  <dc:creator>K20 Center</dc:creator>
  <cp:keywords/>
  <dc:description/>
  <cp:lastModifiedBy>Hayden, Jordan K.</cp:lastModifiedBy>
  <cp:revision>16</cp:revision>
  <dcterms:created xsi:type="dcterms:W3CDTF">2022-07-28T18:40:52Z</dcterms:created>
  <dcterms:modified xsi:type="dcterms:W3CDTF">2022-09-15T19:26:07Z</dcterms:modified>
  <cp:category/>
</cp:coreProperties>
</file>