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5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6hcpidahsD5b53CpfYE8nNxj5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>
      <p:cViewPr varScale="1">
        <p:scale>
          <a:sx n="154" d="100"/>
          <a:sy n="154" d="100"/>
        </p:scale>
        <p:origin x="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4d9bb0ee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24d9bb0ee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4d9bb0ee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124d9bb0ee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4d9bb0ee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124d9bb0ee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4d9bb0ee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g124d9bb0ee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71e52f4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Card Matching. Strategies. https://learn.k20center.ou.edu/search?text=Card%20Match&amp;type=strategies&amp;limit=12</a:t>
            </a:r>
            <a:endParaRPr dirty="0"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d9bb0ee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124d9bb0ee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4d9bb0ee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124d9bb0ee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4d9bb0ee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24d9bb0ee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4d9bb0ee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124d9bb0ee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jcwzinQlEE?start=89&amp;feature=oembed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K20 Center 20 minute timer">
            <a:hlinkClick r:id="" action="ppaction://media"/>
            <a:extLst>
              <a:ext uri="{FF2B5EF4-FFF2-40B4-BE49-F238E27FC236}">
                <a16:creationId xmlns:a16="http://schemas.microsoft.com/office/drawing/2014/main" id="{4AD313A0-3037-2B01-C05D-705A5A9A45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4173" y="1149178"/>
            <a:ext cx="4865611" cy="274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4d9bb0ee8_0_41"/>
          <p:cNvSpPr txBox="1">
            <a:spLocks noGrp="1"/>
          </p:cNvSpPr>
          <p:nvPr>
            <p:ph type="title"/>
          </p:nvPr>
        </p:nvSpPr>
        <p:spPr>
          <a:xfrm>
            <a:off x="457200" y="798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Gallery Walk</a:t>
            </a:r>
            <a:endParaRPr dirty="0"/>
          </a:p>
        </p:txBody>
      </p:sp>
      <p:sp>
        <p:nvSpPr>
          <p:cNvPr id="134" name="Google Shape;134;g124d9bb0ee8_0_41"/>
          <p:cNvSpPr txBox="1">
            <a:spLocks noGrp="1"/>
          </p:cNvSpPr>
          <p:nvPr>
            <p:ph type="body" idx="1"/>
          </p:nvPr>
        </p:nvSpPr>
        <p:spPr>
          <a:xfrm>
            <a:off x="457200" y="1035624"/>
            <a:ext cx="8229600" cy="3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Place your posters around the room, so they can easily be viewed.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Using your Literary Devices Definition handout, visit the posters with the terms that you previously </a:t>
            </a:r>
            <a:r>
              <a:rPr lang="en-US" dirty="0">
                <a:highlight>
                  <a:srgbClr val="FFFF00"/>
                </a:highlight>
              </a:rPr>
              <a:t>highlighted.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down one of the examples and one of the simplified explanations from the acrostic poem.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4d9bb0ee8_0_46"/>
          <p:cNvSpPr txBox="1">
            <a:spLocks noGrp="1"/>
          </p:cNvSpPr>
          <p:nvPr>
            <p:ph type="title"/>
          </p:nvPr>
        </p:nvSpPr>
        <p:spPr>
          <a:xfrm>
            <a:off x="457200" y="3258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Assess Your Understanding</a:t>
            </a:r>
            <a:endParaRPr dirty="0"/>
          </a:p>
        </p:txBody>
      </p:sp>
      <p:sp>
        <p:nvSpPr>
          <p:cNvPr id="140" name="Google Shape;140;g124d9bb0ee8_0_46"/>
          <p:cNvSpPr txBox="1">
            <a:spLocks noGrp="1"/>
          </p:cNvSpPr>
          <p:nvPr>
            <p:ph type="body" idx="1"/>
          </p:nvPr>
        </p:nvSpPr>
        <p:spPr>
          <a:xfrm>
            <a:off x="457200" y="856962"/>
            <a:ext cx="8229600" cy="320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Using the Literary Devices Definitions handout, use the following key to label each term.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Triangle: I don’t understand this at all. It’s still pretty new to me.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Square: I somewhat understand this. But I still need more practice.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Circle: I understand this completely. I feel confident about it. </a:t>
            </a:r>
            <a:endParaRPr dirty="0"/>
          </a:p>
        </p:txBody>
      </p:sp>
      <p:sp>
        <p:nvSpPr>
          <p:cNvPr id="141" name="Google Shape;141;g124d9bb0ee8_0_46"/>
          <p:cNvSpPr/>
          <p:nvPr/>
        </p:nvSpPr>
        <p:spPr>
          <a:xfrm>
            <a:off x="551791" y="1856788"/>
            <a:ext cx="403285" cy="368176"/>
          </a:xfrm>
          <a:prstGeom prst="triangle">
            <a:avLst>
              <a:gd name="adj" fmla="val 50000"/>
            </a:avLst>
          </a:prstGeom>
          <a:solidFill>
            <a:srgbClr val="65929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124d9bb0ee8_0_46"/>
          <p:cNvSpPr/>
          <p:nvPr/>
        </p:nvSpPr>
        <p:spPr>
          <a:xfrm>
            <a:off x="586474" y="2749249"/>
            <a:ext cx="333917" cy="309212"/>
          </a:xfrm>
          <a:prstGeom prst="rect">
            <a:avLst/>
          </a:prstGeom>
          <a:solidFill>
            <a:srgbClr val="65929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24d9bb0ee8_0_46"/>
          <p:cNvSpPr/>
          <p:nvPr/>
        </p:nvSpPr>
        <p:spPr>
          <a:xfrm>
            <a:off x="655844" y="3570125"/>
            <a:ext cx="299232" cy="309212"/>
          </a:xfrm>
          <a:prstGeom prst="ellipse">
            <a:avLst/>
          </a:prstGeom>
          <a:solidFill>
            <a:srgbClr val="65929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From Apples to Oranges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Examining Literary Devices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4d9bb0ee8_0_5"/>
          <p:cNvSpPr txBox="1">
            <a:spLocks noGrp="1"/>
          </p:cNvSpPr>
          <p:nvPr>
            <p:ph type="title"/>
          </p:nvPr>
        </p:nvSpPr>
        <p:spPr>
          <a:xfrm>
            <a:off x="467290" y="385309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92" name="Google Shape;92;g124d9bb0ee8_0_5"/>
          <p:cNvSpPr txBox="1">
            <a:spLocks noGrp="1"/>
          </p:cNvSpPr>
          <p:nvPr>
            <p:ph type="body" idx="1"/>
          </p:nvPr>
        </p:nvSpPr>
        <p:spPr>
          <a:xfrm>
            <a:off x="508279" y="1697426"/>
            <a:ext cx="7772400" cy="21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12761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does understanding literary devices help our understanding of a text?</a:t>
            </a:r>
            <a:endParaRPr dirty="0"/>
          </a:p>
          <a:p>
            <a:pPr marL="5556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512761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do we use literary devices in our everyday lives?</a:t>
            </a:r>
            <a:endParaRPr dirty="0"/>
          </a:p>
          <a:p>
            <a:pPr marL="5556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e52f4b48_0_0"/>
          <p:cNvSpPr txBox="1">
            <a:spLocks noGrp="1"/>
          </p:cNvSpPr>
          <p:nvPr>
            <p:ph type="title"/>
          </p:nvPr>
        </p:nvSpPr>
        <p:spPr>
          <a:xfrm>
            <a:off x="483055" y="568189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86" name="Google Shape;86;g71e52f4b48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Using an acrostic poem, summarize and reconstruct the meaning of a literary device.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Card Matching</a:t>
            </a:r>
            <a:endParaRPr dirty="0"/>
          </a:p>
        </p:txBody>
      </p:sp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146589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In your small groups, match the literary device with its definition.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You have 5 minutes.</a:t>
            </a:r>
            <a:endParaRPr dirty="0"/>
          </a:p>
        </p:txBody>
      </p:sp>
      <p:pic>
        <p:nvPicPr>
          <p:cNvPr id="99" name="Google Shape;99;p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82978">
            <a:off x="5804629" y="1213894"/>
            <a:ext cx="2797498" cy="1573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4d9bb0ee8_0_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Highlighting Unfamiliar Terms</a:t>
            </a:r>
            <a:endParaRPr dirty="0"/>
          </a:p>
        </p:txBody>
      </p:sp>
      <p:sp>
        <p:nvSpPr>
          <p:cNvPr id="105" name="Google Shape;105;g124d9bb0ee8_0_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690845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 your handout, </a:t>
            </a:r>
            <a:r>
              <a:rPr lang="en-US" dirty="0">
                <a:highlight>
                  <a:srgbClr val="FFFF00"/>
                </a:highlight>
              </a:rPr>
              <a:t>highlight</a:t>
            </a:r>
            <a:r>
              <a:rPr lang="en-US" dirty="0"/>
              <a:t> each literary device you are not familiar with.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have 4 minutes to do this.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4d9bb0ee8_0_26"/>
          <p:cNvSpPr txBox="1">
            <a:spLocks noGrp="1"/>
          </p:cNvSpPr>
          <p:nvPr>
            <p:ph type="title"/>
          </p:nvPr>
        </p:nvSpPr>
        <p:spPr>
          <a:xfrm>
            <a:off x="495037" y="25059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Vocabulary Acrostics</a:t>
            </a:r>
            <a:endParaRPr dirty="0"/>
          </a:p>
        </p:txBody>
      </p:sp>
      <p:sp>
        <p:nvSpPr>
          <p:cNvPr id="111" name="Google Shape;111;g124d9bb0ee8_0_26"/>
          <p:cNvSpPr txBox="1">
            <a:spLocks noGrp="1"/>
          </p:cNvSpPr>
          <p:nvPr>
            <p:ph type="body" idx="1"/>
          </p:nvPr>
        </p:nvSpPr>
        <p:spPr>
          <a:xfrm>
            <a:off x="457200" y="1193055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At each of your groups, there are four large sticky notes with the name of a literary device written at the top and one chart marker.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your groups, you will create acrostic poems for each of your assigned literary devices that explain what it is and provide examples of it in use.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Let’s look at the example for the word </a:t>
            </a:r>
            <a:r>
              <a:rPr lang="en-US" u="sng" dirty="0"/>
              <a:t>analogy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4d9bb0ee8_0_31"/>
          <p:cNvSpPr txBox="1">
            <a:spLocks noGrp="1"/>
          </p:cNvSpPr>
          <p:nvPr>
            <p:ph type="title"/>
          </p:nvPr>
        </p:nvSpPr>
        <p:spPr>
          <a:xfrm>
            <a:off x="378371" y="657684"/>
            <a:ext cx="8440753" cy="668458"/>
          </a:xfrm>
          <a:prstGeom prst="rect">
            <a:avLst/>
          </a:prstGeom>
          <a:noFill/>
          <a:ln w="38100" cap="flat" cmpd="sng">
            <a:solidFill>
              <a:srgbClr val="659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600" b="1" u="sng" dirty="0">
                <a:solidFill>
                  <a:srgbClr val="991B1E"/>
                </a:solidFill>
              </a:rPr>
              <a:t>Analogy</a:t>
            </a:r>
            <a:r>
              <a:rPr lang="en-US" sz="2600" dirty="0">
                <a:solidFill>
                  <a:srgbClr val="991B1E"/>
                </a:solidFill>
              </a:rPr>
              <a:t> - A parallel between different ideas, people, things, or events that is more elaborate than a metaphor or simile</a:t>
            </a:r>
            <a:endParaRPr sz="2600" dirty="0">
              <a:solidFill>
                <a:srgbClr val="991B1E"/>
              </a:solidFill>
            </a:endParaRPr>
          </a:p>
        </p:txBody>
      </p:sp>
      <p:sp>
        <p:nvSpPr>
          <p:cNvPr id="117" name="Google Shape;117;g124d9bb0ee8_0_31"/>
          <p:cNvSpPr txBox="1">
            <a:spLocks noGrp="1"/>
          </p:cNvSpPr>
          <p:nvPr>
            <p:ph type="body" idx="1"/>
          </p:nvPr>
        </p:nvSpPr>
        <p:spPr>
          <a:xfrm>
            <a:off x="457200" y="1494893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 dirty="0">
                <a:solidFill>
                  <a:srgbClr val="991B1E"/>
                </a:solidFill>
              </a:rPr>
              <a:t>A</a:t>
            </a:r>
            <a:r>
              <a:rPr lang="en-US" dirty="0"/>
              <a:t>lways comparing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 dirty="0">
                <a:solidFill>
                  <a:srgbClr val="991B1E"/>
                </a:solidFill>
              </a:rPr>
              <a:t>N</a:t>
            </a:r>
            <a:r>
              <a:rPr lang="en-US" dirty="0"/>
              <a:t>ight is to day as short is to long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 dirty="0">
                <a:solidFill>
                  <a:srgbClr val="991B1E"/>
                </a:solidFill>
              </a:rPr>
              <a:t>A</a:t>
            </a:r>
            <a:r>
              <a:rPr lang="en-US" dirty="0"/>
              <a:t>n easy way to explain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 dirty="0">
                <a:solidFill>
                  <a:srgbClr val="991B1E"/>
                </a:solidFill>
              </a:rPr>
              <a:t>L</a:t>
            </a:r>
            <a:r>
              <a:rPr lang="en-US" dirty="0"/>
              <a:t>ooking for connections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 dirty="0">
                <a:solidFill>
                  <a:srgbClr val="991B1E"/>
                </a:solidFill>
              </a:rPr>
              <a:t>O</a:t>
            </a:r>
            <a:r>
              <a:rPr lang="en-US" dirty="0"/>
              <a:t>ften called analogous thinking or analogical reasoning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 dirty="0">
                <a:solidFill>
                  <a:srgbClr val="991B1E"/>
                </a:solidFill>
              </a:rPr>
              <a:t>G</a:t>
            </a:r>
            <a:r>
              <a:rPr lang="en-US" dirty="0"/>
              <a:t>rass is to green as sky is to blue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 dirty="0">
                <a:solidFill>
                  <a:srgbClr val="991B1E"/>
                </a:solidFill>
              </a:rPr>
              <a:t>Y</a:t>
            </a:r>
            <a:r>
              <a:rPr lang="en-US" dirty="0"/>
              <a:t>ou’re more likely to see on the SAT than the ACT.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4d9bb0ee8_0_36"/>
          <p:cNvSpPr txBox="1">
            <a:spLocks noGrp="1"/>
          </p:cNvSpPr>
          <p:nvPr>
            <p:ph type="title"/>
          </p:nvPr>
        </p:nvSpPr>
        <p:spPr>
          <a:xfrm>
            <a:off x="457200" y="241134"/>
            <a:ext cx="6183236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Vocabulary Acrostics Directions</a:t>
            </a:r>
            <a:endParaRPr dirty="0"/>
          </a:p>
        </p:txBody>
      </p:sp>
      <p:sp>
        <p:nvSpPr>
          <p:cNvPr id="123" name="Google Shape;123;g124d9bb0ee8_0_36"/>
          <p:cNvSpPr txBox="1">
            <a:spLocks noGrp="1"/>
          </p:cNvSpPr>
          <p:nvPr>
            <p:ph type="body" idx="1"/>
          </p:nvPr>
        </p:nvSpPr>
        <p:spPr>
          <a:xfrm>
            <a:off x="428822" y="1180443"/>
            <a:ext cx="8229600" cy="269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your groups, create acrostic poems that explain what each of your assigned literary devices is and provide examples of it. Your acrostic poem must: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sz="2000" dirty="0"/>
              <a:t>Simplify the explanation</a:t>
            </a:r>
            <a:endParaRPr sz="2000"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sz="2000" dirty="0"/>
              <a:t>Provide examples</a:t>
            </a:r>
            <a:endParaRPr sz="2000" dirty="0"/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purpose of this assignment is to help you memorize  and get a better understanding of each of these literary devices.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442</Words>
  <Application>Microsoft Macintosh PowerPoint</Application>
  <PresentationFormat>On-screen Show (16:9)</PresentationFormat>
  <Paragraphs>41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Georgia</vt:lpstr>
      <vt:lpstr>Calibri</vt:lpstr>
      <vt:lpstr>Arial</vt:lpstr>
      <vt:lpstr>Wingdings</vt:lpstr>
      <vt:lpstr>Constantia</vt:lpstr>
      <vt:lpstr>Noto Sans Symbols</vt:lpstr>
      <vt:lpstr>LEARN theme</vt:lpstr>
      <vt:lpstr>LEARN theme</vt:lpstr>
      <vt:lpstr>PowerPoint Presentation</vt:lpstr>
      <vt:lpstr>From Apples to Oranges</vt:lpstr>
      <vt:lpstr>Essential Questions</vt:lpstr>
      <vt:lpstr>Lesson Objectives</vt:lpstr>
      <vt:lpstr>Card Matching</vt:lpstr>
      <vt:lpstr>Highlighting Unfamiliar Terms</vt:lpstr>
      <vt:lpstr>Vocabulary Acrostics</vt:lpstr>
      <vt:lpstr>Analogy - A parallel between different ideas, people, things, or events that is more elaborate than a metaphor or simile</vt:lpstr>
      <vt:lpstr>Vocabulary Acrostics Directions</vt:lpstr>
      <vt:lpstr>PowerPoint Presentation</vt:lpstr>
      <vt:lpstr>Gallery Walk</vt:lpstr>
      <vt:lpstr>Assess Your Understanding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Marcelli, Ann N.</cp:lastModifiedBy>
  <cp:revision>3</cp:revision>
  <dcterms:modified xsi:type="dcterms:W3CDTF">2022-06-23T13:57:40Z</dcterms:modified>
</cp:coreProperties>
</file>