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0" r:id="rId2"/>
    <p:sldId id="269" r:id="rId3"/>
    <p:sldId id="274" r:id="rId4"/>
    <p:sldId id="263" r:id="rId5"/>
    <p:sldId id="272" r:id="rId6"/>
    <p:sldId id="257" r:id="rId7"/>
    <p:sldId id="258" r:id="rId8"/>
    <p:sldId id="259" r:id="rId9"/>
    <p:sldId id="267" r:id="rId10"/>
    <p:sldId id="268" r:id="rId11"/>
    <p:sldId id="271" r:id="rId12"/>
    <p:sldId id="276" r:id="rId13"/>
    <p:sldId id="273" r:id="rId14"/>
    <p:sldId id="27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02" autoAdjust="0"/>
    <p:restoredTop sz="72852" autoAdjust="0"/>
  </p:normalViewPr>
  <p:slideViewPr>
    <p:cSldViewPr snapToGrid="0">
      <p:cViewPr varScale="1">
        <p:scale>
          <a:sx n="53" d="100"/>
          <a:sy n="53" d="100"/>
        </p:scale>
        <p:origin x="19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68691-F68D-4FDB-A677-0708AEAB8B3E}" type="datetimeFigureOut">
              <a:rPr lang="en-US" smtClean="0"/>
              <a:t>6/17/16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48D273-453F-49B8-9925-ACC196B1A1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Relationship Id="rId3" Type="http://schemas.openxmlformats.org/officeDocument/2006/relationships/hyperlink" Target="https://www.google.com/search?q=argument+is+everywhere&amp;espv=2&amp;biw=1920&amp;bih=955&amp;source=lnms&amp;tbm=isch&amp;sa=X&amp;ved=0ahUKEwjg2uvwg6PNAhUSW1IKHXjEBnEQ_AUIBigB" TargetMode="Externa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*For More Examples: Google Search- </a:t>
            </a:r>
            <a:r>
              <a:rPr lang="en-US" dirty="0" smtClean="0">
                <a:hlinkClick r:id="rId3"/>
              </a:rPr>
              <a:t>“Argument is Everywhere” https://www.google.com/search?q=argument+is+everywhere&amp;espv=2&amp;biw=1920&amp;bih=955&amp;source=lnms&amp;tbm=isch&amp;sa=X&amp;ved=0ahUKEwjg2uvwg6PNAhUSW1IKHXjEBnEQ_AUIBigB</a:t>
            </a:r>
            <a:endParaRPr lang="en-US" dirty="0" smtClean="0"/>
          </a:p>
          <a:p>
            <a:pPr rtl="0"/>
            <a:endParaRPr lang="en-US" b="0" dirty="0" smtClean="0">
              <a:effectLst/>
            </a:endParaRPr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D273-453F-49B8-9925-ACC196B1A18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82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D273-453F-49B8-9925-ACC196B1A18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0691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https://www.youtube.com/watch?v=f61SPxeIEgU</a:t>
            </a:r>
          </a:p>
          <a:p>
            <a:pPr rtl="0" fontAlgn="base"/>
            <a:endParaRPr lang="en-US" sz="1200" b="0" i="0" u="none" strike="noStrike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D273-453F-49B8-9925-ACC196B1A18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140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D273-453F-49B8-9925-ACC196B1A18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07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 fontAlgn="base"/>
            <a:r>
              <a:rPr lang="en-US" dirty="0" smtClean="0"/>
              <a:t>https://www.grammarly.com/blog/what-is-the-oxford-comma-and-why-do-people-care-so-much-about-it/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D273-453F-49B8-9925-ACC196B1A18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15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D273-453F-49B8-9925-ACC196B1A18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144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8D273-453F-49B8-9925-ACC196B1A18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26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42D9-8DC7-45E8-A161-75E7AEAF05A5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4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A9F32-7814-4FFA-A756-AF91A7443496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86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77826-BEA9-439D-B8D2-4E58D1B3E3E7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00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C3209-B440-4022-BDF1-97DFC4B783A0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16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E99B5-B456-4413-8CAB-7FDA8EC48FE4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5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8C6AD-8B4C-40A6-AA8E-9CA98D628D97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44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0DD12-42D2-4DC2-8E5A-6B4C12C4C391}" type="datetime1">
              <a:rPr lang="en-US" smtClean="0"/>
              <a:t>6/17/16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87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9613D-D806-4497-80C5-F57114809D85}" type="datetime1">
              <a:rPr lang="en-US" smtClean="0"/>
              <a:t>6/17/16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521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1CE70-52BC-4656-9396-45A0B4E4D668}" type="datetime1">
              <a:rPr lang="en-US" smtClean="0"/>
              <a:t>6/17/16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41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54578-454D-4636-98B2-098E6363F26C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69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7514A-AAB9-4656-8ED2-C7B62F3C2271}" type="datetime1">
              <a:rPr lang="en-US" smtClean="0"/>
              <a:t>6/17/16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9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D35C0B-6193-4360-9731-D73B6D6D4696}" type="datetime1">
              <a:rPr lang="en-US" smtClean="0"/>
              <a:t>6/17/16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E88BFC-59BA-4890-AB01-A86C0C3F33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7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Relationship Id="rId3" Type="http://schemas.openxmlformats.org/officeDocument/2006/relationships/hyperlink" Target="http://images-cdn.moviepilot.com/images/c_fill,h_274,w_430/t_mp_quality/c19yayhhyansoow0pc1p/my-7-reasons-why-harry-potter-is-better-than-twilight-620611.jp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hyperlink" Target="http://learning.blogs.nytimes.com/2014/02/04/200-prompts-for-argumentative-writing/" TargetMode="External"/><Relationship Id="rId5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9" Type="http://schemas.openxmlformats.org/officeDocument/2006/relationships/hyperlink" Target="http://www.maniacworld.com/images/how-to-start-an-argument-on-the-internet.jpg" TargetMode="External"/><Relationship Id="rId20" Type="http://schemas.openxmlformats.org/officeDocument/2006/relationships/hyperlink" Target="https://www.youtube.com/watch?v=f61SPxeIEgU" TargetMode="External"/><Relationship Id="rId21" Type="http://schemas.openxmlformats.org/officeDocument/2006/relationships/hyperlink" Target="https://jacobsdialectic.files.wordpress.com/2015/01/rhetoricalsituationoverhead.gif?w=727&amp;h=683" TargetMode="External"/><Relationship Id="rId10" Type="http://schemas.openxmlformats.org/officeDocument/2006/relationships/hyperlink" Target="http://www.nocaptionneeded.com/wp-content/uploads/2014/04/funny-old-argument-century-comic.jpg" TargetMode="External"/><Relationship Id="rId11" Type="http://schemas.openxmlformats.org/officeDocument/2006/relationships/hyperlink" Target="http://www.writeher.com/uploads/2/5/5/2/2552696/163222_orig.jpg" TargetMode="External"/><Relationship Id="rId12" Type="http://schemas.openxmlformats.org/officeDocument/2006/relationships/hyperlink" Target="https://www.youtube.com/watch?v=OBibXwwLBts" TargetMode="External"/><Relationship Id="rId13" Type="http://schemas.openxmlformats.org/officeDocument/2006/relationships/hyperlink" Target="http://learning.blogs.nytimes.com/2014/02/04/200-prompts-for-argumentative-writing/?_r=0" TargetMode="External"/><Relationship Id="rId14" Type="http://schemas.openxmlformats.org/officeDocument/2006/relationships/hyperlink" Target="https://learn.k20center.ou.edu/strategy/find.html" TargetMode="External"/><Relationship Id="rId15" Type="http://schemas.openxmlformats.org/officeDocument/2006/relationships/hyperlink" Target="https://learn.k20center.ou.edu/strategy/d9908066f654727934df7bf4f505d6f2" TargetMode="External"/><Relationship Id="rId16" Type="http://schemas.openxmlformats.org/officeDocument/2006/relationships/hyperlink" Target="https://learn.k20center.ou.edu/strategy/d9908066f654727934df7bf4f507570a" TargetMode="External"/><Relationship Id="rId17" Type="http://schemas.openxmlformats.org/officeDocument/2006/relationships/hyperlink" Target="https://learn.k20center.ou.edu/strategy/d9908066f654727934df7bf4f5072736" TargetMode="External"/><Relationship Id="rId18" Type="http://schemas.openxmlformats.org/officeDocument/2006/relationships/hyperlink" Target="https://learn.k20center.ou.edu/strategy/d9908066f654727934df7bf4f505a54d" TargetMode="External"/><Relationship Id="rId19" Type="http://schemas.openxmlformats.org/officeDocument/2006/relationships/hyperlink" Target="http://designforhackers.com/blog/comic-sans-hate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_P5v43v9HACc/TUBXG2yqcKI/AAAAAAAAB2w/TzyvG7S-EvM/s1600/FacebookArgument1.jpg" TargetMode="External"/><Relationship Id="rId3" Type="http://schemas.openxmlformats.org/officeDocument/2006/relationships/hyperlink" Target="http://bigwords101.com/wp-content/uploads/2015/09/04ad3ca166114082897f4ee129c9a960.jpg" TargetMode="External"/><Relationship Id="rId4" Type="http://schemas.openxmlformats.org/officeDocument/2006/relationships/hyperlink" Target="http://cdn.thewritepractice.com/wp-content/uploads/2011/08/the-oxford-comma.jpg" TargetMode="External"/><Relationship Id="rId5" Type="http://schemas.openxmlformats.org/officeDocument/2006/relationships/hyperlink" Target="http://i.huffpost.com/gen/2662272/thumbs/o-BLACK-AND-BLUE-GOLD-AND-WHITE-DRESS-570.jpg" TargetMode="External"/><Relationship Id="rId6" Type="http://schemas.openxmlformats.org/officeDocument/2006/relationships/hyperlink" Target="http://images-cdn.moviepilot.com/images/c_fill,h_274,w_430/t_mp_quality/c19yayhhyansoow0pc1p/my-7-reasons-why-harry-potter-is-better-than-twilight-620611.jpg" TargetMode="External"/><Relationship Id="rId7" Type="http://schemas.openxmlformats.org/officeDocument/2006/relationships/hyperlink" Target="https://andrewpegodadotcom.files.wordpress.com/2014/06/a2809c9bbd4a97907836c6919994b7c7.jpg" TargetMode="External"/><Relationship Id="rId8" Type="http://schemas.openxmlformats.org/officeDocument/2006/relationships/hyperlink" Target="https://s-media-cache-ak0.pinimg.com/736x/df/0e/d0/df0ed0790429fa54027053182304c53f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4" Type="http://schemas.openxmlformats.org/officeDocument/2006/relationships/hyperlink" Target="https://jacobsdialectic.files.wordpress.com/2015/01/rhetoricalsituationoverhead.gif?w=727&amp;h=683" TargetMode="External"/><Relationship Id="rId5" Type="http://schemas.openxmlformats.org/officeDocument/2006/relationships/hyperlink" Target="https://www.youtube.com/watch?v=f61SPxeIEg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4" Type="http://schemas.openxmlformats.org/officeDocument/2006/relationships/image" Target="../media/image5.jpeg"/><Relationship Id="rId5" Type="http://schemas.openxmlformats.org/officeDocument/2006/relationships/hyperlink" Target="https://andrewpegodadotcom.files.wordpress.com/2014/06/a2809c9bbd4a97907836c6919994b7c7.jpg" TargetMode="External"/><Relationship Id="rId6" Type="http://schemas.openxmlformats.org/officeDocument/2006/relationships/hyperlink" Target="http://bigwords101.com/wp-content/uploads/2015/09/04ad3ca166114082897f4ee129c9a960.jpg" TargetMode="External"/><Relationship Id="rId7" Type="http://schemas.openxmlformats.org/officeDocument/2006/relationships/image" Target="../media/image6.jpeg"/><Relationship Id="rId8" Type="http://schemas.openxmlformats.org/officeDocument/2006/relationships/hyperlink" Target="http://cdn.thewritepractice.com/wp-content/uploads/2011/08/the-oxford-comma.jpg" TargetMode="External"/><Relationship Id="rId9" Type="http://schemas.openxmlformats.org/officeDocument/2006/relationships/image" Target="../media/image7.jpeg"/><Relationship Id="rId10" Type="http://schemas.openxmlformats.org/officeDocument/2006/relationships/hyperlink" Target="http://www.writeher.com/uploads/2/5/5/2/2552696/163222_orig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3" Type="http://schemas.openxmlformats.org/officeDocument/2006/relationships/hyperlink" Target="http://i.huffpost.com/gen/2662272/thumbs/o-BLACK-AND-BLUE-GOLD-AND-WHITE-DRESS-570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hyperlink" Target="http://www.maniacworld.com/images/how-to-start-an-argument-on-the-internet.jp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3.bp.blogspot.com/_P5v43v9HACc/TUBXG2yqcKI/AAAAAAAAB2w/TzyvG7S-EvM/s1600/FacebookArgument1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3" Type="http://schemas.openxmlformats.org/officeDocument/2006/relationships/hyperlink" Target="http://www.nocaptionneeded.com/wp-content/uploads/2014/04/funny-old-argument-century-comic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Relationship Id="rId3" Type="http://schemas.openxmlformats.org/officeDocument/2006/relationships/hyperlink" Target="https://s-media-cache-ak0.pinimg.com/736x/df/0e/d0/df0ed0790429fa54027053182304c53f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91417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0000" b="1" dirty="0" smtClean="0">
                <a:latin typeface="Comic Sans MS" panose="030F0702030302020204" pitchFamily="66" charset="0"/>
              </a:rPr>
              <a:t>Argument </a:t>
            </a:r>
            <a:br>
              <a:rPr lang="en-US" sz="10000" b="1" dirty="0" smtClean="0">
                <a:latin typeface="Comic Sans MS" panose="030F0702030302020204" pitchFamily="66" charset="0"/>
              </a:rPr>
            </a:br>
            <a:r>
              <a:rPr lang="en-US" sz="10000" b="1" dirty="0" smtClean="0">
                <a:latin typeface="Comic Sans MS" panose="030F0702030302020204" pitchFamily="66" charset="0"/>
              </a:rPr>
              <a:t>is </a:t>
            </a:r>
            <a:br>
              <a:rPr lang="en-US" sz="10000" b="1" dirty="0" smtClean="0">
                <a:latin typeface="Comic Sans MS" panose="030F0702030302020204" pitchFamily="66" charset="0"/>
              </a:rPr>
            </a:br>
            <a:r>
              <a:rPr lang="en-US" sz="10000" b="1" dirty="0" smtClean="0">
                <a:latin typeface="Comic Sans MS" panose="030F0702030302020204" pitchFamily="66" charset="0"/>
              </a:rPr>
              <a:t>Everywhere.</a:t>
            </a:r>
            <a:endParaRPr lang="en-US" sz="10000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082746"/>
            <a:ext cx="10515600" cy="1094216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Do you agree or disagree? </a:t>
            </a:r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34554" y="6113212"/>
            <a:ext cx="4174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ARGUMENT IS EVERYWHERE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5794" y="6423746"/>
            <a:ext cx="4572000" cy="316992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74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images-cdn.moviepilot.com/images/c_fill,h_274,w_430/t_mp_quality/c19yayhhyansoow0pc1p/my-7-reasons-why-harry-potter-is-better-than-twilight-6206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424" y="230660"/>
            <a:ext cx="5388490" cy="6474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5815914" y="6336268"/>
            <a:ext cx="526611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[Digital image]. (</a:t>
            </a:r>
            <a:r>
              <a:rPr lang="en-US" sz="800" dirty="0" err="1"/>
              <a:t>n.d.</a:t>
            </a:r>
            <a:r>
              <a:rPr lang="en-US" sz="800" dirty="0"/>
              <a:t>). Retrieved from </a:t>
            </a:r>
            <a:r>
              <a:rPr lang="en-US" sz="800" u="sng" dirty="0">
                <a:hlinkClick r:id="rId3"/>
              </a:rPr>
              <a:t>http://images-cdn.moviepilot.com/images/c_fill,h_274,w_430/t_mp_quality/c19yayhhyansoow0pc1p/my-7-reasons-why-harry-potter-</a:t>
            </a:r>
          </a:p>
          <a:p>
            <a:r>
              <a:rPr lang="en-US" sz="800" u="sng" dirty="0">
                <a:hlinkClick r:id="rId3"/>
              </a:rPr>
              <a:t>     is-better-than-twilight-620611.jpg</a:t>
            </a:r>
            <a:endParaRPr lang="en-US" sz="8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03090" y="461319"/>
            <a:ext cx="5898293" cy="4401205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C.laim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E.vidence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R.easoning</a:t>
            </a:r>
            <a:r>
              <a:rPr lang="en-US" sz="4000" b="1" dirty="0" smtClean="0"/>
              <a:t>:</a:t>
            </a:r>
          </a:p>
          <a:p>
            <a:r>
              <a:rPr lang="en-US" sz="4000" b="1" dirty="0"/>
              <a:t>Rhetorical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Audience: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Context: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6844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319" y="6310266"/>
            <a:ext cx="4572000" cy="3169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30530" y="6194936"/>
            <a:ext cx="372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ARGUMENT IS EVERYWHERE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3081" y="630040"/>
            <a:ext cx="1143823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Comic Sans MS" panose="030F0702030302020204" pitchFamily="66" charset="0"/>
              </a:rPr>
              <a:t>1. Go </a:t>
            </a:r>
            <a:r>
              <a:rPr lang="en-US" sz="2000" b="1" dirty="0">
                <a:latin typeface="Comic Sans MS" panose="030F0702030302020204" pitchFamily="66" charset="0"/>
              </a:rPr>
              <a:t>to the following Website and select a </a:t>
            </a:r>
            <a:r>
              <a:rPr lang="en-US" sz="2000" b="1" dirty="0" smtClean="0">
                <a:latin typeface="Comic Sans MS" panose="030F0702030302020204" pitchFamily="66" charset="0"/>
              </a:rPr>
              <a:t>topic/question/prompt </a:t>
            </a:r>
            <a:r>
              <a:rPr lang="en-US" sz="2000" b="1" dirty="0">
                <a:latin typeface="Comic Sans MS" panose="030F0702030302020204" pitchFamily="66" charset="0"/>
              </a:rPr>
              <a:t>that interests you:</a:t>
            </a:r>
          </a:p>
          <a:p>
            <a:endParaRPr lang="en-US" dirty="0" smtClean="0"/>
          </a:p>
          <a:p>
            <a:pPr algn="ctr"/>
            <a:r>
              <a:rPr lang="en-US" sz="2000" b="1" dirty="0" smtClean="0">
                <a:hlinkClick r:id="rId4"/>
              </a:rPr>
              <a:t>http</a:t>
            </a:r>
            <a:r>
              <a:rPr lang="en-US" sz="2000" b="1" dirty="0">
                <a:hlinkClick r:id="rId4"/>
              </a:rPr>
              <a:t>://learning.blogs.nytimes.com/2014/02/04/200-prompts-for-argumentative-writing</a:t>
            </a:r>
            <a:r>
              <a:rPr lang="en-US" sz="2000" b="1" dirty="0" smtClean="0">
                <a:hlinkClick r:id="rId4"/>
              </a:rPr>
              <a:t>/</a:t>
            </a:r>
            <a:endParaRPr lang="en-US" sz="2000" b="1" dirty="0" smtClean="0"/>
          </a:p>
          <a:p>
            <a:pPr algn="ctr"/>
            <a:r>
              <a:rPr lang="en-US" sz="2000" b="1" dirty="0"/>
              <a:t>http://</a:t>
            </a:r>
            <a:r>
              <a:rPr lang="en-US" sz="2000" b="1" dirty="0" err="1"/>
              <a:t>nyti.ms</a:t>
            </a:r>
            <a:r>
              <a:rPr lang="en-US" sz="2000" b="1" dirty="0"/>
              <a:t>/1YwZKas</a:t>
            </a:r>
            <a:endParaRPr lang="en-US" sz="2000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602784" y="1713468"/>
            <a:ext cx="6314357" cy="3477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1. Education</a:t>
            </a:r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2. Technology </a:t>
            </a:r>
            <a:r>
              <a:rPr lang="en-US" sz="2000" b="1" dirty="0">
                <a:solidFill>
                  <a:schemeClr val="accent1"/>
                </a:solidFill>
              </a:rPr>
              <a:t>and Social Media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3. Arts </a:t>
            </a:r>
            <a:r>
              <a:rPr lang="en-US" sz="2000" b="1" dirty="0">
                <a:solidFill>
                  <a:schemeClr val="accent1"/>
                </a:solidFill>
              </a:rPr>
              <a:t>and Media: TV, Music, Video Games and Literature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4. Gender </a:t>
            </a:r>
            <a:r>
              <a:rPr lang="en-US" sz="2000" b="1" dirty="0">
                <a:solidFill>
                  <a:schemeClr val="accent1"/>
                </a:solidFill>
              </a:rPr>
              <a:t>Issues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5. Sports </a:t>
            </a:r>
            <a:r>
              <a:rPr lang="en-US" sz="2000" b="1" dirty="0">
                <a:solidFill>
                  <a:schemeClr val="accent1"/>
                </a:solidFill>
              </a:rPr>
              <a:t>and Athletics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6. Politics </a:t>
            </a:r>
            <a:r>
              <a:rPr lang="en-US" sz="2000" b="1" dirty="0">
                <a:solidFill>
                  <a:schemeClr val="accent1"/>
                </a:solidFill>
              </a:rPr>
              <a:t>and the Legal System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7. Parenting </a:t>
            </a:r>
            <a:r>
              <a:rPr lang="en-US" sz="2000" b="1" dirty="0">
                <a:solidFill>
                  <a:schemeClr val="accent1"/>
                </a:solidFill>
              </a:rPr>
              <a:t>and Childhood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8. Health </a:t>
            </a:r>
            <a:r>
              <a:rPr lang="en-US" sz="2000" b="1" dirty="0">
                <a:solidFill>
                  <a:schemeClr val="accent1"/>
                </a:solidFill>
              </a:rPr>
              <a:t>and Nutrition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9. Personal </a:t>
            </a:r>
            <a:r>
              <a:rPr lang="en-US" sz="2000" b="1" dirty="0">
                <a:solidFill>
                  <a:schemeClr val="accent1"/>
                </a:solidFill>
              </a:rPr>
              <a:t>Character and Morality Questions</a:t>
            </a:r>
          </a:p>
          <a:p>
            <a:r>
              <a:rPr lang="en-US" sz="2000" b="1" dirty="0" smtClean="0">
                <a:solidFill>
                  <a:schemeClr val="accent1"/>
                </a:solidFill>
              </a:rPr>
              <a:t>10. Science</a:t>
            </a:r>
            <a:endParaRPr lang="en-US" sz="2000" b="1" dirty="0">
              <a:solidFill>
                <a:schemeClr val="accent1"/>
              </a:solidFill>
            </a:endParaRPr>
          </a:p>
          <a:p>
            <a:r>
              <a:rPr lang="en-US" sz="2000" b="1" dirty="0" smtClean="0">
                <a:solidFill>
                  <a:schemeClr val="accent1"/>
                </a:solidFill>
              </a:rPr>
              <a:t>11. Other </a:t>
            </a:r>
            <a:r>
              <a:rPr lang="en-US" sz="2000" b="1" dirty="0">
                <a:solidFill>
                  <a:schemeClr val="accent1"/>
                </a:solidFill>
              </a:rPr>
              <a:t>Questions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3524" y="2730736"/>
            <a:ext cx="2742438" cy="150885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53081" y="5424060"/>
            <a:ext cx="72120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Comic Sans MS" panose="030F0702030302020204" pitchFamily="66" charset="0"/>
              </a:rPr>
              <a:t>2. Read the article that connects to your selected topic and identify the C.E.R. and Rhetorical Situation.</a:t>
            </a:r>
            <a:endParaRPr lang="en-US" sz="2000" b="1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70872" y="2173645"/>
            <a:ext cx="3758284" cy="3447098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000" b="1" dirty="0" err="1" smtClean="0"/>
              <a:t>C.laim</a:t>
            </a:r>
            <a:r>
              <a:rPr lang="en-US" sz="3000" b="1" dirty="0" smtClean="0"/>
              <a:t>:</a:t>
            </a:r>
          </a:p>
          <a:p>
            <a:r>
              <a:rPr lang="en-US" sz="3000" b="1" dirty="0" err="1" smtClean="0"/>
              <a:t>E.vidence</a:t>
            </a:r>
            <a:r>
              <a:rPr lang="en-US" sz="3000" b="1" dirty="0" smtClean="0"/>
              <a:t>:</a:t>
            </a:r>
          </a:p>
          <a:p>
            <a:r>
              <a:rPr lang="en-US" sz="3000" b="1" dirty="0" err="1" smtClean="0"/>
              <a:t>R.easoning</a:t>
            </a:r>
            <a:r>
              <a:rPr lang="en-US" sz="3000" b="1" dirty="0" smtClean="0"/>
              <a:t>:</a:t>
            </a:r>
          </a:p>
          <a:p>
            <a:r>
              <a:rPr lang="en-US" sz="3200" b="1" dirty="0"/>
              <a:t>Rhetorical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Audience: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Context: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79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672" y="621320"/>
            <a:ext cx="11816645" cy="257428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sz="2200" b="1" dirty="0" smtClean="0"/>
              <a:t>*Topic Category: ________________________________________________________________________________</a:t>
            </a:r>
            <a:br>
              <a:rPr lang="en-US" sz="2200" b="1" dirty="0" smtClean="0"/>
            </a:br>
            <a:r>
              <a:rPr lang="en-US" sz="2200" b="1" dirty="0" smtClean="0"/>
              <a:t>*Argumentative Question: ________________________________________________________________________</a:t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Author Last: ___________________, Author First: ____________________.</a:t>
            </a:r>
            <a:br>
              <a:rPr lang="en-US" sz="2200" b="1" dirty="0" smtClean="0"/>
            </a:br>
            <a:r>
              <a:rPr lang="en-US" sz="2200" b="1" dirty="0"/>
              <a:t>Article Title: </a:t>
            </a:r>
            <a:r>
              <a:rPr lang="en-US" sz="2200" b="1" dirty="0" smtClean="0"/>
              <a:t>“________________________________________________________________________________?”</a:t>
            </a:r>
            <a:br>
              <a:rPr lang="en-US" sz="2200" b="1" dirty="0" smtClean="0"/>
            </a:br>
            <a:r>
              <a:rPr lang="en-US" sz="2200" b="1" dirty="0" smtClean="0"/>
              <a:t>Publisher: </a:t>
            </a:r>
            <a:r>
              <a:rPr lang="en-US" sz="2200" i="1" dirty="0" smtClean="0"/>
              <a:t>The Learning Network. </a:t>
            </a:r>
            <a:r>
              <a:rPr lang="en-US" sz="2200" dirty="0" smtClean="0"/>
              <a:t>The New York Times, 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Electronically Published: </a:t>
            </a:r>
            <a:r>
              <a:rPr lang="en-US" sz="2200" dirty="0" smtClean="0"/>
              <a:t>___ (Day) _____________ (Month) _____ (Year).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Date Accessed </a:t>
            </a:r>
            <a:r>
              <a:rPr lang="en-US" sz="2200" dirty="0" smtClean="0">
                <a:solidFill>
                  <a:schemeClr val="accent4"/>
                </a:solidFill>
              </a:rPr>
              <a:t>(today):  </a:t>
            </a:r>
            <a:r>
              <a:rPr lang="en-US" sz="2200" dirty="0" smtClean="0"/>
              <a:t>Web.  ___ </a:t>
            </a:r>
            <a:r>
              <a:rPr lang="en-US" sz="2200" dirty="0"/>
              <a:t>(Day) _____________ (Month) _____ (Year</a:t>
            </a:r>
            <a:r>
              <a:rPr lang="en-US" sz="2200" dirty="0" smtClean="0"/>
              <a:t>).</a:t>
            </a: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 smtClean="0"/>
              <a:t>URL: &lt;_______________________________________________________________________________________&gt;.</a:t>
            </a:r>
            <a:r>
              <a:rPr lang="en-US" sz="3300" b="1" dirty="0" smtClean="0"/>
              <a:t/>
            </a:r>
            <a:br>
              <a:rPr lang="en-US" sz="3300" b="1" dirty="0" smtClean="0"/>
            </a:br>
            <a:r>
              <a:rPr lang="en-US" sz="2200" b="1" dirty="0" smtClean="0"/>
              <a:t>MLA Citation: </a:t>
            </a:r>
            <a:br>
              <a:rPr lang="en-US" sz="2200" b="1" dirty="0" smtClean="0"/>
            </a:br>
            <a:r>
              <a:rPr lang="en-US" sz="2200" b="1" dirty="0" smtClean="0"/>
              <a:t/>
            </a:r>
            <a:br>
              <a:rPr lang="en-US" sz="2200" b="1" dirty="0" smtClean="0"/>
            </a:br>
            <a:r>
              <a:rPr lang="en-US" sz="2200" b="1" dirty="0"/>
              <a:t/>
            </a:r>
            <a:br>
              <a:rPr lang="en-US" sz="2200" b="1" dirty="0"/>
            </a:br>
            <a:r>
              <a:rPr lang="en-US" sz="1100" b="1" dirty="0" smtClean="0"/>
              <a:t/>
            </a:r>
            <a:br>
              <a:rPr lang="en-US" sz="1100" b="1" dirty="0" smtClean="0"/>
            </a:br>
            <a:endParaRPr lang="en-US" sz="11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2612" y="3936097"/>
            <a:ext cx="11838766" cy="2785378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500" b="1" dirty="0" err="1" smtClean="0"/>
              <a:t>C.laim</a:t>
            </a:r>
            <a:r>
              <a:rPr lang="en-US" sz="2500" b="1" dirty="0" smtClean="0"/>
              <a:t>:</a:t>
            </a:r>
          </a:p>
          <a:p>
            <a:r>
              <a:rPr lang="en-US" sz="2500" b="1" dirty="0" err="1" smtClean="0"/>
              <a:t>E.vidence</a:t>
            </a:r>
            <a:r>
              <a:rPr lang="en-US" sz="2500" b="1" dirty="0" smtClean="0"/>
              <a:t>:</a:t>
            </a:r>
          </a:p>
          <a:p>
            <a:r>
              <a:rPr lang="en-US" sz="2500" b="1" dirty="0" err="1" smtClean="0"/>
              <a:t>R.easoning</a:t>
            </a:r>
            <a:r>
              <a:rPr lang="en-US" sz="2500" b="1" dirty="0" smtClean="0"/>
              <a:t>:</a:t>
            </a:r>
          </a:p>
          <a:p>
            <a:r>
              <a:rPr lang="en-US" sz="2500" b="1" dirty="0"/>
              <a:t>Rhetorical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b="1" dirty="0"/>
              <a:t>Audience: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b="1" dirty="0"/>
              <a:t>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500" b="1" dirty="0"/>
              <a:t>Context: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-25011"/>
            <a:ext cx="11684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*Name: </a:t>
            </a:r>
            <a:r>
              <a:rPr lang="en-US" b="1" dirty="0" smtClean="0"/>
              <a:t>______________________________________________ </a:t>
            </a:r>
            <a:r>
              <a:rPr lang="en-US" b="1" dirty="0"/>
              <a:t>		</a:t>
            </a:r>
            <a:r>
              <a:rPr lang="en-US" b="1" dirty="0" err="1"/>
              <a:t>Hr</a:t>
            </a:r>
            <a:r>
              <a:rPr lang="en-US" b="1" dirty="0"/>
              <a:t>: ____ </a:t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204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4133" y="338372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4267" y="338372"/>
            <a:ext cx="755226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omic Sans MS" panose="030F0702030302020204" pitchFamily="66" charset="0"/>
              </a:rPr>
              <a:t>Find your own example of “Argument is Everywhere.” It can be a meme/ advertisement or personal experience (the clothes you wear, the music you listen to, </a:t>
            </a:r>
            <a:r>
              <a:rPr lang="en-US" sz="3000" dirty="0" err="1" smtClean="0">
                <a:latin typeface="Comic Sans MS" panose="030F0702030302020204" pitchFamily="66" charset="0"/>
              </a:rPr>
              <a:t>etc</a:t>
            </a:r>
            <a:r>
              <a:rPr lang="en-US" sz="3000" dirty="0" smtClean="0">
                <a:latin typeface="Comic Sans MS" panose="030F0702030302020204" pitchFamily="66" charset="0"/>
              </a:rPr>
              <a:t>).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000" i="1" dirty="0" smtClean="0">
                <a:latin typeface="Comic Sans MS" panose="030F0702030302020204" pitchFamily="66" charset="0"/>
              </a:rPr>
              <a:t>Google Image Search: “Argument is Everywhere Examples”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omic Sans MS" panose="030F0702030302020204" pitchFamily="66" charset="0"/>
              </a:rPr>
              <a:t>Print Out (or Send Electronically?) and include the C.E.R. and Rhetorical Situation.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 smtClean="0">
                <a:latin typeface="Comic Sans MS" panose="030F0702030302020204" pitchFamily="66" charset="0"/>
              </a:rPr>
              <a:t>Be prepared to share with class!</a:t>
            </a:r>
            <a:endParaRPr lang="en-US" sz="30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3204867"/>
            <a:ext cx="3668583" cy="3447098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3000" b="1" dirty="0" err="1" smtClean="0"/>
              <a:t>C.laim</a:t>
            </a:r>
            <a:r>
              <a:rPr lang="en-US" sz="3000" b="1" dirty="0" smtClean="0"/>
              <a:t>:</a:t>
            </a:r>
          </a:p>
          <a:p>
            <a:r>
              <a:rPr lang="en-US" sz="3000" b="1" dirty="0" err="1" smtClean="0"/>
              <a:t>E.vidence</a:t>
            </a:r>
            <a:r>
              <a:rPr lang="en-US" sz="3000" b="1" dirty="0" smtClean="0"/>
              <a:t>:</a:t>
            </a:r>
          </a:p>
          <a:p>
            <a:r>
              <a:rPr lang="en-US" sz="3000" b="1" dirty="0" err="1" smtClean="0"/>
              <a:t>R.easoning</a:t>
            </a:r>
            <a:r>
              <a:rPr lang="en-US" sz="3000" b="1" dirty="0" smtClean="0"/>
              <a:t>:</a:t>
            </a:r>
          </a:p>
          <a:p>
            <a:r>
              <a:rPr lang="en-US" sz="3200" b="1" dirty="0"/>
              <a:t>Rhetorical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Audience: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/>
              <a:t>Context: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111" y="98072"/>
            <a:ext cx="3578272" cy="289348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9319" y="6310266"/>
            <a:ext cx="4572000" cy="3169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30530" y="6194936"/>
            <a:ext cx="37235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ARGUMENT IS EVERYWHERE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3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481"/>
            <a:ext cx="10515600" cy="62829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omic Sans MS" panose="030F0702030302020204" pitchFamily="66" charset="0"/>
              </a:rPr>
              <a:t>Works Cited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733778"/>
            <a:ext cx="11819466" cy="612422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[</a:t>
            </a:r>
            <a:r>
              <a:rPr lang="en-US" dirty="0"/>
              <a:t>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2"/>
              </a:rPr>
              <a:t>http://3.bp.blogspot.com/_P5v43v9HACc/TUBXG2yqcKI/AAAAAAAAB2w/TzyvG7S-EvM/s1600/FacebookArgument1.jpg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3"/>
              </a:rPr>
              <a:t>http://bigwords101.com/wp-content/uploads/2015/09/04ad3ca166114082897f4ee129c9a960.jpg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4"/>
              </a:rPr>
              <a:t>http://cdn.thewritepractice.com/wp-content/uploads/2011/08/the-oxford-comma.jpg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5"/>
              </a:rPr>
              <a:t>http://i.huffpost.com/gen/2662272/thumbs/o-BLACK-AND-BLUE-GOLD-AND-WHITE-DRESS-570.jpg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6"/>
              </a:rPr>
              <a:t>http://</a:t>
            </a:r>
            <a:r>
              <a:rPr lang="en-US" u="sng" dirty="0" smtClean="0">
                <a:hlinkClick r:id="rId6"/>
              </a:rPr>
              <a:t>images-cdn.moviepilot.com/images/c_fill,h_274,w_430/t_mp_quality/c19yayhhyansoow0pc1p/my-7-reasons-why-harry-potter-</a:t>
            </a:r>
          </a:p>
          <a:p>
            <a:pPr marL="0" indent="0">
              <a:buNone/>
            </a:pPr>
            <a:r>
              <a:rPr lang="en-US" u="sng" dirty="0" smtClean="0">
                <a:hlinkClick r:id="rId6"/>
              </a:rPr>
              <a:t>     is-better-than-twilight-620611.jpg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7"/>
              </a:rPr>
              <a:t>https://andrewpegodadotcom.files.wordpress.com/2014/06/a2809c9bbd4a97907836c6919994b7c7.jpg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8"/>
              </a:rPr>
              <a:t>https://s-media-cache-ak0.pinimg.com/736x/df/0e/d0/df0ed0790429fa54027053182304c53f.jpg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9"/>
              </a:rPr>
              <a:t>http://www.maniacworld.com/images/how-to-start-an-argument-on-the-internet.jpg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10"/>
              </a:rPr>
              <a:t>http://www.nocaptionneeded.com/wp-content/uploads/2014/04/funny-old-argument-century-comic.jpg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11"/>
              </a:rPr>
              <a:t>http://www.writeher.com/uploads/2/5/5/2/2552696/163222_orig.jpg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G. (2012, May 22). The Comic Sans Song | </a:t>
            </a:r>
            <a:r>
              <a:rPr lang="en-US" dirty="0" err="1"/>
              <a:t>gunnarolla</a:t>
            </a:r>
            <a:r>
              <a:rPr lang="en-US" dirty="0"/>
              <a:t> ft. Andrew Huang. Retrieved June 12, 2016, from </a:t>
            </a:r>
            <a:r>
              <a:rPr lang="en-US" u="sng" dirty="0">
                <a:hlinkClick r:id="rId12"/>
              </a:rPr>
              <a:t>https://www.youtube.com/watch?v=OBibXwwLBts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Gonchar</a:t>
            </a:r>
            <a:r>
              <a:rPr lang="en-US" dirty="0"/>
              <a:t>, M. (2014, February 4). 200 Prompts for Argumentative Writing. Retrieved June 12, 2016, from </a:t>
            </a:r>
            <a:r>
              <a:rPr lang="en-US" u="sng" dirty="0">
                <a:hlinkClick r:id="rId13"/>
              </a:rPr>
              <a:t>http://</a:t>
            </a:r>
            <a:r>
              <a:rPr lang="en-US" u="sng" dirty="0" smtClean="0">
                <a:hlinkClick r:id="rId13"/>
              </a:rPr>
              <a:t>learning.blogs.nytimes.com/2014/02/04/200-prompts-for-</a:t>
            </a:r>
          </a:p>
          <a:p>
            <a:pPr marL="0" indent="0">
              <a:buNone/>
            </a:pPr>
            <a:r>
              <a:rPr lang="en-US" u="sng" dirty="0">
                <a:hlinkClick r:id="rId13"/>
              </a:rPr>
              <a:t> </a:t>
            </a:r>
            <a:r>
              <a:rPr lang="en-US" u="sng" dirty="0" smtClean="0">
                <a:hlinkClick r:id="rId13"/>
              </a:rPr>
              <a:t>    argumentative-writing</a:t>
            </a:r>
            <a:r>
              <a:rPr lang="en-US" u="sng" dirty="0">
                <a:hlinkClick r:id="rId13"/>
              </a:rPr>
              <a:t>/?_r=0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K20 LEARN. (</a:t>
            </a:r>
            <a:r>
              <a:rPr lang="en-US" dirty="0" err="1"/>
              <a:t>n.d.</a:t>
            </a:r>
            <a:r>
              <a:rPr lang="en-US" dirty="0"/>
              <a:t>). Instructional Strategies. Retrieved June 12, 2016, from </a:t>
            </a:r>
            <a:r>
              <a:rPr lang="en-US" u="sng" dirty="0">
                <a:hlinkClick r:id="rId14"/>
              </a:rPr>
              <a:t>https://learn.k20center.ou.edu/strategy/find.html</a:t>
            </a:r>
            <a:endParaRPr lang="en-US" dirty="0"/>
          </a:p>
          <a:p>
            <a:pPr fontAlgn="base"/>
            <a:r>
              <a:rPr lang="en-US" b="1" dirty="0"/>
              <a:t>K-20 Strategy: </a:t>
            </a:r>
            <a:r>
              <a:rPr lang="en-US" b="1" dirty="0" err="1"/>
              <a:t>Bellringer</a:t>
            </a:r>
            <a:r>
              <a:rPr lang="en-US" b="1" dirty="0"/>
              <a:t> Question: </a:t>
            </a:r>
            <a:r>
              <a:rPr lang="en-US" u="sng" dirty="0">
                <a:hlinkClick r:id="rId15"/>
              </a:rPr>
              <a:t>https://learn.k20center.ou.edu/strategy/d9908066f654727934df7bf4f505d6f2</a:t>
            </a:r>
            <a:endParaRPr lang="en-US" b="1" dirty="0"/>
          </a:p>
          <a:p>
            <a:pPr fontAlgn="base"/>
            <a:r>
              <a:rPr lang="en-US" b="1" dirty="0"/>
              <a:t>K-20 Strategy: Line of Agreement: </a:t>
            </a:r>
            <a:r>
              <a:rPr lang="en-US" u="sng" dirty="0">
                <a:hlinkClick r:id="rId16"/>
              </a:rPr>
              <a:t>https://learn.k20center.ou.edu/strategy/d9908066f654727934df7bf4f507570a</a:t>
            </a:r>
            <a:endParaRPr lang="en-US" b="1" dirty="0"/>
          </a:p>
          <a:p>
            <a:pPr fontAlgn="base"/>
            <a:r>
              <a:rPr lang="en-US" b="1" dirty="0"/>
              <a:t>K-20 Strategy: Claim Cards: </a:t>
            </a:r>
            <a:r>
              <a:rPr lang="en-US" u="sng" dirty="0">
                <a:hlinkClick r:id="rId17"/>
              </a:rPr>
              <a:t>https://learn.k20center.ou.edu/strategy/d9908066f654727934df7bf4f5072736</a:t>
            </a:r>
            <a:endParaRPr lang="en-US" b="1" dirty="0"/>
          </a:p>
          <a:p>
            <a:pPr fontAlgn="base"/>
            <a:r>
              <a:rPr lang="en-US" b="1" dirty="0"/>
              <a:t>K-20 Strategy: Gallery Walk: </a:t>
            </a:r>
            <a:r>
              <a:rPr lang="en-US" u="sng" dirty="0">
                <a:hlinkClick r:id="rId18"/>
              </a:rPr>
              <a:t>https://learn.k20center.ou.edu/strategy/d9908066f654727934df7bf4f505a54d</a:t>
            </a:r>
            <a:endParaRPr lang="en-US" b="1" dirty="0"/>
          </a:p>
          <a:p>
            <a:pPr marL="0" indent="0">
              <a:buNone/>
            </a:pPr>
            <a:r>
              <a:rPr lang="en-US" dirty="0"/>
              <a:t>@</a:t>
            </a:r>
            <a:r>
              <a:rPr lang="en-US" dirty="0" err="1"/>
              <a:t>kadavy</a:t>
            </a:r>
            <a:r>
              <a:rPr lang="en-US" dirty="0"/>
              <a:t>. (2011, January 25). Why You Hate Comic Sans. Retrieved June 12, 2016, from </a:t>
            </a:r>
            <a:r>
              <a:rPr lang="en-US" u="sng" dirty="0">
                <a:hlinkClick r:id="rId19"/>
              </a:rPr>
              <a:t>http://designforhackers.com/blog/comic-sans-hate/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M. (2013, August 03). A Smart Move: Responding to the Rhetorical Situation. Retrieved June 12, 2016, from </a:t>
            </a:r>
            <a:r>
              <a:rPr lang="en-US" u="sng" dirty="0">
                <a:hlinkClick r:id="rId20"/>
              </a:rPr>
              <a:t>https://www.youtube.com/watch?v=f61SPxeIEgU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Rhetorical Situation [Digital image]. (</a:t>
            </a:r>
            <a:r>
              <a:rPr lang="en-US" dirty="0" err="1"/>
              <a:t>n.d.</a:t>
            </a:r>
            <a:r>
              <a:rPr lang="en-US" dirty="0"/>
              <a:t>). Retrieved from </a:t>
            </a:r>
            <a:r>
              <a:rPr lang="en-US" u="sng" dirty="0">
                <a:hlinkClick r:id="rId21"/>
              </a:rPr>
              <a:t>https://jacobsdialectic.files.wordpress.com/2015/01/rhetoricalsituationoverhead.gif?w=727&amp;h=683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687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7730" y="443110"/>
            <a:ext cx="5282514" cy="5951185"/>
          </a:xfrm>
        </p:spPr>
        <p:txBody>
          <a:bodyPr>
            <a:normAutofit/>
          </a:bodyPr>
          <a:lstStyle/>
          <a:p>
            <a:r>
              <a:rPr lang="en-US" dirty="0" smtClean="0"/>
              <a:t>For every “argument” </a:t>
            </a:r>
            <a:r>
              <a:rPr lang="en-US" b="1" dirty="0" smtClean="0"/>
              <a:t>Claim Card </a:t>
            </a:r>
            <a:r>
              <a:rPr lang="en-US" dirty="0" smtClean="0"/>
              <a:t>presented, identify the </a:t>
            </a:r>
            <a:r>
              <a:rPr lang="en-US" b="1" dirty="0" smtClean="0"/>
              <a:t>C.E.R.</a:t>
            </a:r>
          </a:p>
          <a:p>
            <a:pPr marL="514350" indent="-514350">
              <a:buAutoNum type="arabicParenR"/>
            </a:pPr>
            <a:r>
              <a:rPr lang="en-US" dirty="0" smtClean="0"/>
              <a:t>Annotate the graphic by marking the </a:t>
            </a:r>
            <a:r>
              <a:rPr lang="en-US" b="1" dirty="0" smtClean="0"/>
              <a:t>C</a:t>
            </a:r>
            <a:r>
              <a:rPr lang="en-US" dirty="0" smtClean="0"/>
              <a:t>laim, </a:t>
            </a:r>
            <a:r>
              <a:rPr lang="en-US" b="1" dirty="0" smtClean="0"/>
              <a:t>E</a:t>
            </a:r>
            <a:r>
              <a:rPr lang="en-US" dirty="0" smtClean="0"/>
              <a:t>vidence, and </a:t>
            </a:r>
            <a:r>
              <a:rPr lang="en-US" b="1" dirty="0" smtClean="0"/>
              <a:t>R</a:t>
            </a:r>
            <a:r>
              <a:rPr lang="en-US" dirty="0" smtClean="0"/>
              <a:t>easoning used. You may also draw arrows or circles, make notes, or jot counterclaims.</a:t>
            </a:r>
          </a:p>
          <a:p>
            <a:pPr marL="0" indent="0">
              <a:buNone/>
            </a:pPr>
            <a:r>
              <a:rPr lang="en-US" dirty="0" smtClean="0"/>
              <a:t>2) Consider the </a:t>
            </a:r>
            <a:r>
              <a:rPr lang="en-US" b="1" dirty="0" smtClean="0"/>
              <a:t>Rhetorical Situation: </a:t>
            </a:r>
          </a:p>
          <a:p>
            <a:r>
              <a:rPr lang="en-US" dirty="0" smtClean="0"/>
              <a:t>Who is the </a:t>
            </a:r>
            <a:r>
              <a:rPr lang="en-US" b="1" dirty="0" smtClean="0"/>
              <a:t>Audience?</a:t>
            </a:r>
          </a:p>
          <a:p>
            <a:r>
              <a:rPr lang="en-US" dirty="0" smtClean="0"/>
              <a:t>What is the </a:t>
            </a:r>
            <a:r>
              <a:rPr lang="en-US" b="1" dirty="0" smtClean="0"/>
              <a:t>Purpose?</a:t>
            </a:r>
          </a:p>
          <a:p>
            <a:r>
              <a:rPr lang="en-US" dirty="0" smtClean="0"/>
              <a:t>What is the </a:t>
            </a:r>
            <a:r>
              <a:rPr lang="en-US" b="1" dirty="0" smtClean="0"/>
              <a:t>Context?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0617"/>
            <a:ext cx="5819048" cy="6656172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7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jacobsdialectic.files.wordpress.com/2015/01/rhetoricalsituationoverhead.gif?w=727&amp;h=6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0933" y="509181"/>
            <a:ext cx="6924675" cy="59339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4178" y="6308079"/>
            <a:ext cx="27473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Rhetorical Situation [Digital image]. (</a:t>
            </a:r>
            <a:r>
              <a:rPr lang="en-US" sz="800" dirty="0" err="1"/>
              <a:t>n.d.</a:t>
            </a:r>
            <a:r>
              <a:rPr lang="en-US" sz="800" dirty="0"/>
              <a:t>). Retrieved from </a:t>
            </a:r>
            <a:r>
              <a:rPr lang="en-US" sz="800" u="sng" dirty="0">
                <a:hlinkClick r:id="rId4"/>
              </a:rPr>
              <a:t>https://jacobsdialectic.files.wordpress.com/2015/01/rhetoricalsituationoverhead.gif?w=727&amp;h=683</a:t>
            </a:r>
            <a:endParaRPr lang="en-US" sz="800" dirty="0"/>
          </a:p>
        </p:txBody>
      </p:sp>
      <p:sp>
        <p:nvSpPr>
          <p:cNvPr id="5" name="Rectangle 4"/>
          <p:cNvSpPr/>
          <p:nvPr/>
        </p:nvSpPr>
        <p:spPr>
          <a:xfrm>
            <a:off x="3522966" y="0"/>
            <a:ext cx="5500608" cy="677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hlinkClick r:id="rId5"/>
              </a:rPr>
              <a:t>https://</a:t>
            </a:r>
            <a:r>
              <a:rPr lang="en-US" sz="2000" b="1" dirty="0" smtClean="0">
                <a:hlinkClick r:id="rId5"/>
              </a:rPr>
              <a:t>www.youtube.com/watch?v=f61SPxeIEgU</a:t>
            </a:r>
            <a:endParaRPr lang="en-US" sz="2000" b="1" dirty="0" smtClean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268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You can have my Oxford comma when you pry it from my cold, dead, and lifeless hands. All hail the Oxford comma!: 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4108" y="3731178"/>
            <a:ext cx="5816386" cy="27865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andrewpegodadotcom.files.wordpress.com/2014/06/a2809c9bbd4a97907836c6919994b7c7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851" y="227487"/>
            <a:ext cx="7010400" cy="2886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48850" y="3113903"/>
            <a:ext cx="712643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[Digital image]. (</a:t>
            </a:r>
            <a:r>
              <a:rPr lang="en-US" sz="1000" dirty="0" err="1"/>
              <a:t>n.d.</a:t>
            </a:r>
            <a:r>
              <a:rPr lang="en-US" sz="1000" dirty="0"/>
              <a:t>). Retrieved from </a:t>
            </a:r>
            <a:r>
              <a:rPr lang="en-US" sz="1000" dirty="0" smtClean="0"/>
              <a:t>h</a:t>
            </a:r>
            <a:r>
              <a:rPr lang="en-US" sz="1000" u="sng" dirty="0" smtClean="0">
                <a:hlinkClick r:id="rId5"/>
              </a:rPr>
              <a:t>ttps</a:t>
            </a:r>
            <a:r>
              <a:rPr lang="en-US" sz="1000" u="sng" dirty="0">
                <a:hlinkClick r:id="rId5"/>
              </a:rPr>
              <a:t>://andrewpegodadotcom.files.wordpress.com/2014/06/a2809c9bbd4a97907836c6919994b7c7.jpg</a:t>
            </a:r>
            <a:endParaRPr lang="en-US" sz="1000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832154" y="6304002"/>
            <a:ext cx="634313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/>
              <a:t>[</a:t>
            </a:r>
            <a:r>
              <a:rPr lang="en-US" sz="1000" dirty="0"/>
              <a:t>Digital image]. (</a:t>
            </a:r>
            <a:r>
              <a:rPr lang="en-US" sz="1000" dirty="0" err="1"/>
              <a:t>n.d.</a:t>
            </a:r>
            <a:r>
              <a:rPr lang="en-US" sz="1000" dirty="0"/>
              <a:t>). Retrieved from </a:t>
            </a:r>
            <a:r>
              <a:rPr lang="en-US" sz="1000" u="sng" dirty="0">
                <a:hlinkClick r:id="rId6"/>
              </a:rPr>
              <a:t>http://bigwords101.com/wp-content/uploads/2015/09/04ad3ca166114082897f4ee129c9a960.jpg</a:t>
            </a:r>
            <a:endParaRPr lang="en-US" sz="1000" dirty="0"/>
          </a:p>
          <a:p>
            <a:endParaRPr lang="en-US" dirty="0"/>
          </a:p>
        </p:txBody>
      </p:sp>
      <p:pic>
        <p:nvPicPr>
          <p:cNvPr id="1030" name="Picture 6" descr="http://cdn.thewritepractice.com/wp-content/uploads/2011/08/the-oxford-comma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19" y="118323"/>
            <a:ext cx="4292857" cy="36122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9008" y="3113903"/>
            <a:ext cx="470380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[Digital image]. (</a:t>
            </a:r>
            <a:r>
              <a:rPr lang="en-US" sz="1000" dirty="0" err="1"/>
              <a:t>n.d.</a:t>
            </a:r>
            <a:r>
              <a:rPr lang="en-US" sz="1000" dirty="0"/>
              <a:t>). Retrieved from </a:t>
            </a:r>
            <a:r>
              <a:rPr lang="en-US" sz="1000" u="sng" dirty="0">
                <a:hlinkClick r:id="rId8"/>
              </a:rPr>
              <a:t>http://cdn.thewritepractice.com/wp-content/uploads/2011/08/the-oxford-comma.jpg</a:t>
            </a:r>
            <a:endParaRPr lang="en-US" sz="1000" dirty="0"/>
          </a:p>
        </p:txBody>
      </p:sp>
      <p:pic>
        <p:nvPicPr>
          <p:cNvPr id="1032" name="Picture 8" descr="http://www.writeher.com/uploads/2/5/5/2/2552696/163222_orig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730" y="3521045"/>
            <a:ext cx="3444360" cy="2849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86672" y="6396335"/>
            <a:ext cx="45884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[Digital image]. (</a:t>
            </a:r>
            <a:r>
              <a:rPr lang="en-US" sz="1000" dirty="0" err="1"/>
              <a:t>n.d.</a:t>
            </a:r>
            <a:r>
              <a:rPr lang="en-US" sz="1000" dirty="0"/>
              <a:t>). Retrieved from </a:t>
            </a:r>
            <a:r>
              <a:rPr lang="en-US" sz="1000" u="sng" dirty="0">
                <a:hlinkClick r:id="rId10"/>
              </a:rPr>
              <a:t>http://www.writeher.com/uploads/2/5/5/2/2552696/163222_orig.jpg</a:t>
            </a:r>
            <a:endParaRPr lang="en-US" sz="1000" dirty="0"/>
          </a:p>
          <a:p>
            <a:endParaRPr lang="en-US" sz="1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20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5778" y="461319"/>
            <a:ext cx="11661422" cy="6124754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C.laim</a:t>
            </a:r>
            <a:r>
              <a:rPr lang="en-US" sz="2800" b="1" dirty="0" smtClean="0"/>
              <a:t>: </a:t>
            </a:r>
            <a:r>
              <a:rPr lang="en-US" sz="2800" dirty="0" smtClean="0"/>
              <a:t>The Oxford Comma is necessary to understanding sentence meanings. </a:t>
            </a:r>
          </a:p>
          <a:p>
            <a:r>
              <a:rPr lang="en-US" sz="2800" b="1" dirty="0" err="1" smtClean="0"/>
              <a:t>E.vidence</a:t>
            </a:r>
            <a:r>
              <a:rPr lang="en-US" sz="2800" b="1" dirty="0" smtClean="0"/>
              <a:t>: </a:t>
            </a:r>
            <a:r>
              <a:rPr lang="en-US" sz="2800" dirty="0" smtClean="0"/>
              <a:t>The sample memes provide examples of sentences that include or do not include the comma. </a:t>
            </a:r>
          </a:p>
          <a:p>
            <a:r>
              <a:rPr lang="en-US" sz="2800" b="1" dirty="0" err="1" smtClean="0"/>
              <a:t>R.easoning</a:t>
            </a:r>
            <a:r>
              <a:rPr lang="en-US" sz="2800" b="1" dirty="0" smtClean="0"/>
              <a:t>: </a:t>
            </a:r>
            <a:r>
              <a:rPr lang="en-US" sz="2800" dirty="0" smtClean="0"/>
              <a:t>Sentences that do not include the </a:t>
            </a:r>
            <a:r>
              <a:rPr lang="en-US" sz="2800" dirty="0"/>
              <a:t>O</a:t>
            </a:r>
            <a:r>
              <a:rPr lang="en-US" sz="2800" dirty="0" smtClean="0"/>
              <a:t>xford Comma are often prone to misunderstandings. </a:t>
            </a:r>
          </a:p>
          <a:p>
            <a:r>
              <a:rPr lang="en-US" sz="2800" b="1" dirty="0" smtClean="0"/>
              <a:t>Rhetorical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Audience: </a:t>
            </a:r>
            <a:r>
              <a:rPr lang="en-US" sz="2800" dirty="0" smtClean="0"/>
              <a:t>People who do not use the Oxford Comma.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Purpose: </a:t>
            </a:r>
            <a:r>
              <a:rPr lang="en-US" sz="2800" dirty="0" smtClean="0"/>
              <a:t>To stress the importance of using the Oxford Comma to clarify meaning.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/>
              <a:t>Context: </a:t>
            </a:r>
            <a:r>
              <a:rPr lang="en-US" sz="2800" dirty="0" smtClean="0"/>
              <a:t>The </a:t>
            </a:r>
            <a:r>
              <a:rPr lang="en-US" sz="2800" dirty="0"/>
              <a:t>Oxford (or serial) comma is the final comma in a list of things. Use of the Oxford comma is stylistic, meaning that some style guides demand its use while others don’t. Unless you’re writing for a particular publication or drafting an essay for school, whether or not you use the Oxford comma is generally up to you. </a:t>
            </a:r>
            <a:endParaRPr lang="en-US" sz="28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538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hat color is this dress? The Internet can't agree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51"/>
          <a:stretch/>
        </p:blipFill>
        <p:spPr bwMode="auto">
          <a:xfrm>
            <a:off x="526285" y="461319"/>
            <a:ext cx="5330817" cy="576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63142" y="6222039"/>
            <a:ext cx="585710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[Digital image]. (</a:t>
            </a:r>
            <a:r>
              <a:rPr lang="en-US" sz="800" dirty="0" err="1"/>
              <a:t>n.d.</a:t>
            </a:r>
            <a:r>
              <a:rPr lang="en-US" sz="800" dirty="0"/>
              <a:t>). Retrieved from </a:t>
            </a:r>
            <a:r>
              <a:rPr lang="en-US" sz="800" u="sng" dirty="0">
                <a:hlinkClick r:id="rId3"/>
              </a:rPr>
              <a:t>http://i.huffpost.com/gen/2662272/thumbs/o-BLACK-AND-BLUE-GOLD-AND-WHITE-DRESS-570.jpg</a:t>
            </a:r>
            <a:endParaRPr lang="en-US" sz="800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03090" y="461319"/>
            <a:ext cx="5898293" cy="4401205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C.laim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E.vidence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R.easoning</a:t>
            </a:r>
            <a:r>
              <a:rPr lang="en-US" sz="4000" b="1" dirty="0" smtClean="0"/>
              <a:t>:</a:t>
            </a:r>
          </a:p>
          <a:p>
            <a:r>
              <a:rPr lang="en-US" sz="4000" b="1" dirty="0" smtClean="0"/>
              <a:t>Rhetorical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Audience: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Context:</a:t>
            </a:r>
            <a:endParaRPr lang="en-US" sz="4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7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7349" y="6108025"/>
            <a:ext cx="194336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[Digital image]. (</a:t>
            </a:r>
            <a:r>
              <a:rPr lang="en-US" sz="800" dirty="0" err="1"/>
              <a:t>n.d.</a:t>
            </a:r>
            <a:r>
              <a:rPr lang="en-US" sz="800" dirty="0"/>
              <a:t>). Retrieved from </a:t>
            </a:r>
            <a:r>
              <a:rPr lang="en-US" sz="800" u="sng" dirty="0">
                <a:hlinkClick r:id="rId2"/>
              </a:rPr>
              <a:t>http://3.bp.blogspot.com/_P5v43v9HACc/TUBXG2yqcKI/AAAAAAAAB2w/TzyvG7S-EvM/s1600/FacebookArgument1.jpg</a:t>
            </a:r>
            <a:endParaRPr lang="en-US" sz="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03090" y="461319"/>
            <a:ext cx="5898293" cy="4401205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C.laim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E.vidence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R.easoning</a:t>
            </a:r>
            <a:r>
              <a:rPr lang="en-US" sz="4000" b="1" dirty="0" smtClean="0"/>
              <a:t>:</a:t>
            </a:r>
          </a:p>
          <a:p>
            <a:r>
              <a:rPr lang="en-US" sz="4000" b="1" dirty="0"/>
              <a:t>Rhetorical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Audience: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Context: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7</a:t>
            </a:fld>
            <a:endParaRPr lang="en-US"/>
          </a:p>
        </p:txBody>
      </p:sp>
      <p:pic>
        <p:nvPicPr>
          <p:cNvPr id="1026" name="Picture 2" descr="http://www.maniacworld.com/images/how-to-start-an-argument-on-the-interne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23" y="143723"/>
            <a:ext cx="3286772" cy="3118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cdn.someecards.com/someecards/images/feed_assets/4d3ca1c0efd2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711" y="2294344"/>
            <a:ext cx="4112663" cy="4563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14723" y="3262489"/>
            <a:ext cx="177812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[Digital image]. (</a:t>
            </a:r>
            <a:r>
              <a:rPr lang="en-US" sz="800" dirty="0" err="1"/>
              <a:t>n.d.</a:t>
            </a:r>
            <a:r>
              <a:rPr lang="en-US" sz="800" dirty="0"/>
              <a:t>). Retrieved from </a:t>
            </a:r>
            <a:r>
              <a:rPr lang="en-US" sz="800" u="sng" dirty="0">
                <a:hlinkClick r:id="rId5"/>
              </a:rPr>
              <a:t>http://www.maniacworld.com/images/how-to-start-an-argument-on-the-internet.jpg</a:t>
            </a:r>
            <a:endParaRPr lang="en-US" sz="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21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40.media.tumblr.com/4c51366e0bbc99e0880ca79e880dfe1d/tumblr_n91128bhPS1qzag1wo1_5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66" y="140043"/>
            <a:ext cx="5599795" cy="6531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2802" y="6538912"/>
            <a:ext cx="6139122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[Digital image]. (</a:t>
            </a:r>
            <a:r>
              <a:rPr lang="en-US" sz="800" dirty="0" err="1"/>
              <a:t>n.d.</a:t>
            </a:r>
            <a:r>
              <a:rPr lang="en-US" sz="800" dirty="0"/>
              <a:t>). Retrieved from </a:t>
            </a:r>
            <a:r>
              <a:rPr lang="en-US" sz="800" u="sng" dirty="0">
                <a:hlinkClick r:id="rId3"/>
              </a:rPr>
              <a:t>http://www.nocaptionneeded.com/wp-content/uploads/2014/04/funny-old-argument-century-comic.jpg</a:t>
            </a:r>
            <a:endParaRPr lang="en-US" sz="800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03090" y="461319"/>
            <a:ext cx="5898293" cy="4401205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C.laim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E.vidence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R.easoning</a:t>
            </a:r>
            <a:r>
              <a:rPr lang="en-US" sz="4000" b="1" dirty="0" smtClean="0"/>
              <a:t>:</a:t>
            </a:r>
          </a:p>
          <a:p>
            <a:r>
              <a:rPr lang="en-US" sz="4000" b="1" dirty="0"/>
              <a:t>Rhetorical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Audience: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Context: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s-media-cache-ak0.pinimg.com/736x/df/0e/d0/df0ed0790429fa54027053182304c53f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304" b="22119"/>
          <a:stretch/>
        </p:blipFill>
        <p:spPr bwMode="auto">
          <a:xfrm>
            <a:off x="295619" y="238896"/>
            <a:ext cx="5787940" cy="6013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95620" y="6292690"/>
            <a:ext cx="578794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/>
              <a:t>[Digital image]. (</a:t>
            </a:r>
            <a:r>
              <a:rPr lang="en-US" sz="800" dirty="0" err="1"/>
              <a:t>n.d.</a:t>
            </a:r>
            <a:r>
              <a:rPr lang="en-US" sz="800" dirty="0"/>
              <a:t>). Retrieved from </a:t>
            </a:r>
            <a:r>
              <a:rPr lang="en-US" sz="800" u="sng" dirty="0">
                <a:hlinkClick r:id="rId3"/>
              </a:rPr>
              <a:t>https://s-media-cache-ak0.pinimg.com/736x/df/0e/d0/df0ed0790429fa54027053182304c53f.jpg</a:t>
            </a:r>
            <a:endParaRPr lang="en-US" sz="800" dirty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203090" y="461319"/>
            <a:ext cx="5898293" cy="4401205"/>
          </a:xfrm>
          <a:prstGeom prst="rect">
            <a:avLst/>
          </a:prstGeom>
          <a:noFill/>
          <a:ln w="57150">
            <a:solidFill>
              <a:schemeClr val="accent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000" b="1" dirty="0" err="1" smtClean="0"/>
              <a:t>C.laim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E.vidence</a:t>
            </a:r>
            <a:r>
              <a:rPr lang="en-US" sz="4000" b="1" dirty="0" smtClean="0"/>
              <a:t>:</a:t>
            </a:r>
          </a:p>
          <a:p>
            <a:r>
              <a:rPr lang="en-US" sz="4000" b="1" dirty="0" err="1" smtClean="0"/>
              <a:t>R.easoning</a:t>
            </a:r>
            <a:r>
              <a:rPr lang="en-US" sz="4000" b="1" dirty="0" smtClean="0"/>
              <a:t>:</a:t>
            </a:r>
          </a:p>
          <a:p>
            <a:r>
              <a:rPr lang="en-US" sz="4000" b="1" dirty="0"/>
              <a:t>Rhetorical Situation: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Audience: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Purpose: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/>
              <a:t>Context: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E88BFC-59BA-4890-AB01-A86C0C3F334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6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advClick="0" advTm="4000">
        <p14:flash/>
      </p:transition>
    </mc:Choice>
    <mc:Fallback xmlns="">
      <p:transition spd="slow"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965</Words>
  <Application>Microsoft Macintosh PowerPoint</Application>
  <PresentationFormat>Widescreen</PresentationFormat>
  <Paragraphs>161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Calibri Light</vt:lpstr>
      <vt:lpstr>Comic Sans MS</vt:lpstr>
      <vt:lpstr>Arial</vt:lpstr>
      <vt:lpstr>Office Theme</vt:lpstr>
      <vt:lpstr>Argument  is  Everywhere.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*Topic Category: ________________________________________________________________________________ *Argumentative Question: ________________________________________________________________________  Author Last: ___________________, Author First: ____________________. Article Title: “________________________________________________________________________________?” Publisher: The Learning Network. The New York Times,  Electronically Published: ___ (Day) _____________ (Month) _____ (Year). Date Accessed (today):  Web.  ___ (Day) _____________ (Month) _____ (Year). URL: &lt;_______________________________________________________________________________________&gt;. MLA Citation:     </vt:lpstr>
      <vt:lpstr>PowerPoint Presentation</vt:lpstr>
      <vt:lpstr>Works Cited</vt:lpstr>
    </vt:vector>
  </TitlesOfParts>
  <Company>Northeastern State University</Company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Elaine Searcy</dc:creator>
  <cp:lastModifiedBy>Gage Jeter</cp:lastModifiedBy>
  <cp:revision>23</cp:revision>
  <dcterms:created xsi:type="dcterms:W3CDTF">2015-09-25T16:48:38Z</dcterms:created>
  <dcterms:modified xsi:type="dcterms:W3CDTF">2016-06-17T16:52:50Z</dcterms:modified>
</cp:coreProperties>
</file>