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8"/>
  </p:notesMasterIdLst>
  <p:sldIdLst>
    <p:sldId id="257" r:id="rId3"/>
    <p:sldId id="277" r:id="rId4"/>
    <p:sldId id="278" r:id="rId5"/>
    <p:sldId id="279" r:id="rId6"/>
    <p:sldId id="280" r:id="rId7"/>
    <p:sldId id="273" r:id="rId8"/>
    <p:sldId id="258" r:id="rId9"/>
    <p:sldId id="259" r:id="rId10"/>
    <p:sldId id="281" r:id="rId11"/>
    <p:sldId id="283" r:id="rId12"/>
    <p:sldId id="284" r:id="rId13"/>
    <p:sldId id="286" r:id="rId14"/>
    <p:sldId id="287" r:id="rId15"/>
    <p:sldId id="288" r:id="rId16"/>
    <p:sldId id="27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9C94B2-4291-4ED5-A50A-A03EC59F84B8}">
  <a:tblStyle styleId="{029C94B2-4291-4ED5-A50A-A03EC59F84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I’ll Be Right Back</a:t>
            </a:r>
          </a:p>
          <a:p>
            <a:pPr>
              <a:buFont typeface="+mj-lt"/>
              <a:buAutoNum type="arabicPeriod"/>
            </a:pPr>
            <a:r>
              <a:rPr lang="en-US" dirty="0"/>
              <a:t>Hear no evil. Speak no evil. See no evil</a:t>
            </a:r>
          </a:p>
        </p:txBody>
      </p:sp>
    </p:spTree>
    <p:extLst>
      <p:ext uri="{BB962C8B-B14F-4D97-AF65-F5344CB8AC3E}">
        <p14:creationId xmlns:p14="http://schemas.microsoft.com/office/powerpoint/2010/main" val="232278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3.Star Wars. https://openclipart.org/image/800px/60325</a:t>
            </a:r>
          </a:p>
          <a:p>
            <a:endParaRPr lang="en-US" dirty="0"/>
          </a:p>
          <a:p>
            <a:r>
              <a:rPr lang="en-US" dirty="0"/>
              <a:t>4. Love at first sight. </a:t>
            </a:r>
          </a:p>
        </p:txBody>
      </p:sp>
    </p:spTree>
    <p:extLst>
      <p:ext uri="{BB962C8B-B14F-4D97-AF65-F5344CB8AC3E}">
        <p14:creationId xmlns:p14="http://schemas.microsoft.com/office/powerpoint/2010/main" val="256914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Bad Wolf</a:t>
            </a:r>
          </a:p>
          <a:p>
            <a:r>
              <a:rPr lang="en-US" dirty="0"/>
              <a:t>3D Movie</a:t>
            </a:r>
          </a:p>
        </p:txBody>
      </p:sp>
    </p:spTree>
    <p:extLst>
      <p:ext uri="{BB962C8B-B14F-4D97-AF65-F5344CB8AC3E}">
        <p14:creationId xmlns:p14="http://schemas.microsoft.com/office/powerpoint/2010/main" val="209339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/>
              <a:t>Cotton Candy</a:t>
            </a:r>
          </a:p>
          <a:p>
            <a:pPr>
              <a:buAutoNum type="arabicPeriod"/>
            </a:pPr>
            <a:r>
              <a:rPr lang="en-US" dirty="0"/>
              <a:t>Thumbs Up to You</a:t>
            </a:r>
          </a:p>
        </p:txBody>
      </p:sp>
    </p:spTree>
    <p:extLst>
      <p:ext uri="{BB962C8B-B14F-4D97-AF65-F5344CB8AC3E}">
        <p14:creationId xmlns:p14="http://schemas.microsoft.com/office/powerpoint/2010/main" val="46743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1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hyperlink" Target="http://commons.wikimedia.org/wiki/File:Letter_u.sv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Pictographic Story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rtl="0">
              <a:spcBef>
                <a:spcPts val="0"/>
              </a:spcBef>
              <a:spcAft>
                <a:spcPts val="0"/>
              </a:spcAft>
              <a:buSzPts val="2600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Exploring Cultural Forms of Written Communication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ection of symbols and symbols">
            <a:extLst>
              <a:ext uri="{FF2B5EF4-FFF2-40B4-BE49-F238E27FC236}">
                <a16:creationId xmlns:a16="http://schemas.microsoft.com/office/drawing/2014/main" id="{DC821E74-886D-BAD1-2550-812D1660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7" y="154638"/>
            <a:ext cx="3489954" cy="4165113"/>
          </a:xfrm>
          <a:prstGeom prst="rect">
            <a:avLst/>
          </a:prstGeom>
          <a:ln>
            <a:solidFill>
              <a:schemeClr val="accent1">
                <a:alpha val="67000"/>
              </a:schemeClr>
            </a:solidFill>
          </a:ln>
        </p:spPr>
      </p:pic>
      <p:pic>
        <p:nvPicPr>
          <p:cNvPr id="8" name="Picture 7" descr="A close-up of symbols&#10;&#10;Description automatically generated">
            <a:extLst>
              <a:ext uri="{FF2B5EF4-FFF2-40B4-BE49-F238E27FC236}">
                <a16:creationId xmlns:a16="http://schemas.microsoft.com/office/drawing/2014/main" id="{A3971728-89A1-1CF6-3450-6373306BE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66" y="153162"/>
            <a:ext cx="3426028" cy="4165113"/>
          </a:xfrm>
          <a:prstGeom prst="rect">
            <a:avLst/>
          </a:prstGeom>
          <a:ln w="12700">
            <a:solidFill>
              <a:schemeClr val="tx1">
                <a:alpha val="7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7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82FBFF-B8F5-96AA-6DA2-E20B590390CD}"/>
              </a:ext>
            </a:extLst>
          </p:cNvPr>
          <p:cNvSpPr txBox="1"/>
          <p:nvPr/>
        </p:nvSpPr>
        <p:spPr>
          <a:xfrm>
            <a:off x="532873" y="550831"/>
            <a:ext cx="801518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would Bear ask Eagle for help? </a:t>
            </a:r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9ECC8619-AC89-BA28-7E24-67460B2A5BA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379" y="1316846"/>
            <a:ext cx="8180961" cy="28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7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1E93FD-3850-F63B-3DC6-68EDD45E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Think, We Think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ECC3F-E3A6-D198-A937-41487FF1D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20700" indent="-457200">
              <a:buFont typeface="+mj-lt"/>
              <a:buAutoNum type="arabicPeriod"/>
            </a:pPr>
            <a:r>
              <a:rPr lang="en-US" sz="2200" dirty="0"/>
              <a:t>Look at pictures about Native American Culture.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dirty="0"/>
              <a:t>Think about what you see and why it’s important to Native American culture.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dirty="0"/>
              <a:t>Write your thoughts in the “I Think” column.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dirty="0"/>
              <a:t>Talk with a partner or your team about what you think and look for ideas you both agree on. 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dirty="0"/>
              <a:t>Write what you all think in the “We Think” column. </a:t>
            </a:r>
          </a:p>
        </p:txBody>
      </p:sp>
    </p:spTree>
    <p:extLst>
      <p:ext uri="{BB962C8B-B14F-4D97-AF65-F5344CB8AC3E}">
        <p14:creationId xmlns:p14="http://schemas.microsoft.com/office/powerpoint/2010/main" val="34635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>
            <a:extLst>
              <a:ext uri="{FF2B5EF4-FFF2-40B4-BE49-F238E27FC236}">
                <a16:creationId xmlns:a16="http://schemas.microsoft.com/office/drawing/2014/main" id="{77D60D48-CD71-A528-0E44-68A9EEE8CF4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23" y="711200"/>
            <a:ext cx="7966954" cy="32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hite page&#10;&#10;Description automatically generated">
            <a:extLst>
              <a:ext uri="{FF2B5EF4-FFF2-40B4-BE49-F238E27FC236}">
                <a16:creationId xmlns:a16="http://schemas.microsoft.com/office/drawing/2014/main" id="{F958A08F-B18D-70D9-E41B-92DEED15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08" y="523673"/>
            <a:ext cx="4610842" cy="3718794"/>
          </a:xfrm>
          <a:prstGeom prst="rect">
            <a:avLst/>
          </a:prstGeom>
          <a:pattFill prst="ltDnDiag">
            <a:fgClr>
              <a:schemeClr val="accent4">
                <a:lumMod val="20000"/>
                <a:lumOff val="80000"/>
              </a:schemeClr>
            </a:fgClr>
            <a:bgClr>
              <a:schemeClr val="accent4"/>
            </a:bgClr>
          </a:pattFill>
        </p:spPr>
      </p:pic>
    </p:spTree>
    <p:extLst>
      <p:ext uri="{BB962C8B-B14F-4D97-AF65-F5344CB8AC3E}">
        <p14:creationId xmlns:p14="http://schemas.microsoft.com/office/powerpoint/2010/main" val="13312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A959-3B25-451E-FDBB-D913B417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feel stuck, think about these ideas: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CA50-D2C8-52FD-ABBC-C0162985CA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knowledge could the wise man have that would make the fish return to the lake? 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/>
              <a:t>Does the wise man tell Bear and Eagle to do something specific or does he take action himself?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A0832-7AB9-189E-954D-2B9622023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1209" y="1065748"/>
            <a:ext cx="4038600" cy="2459422"/>
          </a:xfrm>
        </p:spPr>
        <p:txBody>
          <a:bodyPr>
            <a:normAutofit/>
          </a:bodyPr>
          <a:lstStyle/>
          <a:p>
            <a:pPr marL="533400" indent="-457200">
              <a:buFont typeface="+mj-lt"/>
              <a:buAutoNum type="arabicPeriod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CBFC1-8ACC-874C-5155-5B42651A892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065748"/>
            <a:ext cx="4038600" cy="2531944"/>
          </a:xfrm>
        </p:spPr>
        <p:txBody>
          <a:bodyPr>
            <a:normAutofit/>
          </a:bodyPr>
          <a:lstStyle/>
          <a:p>
            <a:pPr marL="533400" indent="-457200">
              <a:buFont typeface="+mj-lt"/>
              <a:buAutoNum type="arabicPeriod" startAt="2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</p:txBody>
      </p:sp>
      <p:pic>
        <p:nvPicPr>
          <p:cNvPr id="5" name="Picture 4" descr="A black and white image of a bee&#10;&#10;Description automatically generated">
            <a:extLst>
              <a:ext uri="{FF2B5EF4-FFF2-40B4-BE49-F238E27FC236}">
                <a16:creationId xmlns:a16="http://schemas.microsoft.com/office/drawing/2014/main" id="{0C4EE6FE-3F8B-A622-15F5-F1142DD2A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" y="2011680"/>
            <a:ext cx="3967942" cy="1463040"/>
          </a:xfrm>
          <a:prstGeom prst="rect">
            <a:avLst/>
          </a:prstGeom>
        </p:spPr>
      </p:pic>
      <p:pic>
        <p:nvPicPr>
          <p:cNvPr id="6" name="Picture 5" descr="A monkey with hands covering mouth and mouth&#10;&#10;Description automatically generated">
            <a:extLst>
              <a:ext uri="{FF2B5EF4-FFF2-40B4-BE49-F238E27FC236}">
                <a16:creationId xmlns:a16="http://schemas.microsoft.com/office/drawing/2014/main" id="{53457C19-67F5-8226-10DC-31B7EE01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982" y="1995914"/>
            <a:ext cx="3651160" cy="14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EC5D5-9C1B-E12F-CC4A-42B7ADC9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6210" y="914341"/>
            <a:ext cx="4038600" cy="3448256"/>
          </a:xfrm>
        </p:spPr>
        <p:txBody>
          <a:bodyPr>
            <a:normAutofit/>
          </a:bodyPr>
          <a:lstStyle/>
          <a:p>
            <a:pPr marL="533400" indent="-457200">
              <a:buFont typeface="+mj-lt"/>
              <a:buAutoNum type="arabicPeriod" startAt="3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DAD34-702E-8277-87DC-F3DA05325AB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914341"/>
            <a:ext cx="4038600" cy="3448256"/>
          </a:xfrm>
        </p:spPr>
        <p:txBody>
          <a:bodyPr>
            <a:normAutofit/>
          </a:bodyPr>
          <a:lstStyle/>
          <a:p>
            <a:pPr marL="533400" indent="-457200">
              <a:buFont typeface="+mj-lt"/>
              <a:buAutoNum type="arabicPeriod" startAt="4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F062B9-492E-8551-F2E2-6F4DAF46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" y="1963647"/>
            <a:ext cx="3061208" cy="10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background with red hearts and black text&#10;&#10;Description automatically generated">
            <a:extLst>
              <a:ext uri="{FF2B5EF4-FFF2-40B4-BE49-F238E27FC236}">
                <a16:creationId xmlns:a16="http://schemas.microsoft.com/office/drawing/2014/main" id="{3C368913-7E64-4CA6-526C-FC5D63AA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136" y="1755901"/>
            <a:ext cx="2843487" cy="212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99D95-6474-7F16-FFC0-2144B98C1E4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200" y="1049611"/>
            <a:ext cx="4038600" cy="3448256"/>
          </a:xfrm>
        </p:spPr>
        <p:txBody>
          <a:bodyPr/>
          <a:lstStyle/>
          <a:p>
            <a:pPr marL="533400" indent="-457200">
              <a:buFont typeface="+mj-lt"/>
              <a:buAutoNum type="arabicPeriod" startAt="6"/>
            </a:pPr>
            <a:r>
              <a:rPr lang="en-US" sz="2600" b="1" dirty="0"/>
              <a:t> </a:t>
            </a: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  <a:p>
            <a:pPr marL="76200" indent="0">
              <a:buNone/>
            </a:pPr>
            <a:r>
              <a:rPr lang="en-US" sz="2400" dirty="0"/>
              <a:t>	D  Movie</a:t>
            </a:r>
          </a:p>
          <a:p>
            <a:pPr marL="76200" indent="0">
              <a:buNone/>
            </a:pPr>
            <a:r>
              <a:rPr lang="en-US" sz="2400" dirty="0"/>
              <a:t>	D  Movie</a:t>
            </a:r>
          </a:p>
          <a:p>
            <a:pPr marL="76200" indent="0">
              <a:buNone/>
            </a:pPr>
            <a:r>
              <a:rPr lang="en-US" sz="2400" dirty="0"/>
              <a:t>	D  Movie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DB35E-1469-0D2F-39D5-DB12621F81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49611"/>
            <a:ext cx="4038600" cy="171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457200">
              <a:buFont typeface="+mj-lt"/>
              <a:buAutoNum type="arabicPeriod" startAt="5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  <a:p>
            <a:pPr marL="533400" lvl="1" indent="0">
              <a:buNone/>
            </a:pPr>
            <a:r>
              <a:rPr lang="en-US" sz="4400" b="1" dirty="0"/>
              <a:t>BAD</a:t>
            </a:r>
          </a:p>
          <a:p>
            <a:pPr marL="76200" indent="0">
              <a:buNone/>
            </a:pPr>
            <a:r>
              <a:rPr lang="en-US" b="1" dirty="0"/>
              <a:t>	</a:t>
            </a:r>
            <a:r>
              <a:rPr lang="en-US" sz="1800" b="1" dirty="0"/>
              <a:t>WOLF </a:t>
            </a:r>
          </a:p>
        </p:txBody>
      </p:sp>
    </p:spTree>
    <p:extLst>
      <p:ext uri="{BB962C8B-B14F-4D97-AF65-F5344CB8AC3E}">
        <p14:creationId xmlns:p14="http://schemas.microsoft.com/office/powerpoint/2010/main" val="20477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955D3-8E20-03A3-AFC1-4A58E725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847622"/>
            <a:ext cx="4038600" cy="3448256"/>
          </a:xfrm>
        </p:spPr>
        <p:txBody>
          <a:bodyPr/>
          <a:lstStyle/>
          <a:p>
            <a:pPr marL="533400" indent="-457200">
              <a:buFont typeface="+mj-lt"/>
              <a:buAutoNum type="arabicPeriod" startAt="7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  <a:p>
            <a:pPr marL="7620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76200" indent="0">
              <a:buNone/>
            </a:pP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1C8FE-D08B-4A75-B13E-87C2A8959F0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48199" y="847622"/>
            <a:ext cx="4038600" cy="3039466"/>
          </a:xfrm>
        </p:spPr>
        <p:txBody>
          <a:bodyPr/>
          <a:lstStyle/>
          <a:p>
            <a:pPr marL="533400" indent="-457200">
              <a:buFont typeface="+mj-lt"/>
              <a:buAutoNum type="arabicPeriod" startAt="8"/>
            </a:pPr>
            <a:r>
              <a:rPr lang="en-US" sz="2600" b="1" dirty="0">
                <a:solidFill>
                  <a:schemeClr val="accent4"/>
                </a:solidFill>
              </a:rPr>
              <a:t>What does this mean? </a:t>
            </a:r>
          </a:p>
          <a:p>
            <a:pPr marL="7620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76200" indent="0">
              <a:buNone/>
            </a:pP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5" name="Picture 4" descr="A green tent and a can of soda">
            <a:extLst>
              <a:ext uri="{FF2B5EF4-FFF2-40B4-BE49-F238E27FC236}">
                <a16:creationId xmlns:a16="http://schemas.microsoft.com/office/drawing/2014/main" id="{20466EA6-0919-A07F-5FC1-3CEB69B9B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8" y="1513077"/>
            <a:ext cx="2615184" cy="2494111"/>
          </a:xfrm>
          <a:prstGeom prst="rect">
            <a:avLst/>
          </a:prstGeom>
        </p:spPr>
      </p:pic>
      <p:pic>
        <p:nvPicPr>
          <p:cNvPr id="6" name="Graphic 5" descr="Thumbs up sign outline">
            <a:extLst>
              <a:ext uri="{FF2B5EF4-FFF2-40B4-BE49-F238E27FC236}">
                <a16:creationId xmlns:a16="http://schemas.microsoft.com/office/drawing/2014/main" id="{5AAC9776-5BB9-59F7-C781-B35F9765C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592" y="2127666"/>
            <a:ext cx="914400" cy="914400"/>
          </a:xfrm>
          <a:prstGeom prst="rect">
            <a:avLst/>
          </a:prstGeom>
        </p:spPr>
      </p:pic>
      <p:pic>
        <p:nvPicPr>
          <p:cNvPr id="7" name="Graphic 6" descr="Badge with solid fill">
            <a:extLst>
              <a:ext uri="{FF2B5EF4-FFF2-40B4-BE49-F238E27FC236}">
                <a16:creationId xmlns:a16="http://schemas.microsoft.com/office/drawing/2014/main" id="{CAB97D9F-54EB-A861-26BF-80F4A6499B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44184" y="2139096"/>
            <a:ext cx="914400" cy="914400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AD39EA1-8C1E-6D85-6C48-4FACCE069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10984" y="1892808"/>
            <a:ext cx="752774" cy="157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45120B-1A86-0FB8-B767-1D1E1C62A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</p:spPr>
        <p:txBody>
          <a:bodyPr wrap="square" anchor="t">
            <a:normAutofit/>
          </a:bodyPr>
          <a:lstStyle/>
          <a:p>
            <a:pPr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What visual cues did you use to decipher the puzzle?</a:t>
            </a:r>
          </a:p>
          <a:p>
            <a:pPr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Did you rely more on the images, letters, or symbols?</a:t>
            </a:r>
          </a:p>
          <a:p>
            <a:pPr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How did context or prior knowledge help you solve the puzzles?</a:t>
            </a:r>
          </a:p>
          <a:p>
            <a:pPr marR="0" lvl="0" indent="-45720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effectLst/>
              </a:rPr>
              <a:t>Were there any strategies that proved particularly helpful for solving the rebus puzzles?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686063-F1FB-42F8-1C09-1E54F756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Think about:</a:t>
            </a:r>
          </a:p>
        </p:txBody>
      </p:sp>
    </p:spTree>
    <p:extLst>
      <p:ext uri="{BB962C8B-B14F-4D97-AF65-F5344CB8AC3E}">
        <p14:creationId xmlns:p14="http://schemas.microsoft.com/office/powerpoint/2010/main" val="28595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48056" y="33832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274320" y="1598730"/>
            <a:ext cx="8705088" cy="199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000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a pictograph and how does it compare to written words?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does your own culture influence your experiences with new information?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does a visual dictionary help make story translations more accurate? 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246888" y="296466"/>
            <a:ext cx="7772400" cy="6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sz="4000" dirty="0"/>
              <a:t>Lesson Objectives</a:t>
            </a:r>
            <a:endParaRPr sz="4000"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0" y="927402"/>
            <a:ext cx="9144000" cy="2382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77863" indent="-457200">
              <a:spcBef>
                <a:spcPts val="0"/>
              </a:spcBef>
            </a:pPr>
            <a:r>
              <a:rPr lang="en-US" sz="2400" dirty="0"/>
              <a:t>Define a pictograph and compare its characteristics and functions to written words.</a:t>
            </a:r>
          </a:p>
          <a:p>
            <a:pPr marL="220663" indent="0">
              <a:spcBef>
                <a:spcPts val="0"/>
              </a:spcBef>
              <a:buNone/>
            </a:pPr>
            <a:endParaRPr lang="en-US" sz="2400" dirty="0"/>
          </a:p>
          <a:p>
            <a:pPr marL="677863" indent="-457200">
              <a:spcBef>
                <a:spcPts val="0"/>
              </a:spcBef>
            </a:pPr>
            <a:r>
              <a:rPr lang="en-US" sz="2400" dirty="0"/>
              <a:t>Explore how personal cultural backgrounds influence experiences with new information.</a:t>
            </a:r>
          </a:p>
          <a:p>
            <a:pPr marL="220663" indent="0">
              <a:spcBef>
                <a:spcPts val="0"/>
              </a:spcBef>
              <a:buNone/>
            </a:pPr>
            <a:endParaRPr lang="en-US" sz="2400" dirty="0"/>
          </a:p>
          <a:p>
            <a:pPr marL="677863" indent="-457200">
              <a:spcBef>
                <a:spcPts val="0"/>
              </a:spcBef>
            </a:pPr>
            <a:r>
              <a:rPr lang="en-US" sz="2400" dirty="0"/>
              <a:t>Assess the visual dictionary's role in improving story translation accuracy and its benefits for cross-cultural communication.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>
            <a:extLst>
              <a:ext uri="{FF2B5EF4-FFF2-40B4-BE49-F238E27FC236}">
                <a16:creationId xmlns:a16="http://schemas.microsoft.com/office/drawing/2014/main" id="{FC6D3B4B-A40C-7DCC-750A-D0188C694E60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799" y="1040860"/>
            <a:ext cx="8180961" cy="28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371</Words>
  <Application>Microsoft Macintosh PowerPoint</Application>
  <PresentationFormat>On-screen Show (16:9)</PresentationFormat>
  <Paragraphs>53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A Pictographic Story </vt:lpstr>
      <vt:lpstr>PowerPoint Presentation</vt:lpstr>
      <vt:lpstr>PowerPoint Presentation</vt:lpstr>
      <vt:lpstr>PowerPoint Presentation</vt:lpstr>
      <vt:lpstr>PowerPoint Presentation</vt:lpstr>
      <vt:lpstr>Think about:</vt:lpstr>
      <vt:lpstr>Essential Question</vt:lpstr>
      <vt:lpstr>Lesson Objectives</vt:lpstr>
      <vt:lpstr>PowerPoint Presentation</vt:lpstr>
      <vt:lpstr>PowerPoint Presentation</vt:lpstr>
      <vt:lpstr>PowerPoint Presentation</vt:lpstr>
      <vt:lpstr>I Think, We Think</vt:lpstr>
      <vt:lpstr>PowerPoint Presentation</vt:lpstr>
      <vt:lpstr>PowerPoint Presentation</vt:lpstr>
      <vt:lpstr>If you feel stuck, think about these ideas: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McLeod Porter, Delma</dc:creator>
  <cp:lastModifiedBy>Gracia, Ann M.</cp:lastModifiedBy>
  <cp:revision>13</cp:revision>
  <dcterms:modified xsi:type="dcterms:W3CDTF">2024-06-18T20:35:00Z</dcterms:modified>
</cp:coreProperties>
</file>