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19"/>
  </p:notesMasterIdLst>
  <p:sldIdLst>
    <p:sldId id="276" r:id="rId2"/>
    <p:sldId id="256" r:id="rId3"/>
    <p:sldId id="273" r:id="rId4"/>
    <p:sldId id="310" r:id="rId5"/>
    <p:sldId id="311" r:id="rId6"/>
    <p:sldId id="312" r:id="rId7"/>
    <p:sldId id="313" r:id="rId8"/>
    <p:sldId id="314" r:id="rId9"/>
    <p:sldId id="274" r:id="rId10"/>
    <p:sldId id="275" r:id="rId11"/>
    <p:sldId id="315" r:id="rId12"/>
    <p:sldId id="316" r:id="rId13"/>
    <p:sldId id="317" r:id="rId14"/>
    <p:sldId id="318" r:id="rId15"/>
    <p:sldId id="319" r:id="rId16"/>
    <p:sldId id="320" r:id="rId17"/>
    <p:sldId id="321"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09" autoAdjust="0"/>
    <p:restoredTop sz="94635"/>
  </p:normalViewPr>
  <p:slideViewPr>
    <p:cSldViewPr snapToGrid="0" snapToObjects="1">
      <p:cViewPr varScale="1">
        <p:scale>
          <a:sx n="153" d="100"/>
          <a:sy n="153" d="100"/>
        </p:scale>
        <p:origin x="7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earn.k20center.ou.edu/strategy/147"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freepik.co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freepik.co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freepik.co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freepik.co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0" i="0" u="none" strike="noStrike" dirty="0">
                <a:solidFill>
                  <a:srgbClr val="292929"/>
                </a:solidFill>
                <a:effectLst/>
                <a:latin typeface="Arial" panose="020B0604020202020204" pitchFamily="34" charset="0"/>
              </a:rPr>
              <a:t>K20 Center. (n.d.). Card Sort. Strategies. </a:t>
            </a:r>
            <a:r>
              <a:rPr lang="en-US" sz="1800" b="0" i="0" u="sng" strike="noStrike" dirty="0">
                <a:solidFill>
                  <a:srgbClr val="1155CC"/>
                </a:solidFill>
                <a:effectLst/>
                <a:latin typeface="Arial" panose="020B0604020202020204" pitchFamily="34" charset="0"/>
                <a:hlinkClick r:id="rId3"/>
              </a:rPr>
              <a:t>https://learn.k20center.ou.edu/strategy/147</a:t>
            </a:r>
            <a:endParaRPr lang="en-US" dirty="0"/>
          </a:p>
        </p:txBody>
      </p:sp>
    </p:spTree>
    <p:extLst>
      <p:ext uri="{BB962C8B-B14F-4D97-AF65-F5344CB8AC3E}">
        <p14:creationId xmlns:p14="http://schemas.microsoft.com/office/powerpoint/2010/main" val="1266755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374957"/>
                </a:solidFill>
                <a:effectLst/>
                <a:highlight>
                  <a:srgbClr val="FFFFFF"/>
                </a:highlight>
                <a:latin typeface="Helvetica Neue" panose="02000503000000020004" pitchFamily="2" charset="0"/>
                <a:ea typeface="Arial" panose="020B0604020202020204" pitchFamily="34" charset="0"/>
              </a:rPr>
              <a:t>Designed by </a:t>
            </a:r>
            <a:r>
              <a:rPr lang="en-US" sz="1100" dirty="0" err="1">
                <a:solidFill>
                  <a:srgbClr val="374957"/>
                </a:solidFill>
                <a:effectLst/>
                <a:highlight>
                  <a:srgbClr val="FFFFFF"/>
                </a:highlight>
                <a:latin typeface="Helvetica Neue" panose="02000503000000020004" pitchFamily="2" charset="0"/>
                <a:ea typeface="Arial" panose="020B0604020202020204" pitchFamily="34" charset="0"/>
              </a:rPr>
              <a:t>Freepik</a:t>
            </a:r>
            <a:r>
              <a:rPr lang="en-US" sz="1100" dirty="0">
                <a:solidFill>
                  <a:srgbClr val="374957"/>
                </a:solidFill>
                <a:effectLst/>
                <a:highlight>
                  <a:srgbClr val="FFFFFF"/>
                </a:highlight>
                <a:latin typeface="Helvetica Neue" panose="02000503000000020004" pitchFamily="2" charset="0"/>
                <a:ea typeface="Arial" panose="020B0604020202020204" pitchFamily="34" charset="0"/>
              </a:rPr>
              <a:t>.”</a:t>
            </a:r>
            <a:r>
              <a:rPr lang="en-US" sz="1100" dirty="0">
                <a:effectLst/>
                <a:latin typeface="Arial" panose="020B0604020202020204" pitchFamily="34" charset="0"/>
                <a:ea typeface="Arial" panose="020B0604020202020204" pitchFamily="34" charset="0"/>
              </a:rPr>
              <a:t> </a:t>
            </a:r>
            <a:r>
              <a:rPr lang="en-US" sz="1100" u="sng" dirty="0">
                <a:solidFill>
                  <a:srgbClr val="0000FF"/>
                </a:solidFill>
                <a:effectLst/>
                <a:latin typeface="Arial" panose="020B0604020202020204" pitchFamily="34" charset="0"/>
                <a:ea typeface="Arial" panose="020B0604020202020204" pitchFamily="34" charset="0"/>
                <a:hlinkClick r:id="rId3"/>
              </a:rPr>
              <a:t>www.freepik.com</a:t>
            </a:r>
            <a:r>
              <a:rPr lang="en-US" sz="1100" dirty="0">
                <a:effectLst/>
                <a:latin typeface="Arial" panose="020B0604020202020204" pitchFamily="34" charset="0"/>
                <a:ea typeface="Arial" panose="020B0604020202020204" pitchFamily="34" charset="0"/>
              </a:rPr>
              <a:t> </a:t>
            </a:r>
          </a:p>
          <a:p>
            <a:endParaRPr lang="en-US" dirty="0"/>
          </a:p>
        </p:txBody>
      </p:sp>
    </p:spTree>
    <p:extLst>
      <p:ext uri="{BB962C8B-B14F-4D97-AF65-F5344CB8AC3E}">
        <p14:creationId xmlns:p14="http://schemas.microsoft.com/office/powerpoint/2010/main" val="2633833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374957"/>
                </a:solidFill>
                <a:effectLst/>
                <a:highlight>
                  <a:srgbClr val="FFFFFF"/>
                </a:highlight>
                <a:latin typeface="Helvetica Neue" panose="02000503000000020004" pitchFamily="2" charset="0"/>
                <a:ea typeface="Arial" panose="020B0604020202020204" pitchFamily="34" charset="0"/>
              </a:rPr>
              <a:t>Designed by </a:t>
            </a:r>
            <a:r>
              <a:rPr lang="en-US" sz="1100" dirty="0" err="1">
                <a:solidFill>
                  <a:srgbClr val="374957"/>
                </a:solidFill>
                <a:effectLst/>
                <a:highlight>
                  <a:srgbClr val="FFFFFF"/>
                </a:highlight>
                <a:latin typeface="Helvetica Neue" panose="02000503000000020004" pitchFamily="2" charset="0"/>
                <a:ea typeface="Arial" panose="020B0604020202020204" pitchFamily="34" charset="0"/>
              </a:rPr>
              <a:t>Freepik</a:t>
            </a:r>
            <a:r>
              <a:rPr lang="en-US" sz="1100" dirty="0">
                <a:solidFill>
                  <a:srgbClr val="374957"/>
                </a:solidFill>
                <a:effectLst/>
                <a:highlight>
                  <a:srgbClr val="FFFFFF"/>
                </a:highlight>
                <a:latin typeface="Helvetica Neue" panose="02000503000000020004" pitchFamily="2" charset="0"/>
                <a:ea typeface="Arial" panose="020B0604020202020204" pitchFamily="34" charset="0"/>
              </a:rPr>
              <a:t>.”</a:t>
            </a:r>
            <a:r>
              <a:rPr lang="en-US" sz="1100" dirty="0">
                <a:effectLst/>
                <a:latin typeface="Arial" panose="020B0604020202020204" pitchFamily="34" charset="0"/>
                <a:ea typeface="Arial" panose="020B0604020202020204" pitchFamily="34" charset="0"/>
              </a:rPr>
              <a:t> </a:t>
            </a:r>
            <a:r>
              <a:rPr lang="en-US" sz="1100" u="sng" dirty="0">
                <a:solidFill>
                  <a:srgbClr val="0000FF"/>
                </a:solidFill>
                <a:effectLst/>
                <a:latin typeface="Arial" panose="020B0604020202020204" pitchFamily="34" charset="0"/>
                <a:ea typeface="Arial" panose="020B0604020202020204" pitchFamily="34" charset="0"/>
                <a:hlinkClick r:id="rId3"/>
              </a:rPr>
              <a:t>www.freepik.com</a:t>
            </a:r>
            <a:r>
              <a:rPr lang="en-US" sz="1100" dirty="0">
                <a:effectLst/>
                <a:latin typeface="Arial" panose="020B0604020202020204" pitchFamily="34" charset="0"/>
                <a:ea typeface="Arial" panose="020B0604020202020204" pitchFamily="34" charset="0"/>
              </a:rPr>
              <a:t> </a:t>
            </a:r>
          </a:p>
          <a:p>
            <a:endParaRPr lang="en-US" dirty="0"/>
          </a:p>
        </p:txBody>
      </p:sp>
    </p:spTree>
    <p:extLst>
      <p:ext uri="{BB962C8B-B14F-4D97-AF65-F5344CB8AC3E}">
        <p14:creationId xmlns:p14="http://schemas.microsoft.com/office/powerpoint/2010/main" val="1388260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&lt;a </a:t>
            </a:r>
            <a:r>
              <a:rPr lang="en-US" dirty="0" err="1"/>
              <a:t>href</a:t>
            </a:r>
            <a:r>
              <a:rPr lang="en-US" dirty="0"/>
              <a:t>="https://www.freepik.com/free-vector/statue-liberty-background_715990.htm#fromView=search&amp;page=1&amp;position=0&amp;uuid=3d54ed20-3855-4463-8baa-de7a7bb3731d"&gt;Image by </a:t>
            </a:r>
            <a:r>
              <a:rPr lang="en-US" dirty="0" err="1"/>
              <a:t>freepik</a:t>
            </a:r>
            <a:r>
              <a:rPr lang="en-US" dirty="0"/>
              <a:t>&lt;/a&gt;</a:t>
            </a:r>
          </a:p>
          <a:p>
            <a:endParaRPr lang="en-US" dirty="0"/>
          </a:p>
        </p:txBody>
      </p:sp>
    </p:spTree>
    <p:extLst>
      <p:ext uri="{BB962C8B-B14F-4D97-AF65-F5344CB8AC3E}">
        <p14:creationId xmlns:p14="http://schemas.microsoft.com/office/powerpoint/2010/main" val="45936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374957"/>
                </a:solidFill>
                <a:effectLst/>
                <a:highlight>
                  <a:srgbClr val="FFFFFF"/>
                </a:highlight>
                <a:latin typeface="Helvetica Neue" panose="02000503000000020004" pitchFamily="2" charset="0"/>
                <a:ea typeface="Arial" panose="020B0604020202020204" pitchFamily="34" charset="0"/>
              </a:rPr>
              <a:t>Designed by </a:t>
            </a:r>
            <a:r>
              <a:rPr lang="en-US" sz="1100" dirty="0" err="1">
                <a:solidFill>
                  <a:srgbClr val="374957"/>
                </a:solidFill>
                <a:effectLst/>
                <a:highlight>
                  <a:srgbClr val="FFFFFF"/>
                </a:highlight>
                <a:latin typeface="Helvetica Neue" panose="02000503000000020004" pitchFamily="2" charset="0"/>
                <a:ea typeface="Arial" panose="020B0604020202020204" pitchFamily="34" charset="0"/>
              </a:rPr>
              <a:t>Freepik</a:t>
            </a:r>
            <a:r>
              <a:rPr lang="en-US" sz="1100" dirty="0">
                <a:solidFill>
                  <a:srgbClr val="374957"/>
                </a:solidFill>
                <a:effectLst/>
                <a:highlight>
                  <a:srgbClr val="FFFFFF"/>
                </a:highlight>
                <a:latin typeface="Helvetica Neue" panose="02000503000000020004" pitchFamily="2" charset="0"/>
                <a:ea typeface="Arial" panose="020B0604020202020204" pitchFamily="34" charset="0"/>
              </a:rPr>
              <a:t>.”</a:t>
            </a:r>
            <a:r>
              <a:rPr lang="en-US" sz="1100" dirty="0">
                <a:effectLst/>
                <a:latin typeface="Arial" panose="020B0604020202020204" pitchFamily="34" charset="0"/>
                <a:ea typeface="Arial" panose="020B0604020202020204" pitchFamily="34" charset="0"/>
              </a:rPr>
              <a:t> </a:t>
            </a:r>
            <a:r>
              <a:rPr lang="en-US" sz="1100" u="sng" dirty="0">
                <a:solidFill>
                  <a:srgbClr val="0000FF"/>
                </a:solidFill>
                <a:effectLst/>
                <a:latin typeface="Arial" panose="020B0604020202020204" pitchFamily="34" charset="0"/>
                <a:ea typeface="Arial" panose="020B0604020202020204" pitchFamily="34" charset="0"/>
                <a:hlinkClick r:id="rId3"/>
              </a:rPr>
              <a:t>www.freepik.com</a:t>
            </a:r>
            <a:r>
              <a:rPr lang="en-US" sz="1100" dirty="0">
                <a:effectLst/>
                <a:latin typeface="Arial" panose="020B0604020202020204" pitchFamily="34" charset="0"/>
                <a:ea typeface="Arial" panose="020B0604020202020204" pitchFamily="34" charset="0"/>
              </a:rPr>
              <a:t> </a:t>
            </a:r>
          </a:p>
          <a:p>
            <a:endParaRPr lang="en-US" dirty="0"/>
          </a:p>
        </p:txBody>
      </p:sp>
    </p:spTree>
    <p:extLst>
      <p:ext uri="{BB962C8B-B14F-4D97-AF65-F5344CB8AC3E}">
        <p14:creationId xmlns:p14="http://schemas.microsoft.com/office/powerpoint/2010/main" val="1438902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374957"/>
                </a:solidFill>
                <a:effectLst/>
                <a:highlight>
                  <a:srgbClr val="FFFFFF"/>
                </a:highlight>
                <a:latin typeface="Helvetica Neue" panose="02000503000000020004" pitchFamily="2" charset="0"/>
                <a:ea typeface="Arial" panose="020B0604020202020204" pitchFamily="34" charset="0"/>
              </a:rPr>
              <a:t>Designed by </a:t>
            </a:r>
            <a:r>
              <a:rPr lang="en-US" sz="1100" dirty="0" err="1">
                <a:solidFill>
                  <a:srgbClr val="374957"/>
                </a:solidFill>
                <a:effectLst/>
                <a:highlight>
                  <a:srgbClr val="FFFFFF"/>
                </a:highlight>
                <a:latin typeface="Helvetica Neue" panose="02000503000000020004" pitchFamily="2" charset="0"/>
                <a:ea typeface="Arial" panose="020B0604020202020204" pitchFamily="34" charset="0"/>
              </a:rPr>
              <a:t>Freepik</a:t>
            </a:r>
            <a:r>
              <a:rPr lang="en-US" sz="1100" dirty="0">
                <a:solidFill>
                  <a:srgbClr val="374957"/>
                </a:solidFill>
                <a:effectLst/>
                <a:highlight>
                  <a:srgbClr val="FFFFFF"/>
                </a:highlight>
                <a:latin typeface="Helvetica Neue" panose="02000503000000020004" pitchFamily="2" charset="0"/>
                <a:ea typeface="Arial" panose="020B0604020202020204" pitchFamily="34" charset="0"/>
              </a:rPr>
              <a:t>.”</a:t>
            </a:r>
            <a:r>
              <a:rPr lang="en-US" sz="1100" dirty="0">
                <a:effectLst/>
                <a:latin typeface="Arial" panose="020B0604020202020204" pitchFamily="34" charset="0"/>
                <a:ea typeface="Arial" panose="020B0604020202020204" pitchFamily="34" charset="0"/>
              </a:rPr>
              <a:t> </a:t>
            </a:r>
            <a:r>
              <a:rPr lang="en-US" sz="1100" u="sng" dirty="0">
                <a:solidFill>
                  <a:srgbClr val="0000FF"/>
                </a:solidFill>
                <a:effectLst/>
                <a:latin typeface="Arial" panose="020B0604020202020204" pitchFamily="34" charset="0"/>
                <a:ea typeface="Arial" panose="020B0604020202020204" pitchFamily="34" charset="0"/>
                <a:hlinkClick r:id="rId3"/>
              </a:rPr>
              <a:t>www.freepik.com</a:t>
            </a:r>
            <a:r>
              <a:rPr lang="en-US" sz="1100" dirty="0">
                <a:effectLst/>
                <a:latin typeface="Arial" panose="020B0604020202020204" pitchFamily="34" charset="0"/>
                <a:ea typeface="Arial" panose="020B0604020202020204" pitchFamily="34" charset="0"/>
              </a:rPr>
              <a:t> </a:t>
            </a:r>
          </a:p>
          <a:p>
            <a:endParaRPr lang="en-US" dirty="0"/>
          </a:p>
        </p:txBody>
      </p:sp>
    </p:spTree>
    <p:extLst>
      <p:ext uri="{BB962C8B-B14F-4D97-AF65-F5344CB8AC3E}">
        <p14:creationId xmlns:p14="http://schemas.microsoft.com/office/powerpoint/2010/main" val="2082530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Images fly in when you click the return key or the arrow key </a:t>
            </a:r>
          </a:p>
          <a:p>
            <a:r>
              <a:rPr lang="en-US" dirty="0"/>
              <a:t>https://www.nga.gov/open-access-images.html</a:t>
            </a:r>
          </a:p>
          <a:p>
            <a:r>
              <a:rPr lang="en-US" dirty="0"/>
              <a:t>https://c1.staticflickr.com/7/6054/6868591240_491dc8f653_b.jpg </a:t>
            </a:r>
          </a:p>
          <a:p>
            <a:r>
              <a:rPr lang="en-US" dirty="0"/>
              <a:t>https://www.publicdomainpictures.net/pictures/40000/velka/sitting-children-silhouette.jpg</a:t>
            </a:r>
          </a:p>
          <a:p>
            <a:endParaRPr lang="en-US" dirty="0"/>
          </a:p>
        </p:txBody>
      </p:sp>
    </p:spTree>
    <p:extLst>
      <p:ext uri="{BB962C8B-B14F-4D97-AF65-F5344CB8AC3E}">
        <p14:creationId xmlns:p14="http://schemas.microsoft.com/office/powerpoint/2010/main" val="4289837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should help students understand how to color the icing, how to use the piping bags, and techniques to thin the icing for flood filling. It also shows why the color choices need to be limited to 3 and helps them strategize how to approach their decoration procedure. Should they use </a:t>
            </a:r>
            <a:r>
              <a:rPr lang="en-US" b="1" dirty="0"/>
              <a:t>piping lines</a:t>
            </a:r>
            <a:r>
              <a:rPr lang="en-US" dirty="0"/>
              <a:t> to color their cookies, or is </a:t>
            </a:r>
            <a:r>
              <a:rPr lang="en-US" b="1" dirty="0"/>
              <a:t>flood filling</a:t>
            </a:r>
            <a:r>
              <a:rPr lang="en-US" dirty="0"/>
              <a:t> preferable?</a:t>
            </a:r>
          </a:p>
          <a:p>
            <a:endParaRPr lang="en-US" dirty="0"/>
          </a:p>
        </p:txBody>
      </p:sp>
    </p:spTree>
    <p:extLst>
      <p:ext uri="{BB962C8B-B14F-4D97-AF65-F5344CB8AC3E}">
        <p14:creationId xmlns:p14="http://schemas.microsoft.com/office/powerpoint/2010/main" val="3532043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ARN Logo">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Shape 233"/>
        <p:cNvGrpSpPr/>
        <p:nvPr/>
      </p:nvGrpSpPr>
      <p:grpSpPr>
        <a:xfrm>
          <a:off x="0" y="0"/>
          <a:ext cx="0" cy="0"/>
          <a:chOff x="0" y="0"/>
          <a:chExt cx="0" cy="0"/>
        </a:xfrm>
      </p:grpSpPr>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Title 1">
            <a:extLst>
              <a:ext uri="{FF2B5EF4-FFF2-40B4-BE49-F238E27FC236}">
                <a16:creationId xmlns:a16="http://schemas.microsoft.com/office/drawing/2014/main" id="{357A07C9-52E3-4212-9CBC-F4ACF85EBAFE}"/>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able Placeholder 2">
            <a:extLst>
              <a:ext uri="{FF2B5EF4-FFF2-40B4-BE49-F238E27FC236}">
                <a16:creationId xmlns:a16="http://schemas.microsoft.com/office/drawing/2014/main" id="{25752E28-88FD-4D46-A840-A174E90B52DD}"/>
              </a:ext>
            </a:extLst>
          </p:cNvPr>
          <p:cNvSpPr>
            <a:spLocks noGrp="1"/>
          </p:cNvSpPr>
          <p:nvPr>
            <p:ph type="tbl" sz="quarter" idx="10"/>
          </p:nvPr>
        </p:nvSpPr>
        <p:spPr>
          <a:xfrm>
            <a:off x="457517" y="1427702"/>
            <a:ext cx="7040563" cy="3057014"/>
          </a:xfrm>
        </p:spPr>
        <p:txBody>
          <a:bodyPr/>
          <a:lstStyle/>
          <a:p>
            <a:r>
              <a:rPr lang="en-US"/>
              <a:t>Click icon to add table</a:t>
            </a:r>
          </a:p>
        </p:txBody>
      </p:sp>
    </p:spTree>
    <p:extLst>
      <p:ext uri="{BB962C8B-B14F-4D97-AF65-F5344CB8AC3E}">
        <p14:creationId xmlns:p14="http://schemas.microsoft.com/office/powerpoint/2010/main" val="109033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ategy v1">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ACA14D18-7E80-4DA7-8133-159DD521CE44}"/>
              </a:ext>
            </a:extLst>
          </p:cNvPr>
          <p:cNvSpPr txBox="1">
            <a:spLocks noGrp="1"/>
          </p:cNvSpPr>
          <p:nvPr>
            <p:ph type="body" idx="1" hasCustomPrompt="1"/>
          </p:nvPr>
        </p:nvSpPr>
        <p:spPr>
          <a:xfrm>
            <a:off x="457200" y="1305059"/>
            <a:ext cx="5020614"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A7C2501-3118-4C0D-A655-F2D0DFA1CF13}"/>
              </a:ext>
            </a:extLst>
          </p:cNvPr>
          <p:cNvSpPr>
            <a:spLocks noGrp="1"/>
          </p:cNvSpPr>
          <p:nvPr>
            <p:ph type="pic" sz="quarter" idx="10"/>
          </p:nvPr>
        </p:nvSpPr>
        <p:spPr>
          <a:xfrm>
            <a:off x="5911850" y="1663336"/>
            <a:ext cx="1828800" cy="1828009"/>
          </a:xfrm>
        </p:spPr>
        <p:txBody>
          <a:bodyPr/>
          <a:lstStyle/>
          <a:p>
            <a:r>
              <a:rPr lang="en-US"/>
              <a:t>Click icon to add picture</a:t>
            </a:r>
          </a:p>
        </p:txBody>
      </p:sp>
    </p:spTree>
    <p:extLst>
      <p:ext uri="{BB962C8B-B14F-4D97-AF65-F5344CB8AC3E}">
        <p14:creationId xmlns:p14="http://schemas.microsoft.com/office/powerpoint/2010/main" val="34536752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ategy v2">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457200" y="1305059"/>
            <a:ext cx="3994500"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CD319D0-7727-40E0-9BB2-013BA6FE865A}"/>
              </a:ext>
            </a:extLst>
          </p:cNvPr>
          <p:cNvSpPr>
            <a:spLocks noGrp="1"/>
          </p:cNvSpPr>
          <p:nvPr>
            <p:ph type="pic" sz="quarter" idx="10"/>
          </p:nvPr>
        </p:nvSpPr>
        <p:spPr>
          <a:xfrm>
            <a:off x="4692302" y="1305059"/>
            <a:ext cx="3994150" cy="1420813"/>
          </a:xfrm>
          <a:ln w="6350">
            <a:solidFill>
              <a:schemeClr val="bg2">
                <a:lumMod val="90000"/>
              </a:schemeClr>
            </a:solidFill>
          </a:ln>
        </p:spPr>
        <p:txBody>
          <a:bodyPr/>
          <a:lstStyle/>
          <a:p>
            <a:r>
              <a:rPr lang="en-US"/>
              <a:t>Click icon to add picture</a:t>
            </a:r>
          </a:p>
        </p:txBody>
      </p:sp>
    </p:spTree>
    <p:extLst>
      <p:ext uri="{BB962C8B-B14F-4D97-AF65-F5344CB8AC3E}">
        <p14:creationId xmlns:p14="http://schemas.microsoft.com/office/powerpoint/2010/main" val="223048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2" name="Rectangle: Diagonal Corners Snipped 1">
            <a:extLst>
              <a:ext uri="{FF2B5EF4-FFF2-40B4-BE49-F238E27FC236}">
                <a16:creationId xmlns:a16="http://schemas.microsoft.com/office/drawing/2014/main" id="{3FE57066-AFD2-4D39-B9C9-BF451B892B56}"/>
              </a:ext>
            </a:extLst>
          </p:cNvPr>
          <p:cNvSpPr/>
          <p:nvPr userDrawn="1"/>
        </p:nvSpPr>
        <p:spPr>
          <a:xfrm>
            <a:off x="1721476" y="1313644"/>
            <a:ext cx="5701048" cy="3206840"/>
          </a:xfrm>
          <a:prstGeom prst="snip2Diag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2574750" y="1534732"/>
            <a:ext cx="3994500" cy="2376154"/>
          </a:xfrm>
          <a:prstGeom prst="rect">
            <a:avLst/>
          </a:prstGeom>
          <a:noFill/>
          <a:ln>
            <a:noFill/>
          </a:ln>
        </p:spPr>
        <p:txBody>
          <a:bodyPr lIns="91421" tIns="91421" rIns="91421" bIns="91421" anchor="t" anchorCtr="0"/>
          <a:lstStyle>
            <a:lvl1pPr marL="0" indent="0" rtl="0">
              <a:buSzPct val="100000"/>
              <a:buNone/>
              <a:defRPr b="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Quote text</a:t>
            </a:r>
          </a:p>
        </p:txBody>
      </p:sp>
      <p:sp>
        <p:nvSpPr>
          <p:cNvPr id="7" name="Shape 23">
            <a:extLst>
              <a:ext uri="{FF2B5EF4-FFF2-40B4-BE49-F238E27FC236}">
                <a16:creationId xmlns:a16="http://schemas.microsoft.com/office/drawing/2014/main" id="{98ECED1A-A97B-463C-904C-0655947FAF68}"/>
              </a:ext>
            </a:extLst>
          </p:cNvPr>
          <p:cNvSpPr txBox="1">
            <a:spLocks noGrp="1"/>
          </p:cNvSpPr>
          <p:nvPr>
            <p:ph type="body" idx="10" hasCustomPrompt="1"/>
          </p:nvPr>
        </p:nvSpPr>
        <p:spPr>
          <a:xfrm>
            <a:off x="3017949" y="3943350"/>
            <a:ext cx="3108101" cy="521326"/>
          </a:xfrm>
          <a:prstGeom prst="rect">
            <a:avLst/>
          </a:prstGeom>
          <a:noFill/>
          <a:ln>
            <a:noFill/>
          </a:ln>
        </p:spPr>
        <p:txBody>
          <a:bodyPr lIns="91421" tIns="91421" rIns="91421" bIns="91421" anchor="t" anchorCtr="0">
            <a:normAutofit/>
          </a:bodyPr>
          <a:lstStyle>
            <a:lvl1pPr marL="0" indent="0" rtl="0">
              <a:buSzPct val="100000"/>
              <a:buNone/>
              <a:defRPr sz="1600" b="1" i="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-Attribution</a:t>
            </a:r>
          </a:p>
        </p:txBody>
      </p:sp>
      <p:pic>
        <p:nvPicPr>
          <p:cNvPr id="11" name="Picture 10" descr="A picture containing icon&#10;&#10;Description automatically generated">
            <a:extLst>
              <a:ext uri="{FF2B5EF4-FFF2-40B4-BE49-F238E27FC236}">
                <a16:creationId xmlns:a16="http://schemas.microsoft.com/office/drawing/2014/main" id="{D6017F3C-31CC-46B1-BC0D-495B548BE5E1}"/>
              </a:ext>
            </a:extLst>
          </p:cNvPr>
          <p:cNvPicPr>
            <a:picLocks noChangeAspect="1"/>
          </p:cNvPicPr>
          <p:nvPr userDrawn="1"/>
        </p:nvPicPr>
        <p:blipFill rotWithShape="1">
          <a:blip r:embed="rId3">
            <a:biLevel thresh="25000"/>
            <a:extLst>
              <a:ext uri="{BEBA8EAE-BF5A-486C-A8C5-ECC9F3942E4B}">
                <a14:imgProps xmlns:a14="http://schemas.microsoft.com/office/drawing/2010/main">
                  <a14:imgLayer r:embed="rId4">
                    <a14:imgEffect>
                      <a14:saturation sat="175000"/>
                    </a14:imgEffect>
                  </a14:imgLayer>
                </a14:imgProps>
              </a:ext>
            </a:extLst>
          </a:blip>
          <a:srcRect l="34179" t="21572" r="32618" b="56088"/>
          <a:stretch/>
        </p:blipFill>
        <p:spPr>
          <a:xfrm>
            <a:off x="1828288" y="1352281"/>
            <a:ext cx="639651" cy="536620"/>
          </a:xfrm>
          <a:prstGeom prst="rect">
            <a:avLst/>
          </a:prstGeom>
          <a:solidFill>
            <a:schemeClr val="bg2">
              <a:lumMod val="25000"/>
            </a:schemeClr>
          </a:solidFill>
        </p:spPr>
      </p:pic>
    </p:spTree>
    <p:extLst>
      <p:ext uri="{BB962C8B-B14F-4D97-AF65-F5344CB8AC3E}">
        <p14:creationId xmlns:p14="http://schemas.microsoft.com/office/powerpoint/2010/main" val="3774493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713250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White BG">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No Logo">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644652" y="1007598"/>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644652" y="2400300"/>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227013" indent="-227013">
              <a:buClr>
                <a:schemeClr val="accent4"/>
              </a:buClr>
              <a:buSzPct val="100000"/>
              <a:buFont typeface="Arial" panose="020B0604020202020204" pitchFamily="34" charset="0"/>
              <a:buChar char="•"/>
              <a:defRPr sz="26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700"/>
            </a:lvl3pPr>
            <a:lvl4pPr marL="891494" indent="-157726">
              <a:buSzPct val="100000"/>
              <a:buFont typeface="Arial" panose="020B0604020202020204" pitchFamily="34" charset="0"/>
              <a:buChar char="•"/>
              <a:defRPr/>
            </a:lvl4pPr>
            <a:lvl5pPr marL="1097224" indent="-157726">
              <a:buSzPct val="100000"/>
              <a:buFont typeface="Arial" panose="020B0604020202020204" pitchFamily="34" charset="0"/>
              <a:buChar char="•"/>
              <a:defRPr sz="1350"/>
            </a:lvl5pPr>
          </a:lstStyle>
          <a:p>
            <a:pPr lvl="0" eaLnBrk="1" latinLnBrk="0" hangingPunct="1"/>
            <a:r>
              <a:rPr lang="en-US" dirty="0"/>
              <a:t>This is the default layout for slide content. To see other layout options, right-click the slide thumbnail and select Layout.</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342900" indent="-342900">
              <a:buClr>
                <a:schemeClr val="accent4"/>
              </a:buClr>
              <a:buSzPct val="100000"/>
              <a:buFont typeface="+mj-lt"/>
              <a:buAutoNum type="arabicPeriod"/>
              <a:defRPr sz="2600"/>
            </a:lvl1pPr>
            <a:lvl2pPr marL="627063" indent="-333375">
              <a:buClr>
                <a:schemeClr val="accent4"/>
              </a:buClr>
              <a:buSzPct val="100000"/>
              <a:buFont typeface="+mj-lt"/>
              <a:buAutoNum type="alphaLcParenR"/>
              <a:defRPr sz="2000"/>
            </a:lvl2pPr>
            <a:lvl3pPr marL="914400" indent="-227013">
              <a:buClr>
                <a:schemeClr val="accent4"/>
              </a:buClr>
              <a:buSzPct val="100000"/>
              <a:buFont typeface="+mj-lt"/>
              <a:buAutoNum type="romanLcPeriod"/>
              <a:defRPr sz="1700"/>
            </a:lvl3pPr>
            <a:lvl4pPr marL="1076668" indent="-342900">
              <a:buSzPct val="100000"/>
              <a:buFont typeface="+mj-lt"/>
              <a:buAutoNum type="arabicPeriod"/>
              <a:defRPr/>
            </a:lvl4pPr>
            <a:lvl5pPr marL="1282398" indent="-342900">
              <a:buSzPct val="100000"/>
              <a:buFont typeface="+mj-lt"/>
              <a:buAutoNum type="arabicPeriod"/>
              <a:defRPr sz="1350"/>
            </a:lvl5pPr>
          </a:lstStyle>
          <a:p>
            <a:pPr lvl="0" eaLnBrk="1" latinLnBrk="0" hangingPunct="1"/>
            <a:r>
              <a:rPr lang="en-US" dirty="0"/>
              <a:t>Step</a:t>
            </a:r>
          </a:p>
          <a:p>
            <a:pPr lvl="1" eaLnBrk="1" latinLnBrk="0" hangingPunct="1"/>
            <a:r>
              <a:rPr lang="en-US" dirty="0" err="1"/>
              <a:t>Substep</a:t>
            </a:r>
            <a:endParaRPr lang="en-US" dirty="0"/>
          </a:p>
          <a:p>
            <a:pPr lvl="2" eaLnBrk="1" latinLnBrk="0" hangingPunct="1"/>
            <a:r>
              <a:rPr lang="en-US" dirty="0"/>
              <a:t>Sub-</a:t>
            </a:r>
            <a:r>
              <a:rPr lang="en-US" dirty="0" err="1"/>
              <a:t>substep</a:t>
            </a:r>
            <a:endParaRPr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45716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Section Name</a:t>
            </a:r>
          </a:p>
        </p:txBody>
      </p:sp>
      <p:sp>
        <p:nvSpPr>
          <p:cNvPr id="3" name="Text Placeholder 2"/>
          <p:cNvSpPr>
            <a:spLocks noGrp="1"/>
          </p:cNvSpPr>
          <p:nvPr>
            <p:ph type="body" idx="1" hasCustomPrompt="1"/>
          </p:nvPr>
        </p:nvSpPr>
        <p:spPr>
          <a:xfrm>
            <a:off x="530352" y="2028498"/>
            <a:ext cx="7772400" cy="1132284"/>
          </a:xfrm>
        </p:spPr>
        <p:txBody>
          <a:bodyPr lIns="45718" rIns="45718" anchor="t">
            <a:normAutofit/>
          </a:bodyPr>
          <a:lstStyle>
            <a:lvl1pPr marL="398463" indent="-342900">
              <a:buClr>
                <a:schemeClr val="tx1"/>
              </a:buClr>
              <a:buFont typeface="Arial" panose="020B0604020202020204" pitchFamily="34" charset="0"/>
              <a:buChar char="•"/>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Item A</a:t>
            </a:r>
          </a:p>
          <a:p>
            <a:pPr lvl="0" eaLnBrk="1" latinLnBrk="0" hangingPunct="1"/>
            <a:r>
              <a:rPr kumimoji="0" lang="en-US" dirty="0"/>
              <a:t>Item B</a:t>
            </a:r>
          </a:p>
          <a:p>
            <a:pPr lvl="0" eaLnBrk="1" latinLnBrk="0" hangingPunct="1"/>
            <a:r>
              <a:rPr kumimoji="0" lang="en-US" dirty="0"/>
              <a:t>Item C</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2954"/>
            <a:ext cx="8229600" cy="857250"/>
          </a:xfrm>
        </p:spPr>
        <p:txBody>
          <a:bodyPr/>
          <a:lstStyle>
            <a:lvl1pPr>
              <a:defRPr/>
            </a:lvl1pPr>
          </a:lstStyle>
          <a:p>
            <a:r>
              <a:rPr kumimoji="0" lang="en-US" dirty="0"/>
              <a:t>Slide Title</a:t>
            </a:r>
          </a:p>
        </p:txBody>
      </p:sp>
      <p:sp>
        <p:nvSpPr>
          <p:cNvPr id="3" name="Content Placeholder 2"/>
          <p:cNvSpPr>
            <a:spLocks noGrp="1"/>
          </p:cNvSpPr>
          <p:nvPr>
            <p:ph sz="half" idx="1" hasCustomPrompt="1"/>
          </p:nvPr>
        </p:nvSpPr>
        <p:spPr>
          <a:xfrm>
            <a:off x="457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Content Placeholder 2">
            <a:extLst>
              <a:ext uri="{FF2B5EF4-FFF2-40B4-BE49-F238E27FC236}">
                <a16:creationId xmlns:a16="http://schemas.microsoft.com/office/drawing/2014/main" id="{AA215C7E-697C-4702-93D3-61EBBCC240BD}"/>
              </a:ext>
            </a:extLst>
          </p:cNvPr>
          <p:cNvSpPr>
            <a:spLocks noGrp="1"/>
          </p:cNvSpPr>
          <p:nvPr>
            <p:ph sz="half" idx="10" hasCustomPrompt="1"/>
          </p:nvPr>
        </p:nvSpPr>
        <p:spPr>
          <a:xfrm>
            <a:off x="4648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ext Placeholder 2"/>
          <p:cNvSpPr>
            <a:spLocks noGrp="1"/>
          </p:cNvSpPr>
          <p:nvPr>
            <p:ph type="body" idx="1" hasCustomPrompt="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A Subtitle/Header</a:t>
            </a:r>
          </a:p>
        </p:txBody>
      </p:sp>
      <p:sp>
        <p:nvSpPr>
          <p:cNvPr id="4" name="Text Placeholder 3"/>
          <p:cNvSpPr>
            <a:spLocks noGrp="1"/>
          </p:cNvSpPr>
          <p:nvPr>
            <p:ph type="body" sz="half" idx="3" hasCustomPrompt="1"/>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B Subtitle/Header</a:t>
            </a:r>
          </a:p>
        </p:txBody>
      </p:sp>
      <p:sp>
        <p:nvSpPr>
          <p:cNvPr id="5" name="Content Placeholder 4"/>
          <p:cNvSpPr>
            <a:spLocks noGrp="1"/>
          </p:cNvSpPr>
          <p:nvPr>
            <p:ph sz="quarter" idx="2" hasCustomPrompt="1"/>
          </p:nvPr>
        </p:nvSpPr>
        <p:spPr>
          <a:xfrm>
            <a:off x="457200" y="1974760"/>
            <a:ext cx="4040188" cy="2795480"/>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Content Placeholder 4">
            <a:extLst>
              <a:ext uri="{FF2B5EF4-FFF2-40B4-BE49-F238E27FC236}">
                <a16:creationId xmlns:a16="http://schemas.microsoft.com/office/drawing/2014/main" id="{F2F6623D-9146-44DE-A2AF-4628874D04EF}"/>
              </a:ext>
            </a:extLst>
          </p:cNvPr>
          <p:cNvSpPr>
            <a:spLocks noGrp="1"/>
          </p:cNvSpPr>
          <p:nvPr>
            <p:ph sz="quarter" idx="10" hasCustomPrompt="1"/>
          </p:nvPr>
        </p:nvSpPr>
        <p:spPr>
          <a:xfrm>
            <a:off x="4649788" y="1974760"/>
            <a:ext cx="4040188" cy="2795481"/>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Graphic">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81400" y="1330012"/>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{Insert photo or chart here}</a:t>
            </a:r>
          </a:p>
        </p:txBody>
      </p:sp>
      <p:sp>
        <p:nvSpPr>
          <p:cNvPr id="9" name="Content Placeholder 4"/>
          <p:cNvSpPr>
            <a:spLocks noGrp="1"/>
          </p:cNvSpPr>
          <p:nvPr>
            <p:ph sz="quarter" idx="2" hasCustomPrompt="1"/>
          </p:nvPr>
        </p:nvSpPr>
        <p:spPr>
          <a:xfrm>
            <a:off x="450850" y="1330012"/>
            <a:ext cx="3124200" cy="3257550"/>
          </a:xfrm>
        </p:spPr>
        <p:txBody>
          <a:bodyPr tIns="0"/>
          <a:lstStyle>
            <a:lvl1pPr>
              <a:buSzPct val="100000"/>
              <a:defRPr sz="1800"/>
            </a:lvl1pPr>
            <a:lvl2pPr marL="480035" indent="-185156">
              <a:buSzPct val="100000"/>
              <a:buFont typeface="Arial" panose="020B0604020202020204" pitchFamily="34" charset="0"/>
              <a:buChar char="•"/>
              <a:defRPr sz="1600"/>
            </a:lvl2pPr>
            <a:lvl3pPr marL="685765" indent="-185156">
              <a:buSzPct val="100000"/>
              <a:buFont typeface="Arial" panose="020B0604020202020204" pitchFamily="34" charset="0"/>
              <a:buChar char="•"/>
              <a:defRPr sz="1400"/>
            </a:lvl3pPr>
            <a:lvl4pPr marL="891494" indent="-157726">
              <a:buSzPct val="100000"/>
              <a:buFont typeface="Arial" panose="020B0604020202020204" pitchFamily="34" charset="0"/>
              <a:buChar char="•"/>
              <a:defRPr sz="13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Title 1">
            <a:extLst>
              <a:ext uri="{FF2B5EF4-FFF2-40B4-BE49-F238E27FC236}">
                <a16:creationId xmlns:a16="http://schemas.microsoft.com/office/drawing/2014/main" id="{57CD2421-83B0-4920-AB5D-7E41627BC404}"/>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Shape 213"/>
        <p:cNvGrpSpPr/>
        <p:nvPr/>
      </p:nvGrpSpPr>
      <p:grpSpPr>
        <a:xfrm>
          <a:off x="0" y="0"/>
          <a:ext cx="0" cy="0"/>
          <a:chOff x="0" y="0"/>
          <a:chExt cx="0" cy="0"/>
        </a:xfrm>
      </p:grpSpPr>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3" name="Media Placeholder 2">
            <a:extLst>
              <a:ext uri="{FF2B5EF4-FFF2-40B4-BE49-F238E27FC236}">
                <a16:creationId xmlns:a16="http://schemas.microsoft.com/office/drawing/2014/main" id="{B5E15DE5-15CD-41A8-BA89-39372E5587AC}"/>
              </a:ext>
            </a:extLst>
          </p:cNvPr>
          <p:cNvSpPr>
            <a:spLocks noGrp="1"/>
          </p:cNvSpPr>
          <p:nvPr>
            <p:ph type="media" sz="quarter" idx="10"/>
          </p:nvPr>
        </p:nvSpPr>
        <p:spPr>
          <a:xfrm>
            <a:off x="457200" y="1343696"/>
            <a:ext cx="6125827" cy="3408340"/>
          </a:xfrm>
        </p:spPr>
        <p:txBody>
          <a:bodyPr/>
          <a:lstStyle/>
          <a:p>
            <a:r>
              <a:rPr lang="en-US"/>
              <a:t>Click icon to add media</a:t>
            </a:r>
          </a:p>
        </p:txBody>
      </p:sp>
      <p:sp>
        <p:nvSpPr>
          <p:cNvPr id="7" name="Title 1">
            <a:extLst>
              <a:ext uri="{FF2B5EF4-FFF2-40B4-BE49-F238E27FC236}">
                <a16:creationId xmlns:a16="http://schemas.microsoft.com/office/drawing/2014/main" id="{B21F4382-70BA-4DE9-9B01-7F103D1E930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6169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93" r:id="rId4"/>
    <p:sldLayoutId id="2147483675" r:id="rId5"/>
    <p:sldLayoutId id="2147483676" r:id="rId6"/>
    <p:sldLayoutId id="2147483677" r:id="rId7"/>
    <p:sldLayoutId id="2147483680" r:id="rId8"/>
    <p:sldLayoutId id="2147483689" r:id="rId9"/>
    <p:sldLayoutId id="2147483690" r:id="rId10"/>
    <p:sldLayoutId id="2147483695" r:id="rId11"/>
    <p:sldLayoutId id="2147483696" r:id="rId12"/>
    <p:sldLayoutId id="2147483698" r:id="rId13"/>
    <p:sldLayoutId id="2147483697" r:id="rId14"/>
    <p:sldLayoutId id="2147483679" r:id="rId15"/>
    <p:sldLayoutId id="2147483688" r:id="rId16"/>
    <p:sldLayoutId id="2147483682" r:id="rId17"/>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4.xml"/><Relationship Id="rId1" Type="http://schemas.openxmlformats.org/officeDocument/2006/relationships/video" Target="https://www.youtube.com/embed/otpOZP7o23w?feature=oembed" TargetMode="Externa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62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575D-3662-4A13-BACA-E7044AD3F40A}"/>
              </a:ext>
            </a:extLst>
          </p:cNvPr>
          <p:cNvSpPr>
            <a:spLocks noGrp="1"/>
          </p:cNvSpPr>
          <p:nvPr>
            <p:ph type="title"/>
          </p:nvPr>
        </p:nvSpPr>
        <p:spPr>
          <a:xfrm>
            <a:off x="530352" y="476631"/>
            <a:ext cx="7772400" cy="1021842"/>
          </a:xfrm>
        </p:spPr>
        <p:txBody>
          <a:bodyPr/>
          <a:lstStyle/>
          <a:p>
            <a:r>
              <a:rPr lang="en-US" dirty="0"/>
              <a:t>Lesson Objectives</a:t>
            </a:r>
          </a:p>
        </p:txBody>
      </p:sp>
      <p:sp>
        <p:nvSpPr>
          <p:cNvPr id="3" name="Text Placeholder 2">
            <a:extLst>
              <a:ext uri="{FF2B5EF4-FFF2-40B4-BE49-F238E27FC236}">
                <a16:creationId xmlns:a16="http://schemas.microsoft.com/office/drawing/2014/main" id="{4F574266-61E7-4912-8A51-C9B03DDB652F}"/>
              </a:ext>
            </a:extLst>
          </p:cNvPr>
          <p:cNvSpPr>
            <a:spLocks noGrp="1"/>
          </p:cNvSpPr>
          <p:nvPr>
            <p:ph type="body" idx="1"/>
          </p:nvPr>
        </p:nvSpPr>
        <p:spPr>
          <a:xfrm>
            <a:off x="530352" y="2028498"/>
            <a:ext cx="7772400" cy="2482542"/>
          </a:xfrm>
        </p:spPr>
        <p:txBody>
          <a:bodyPr>
            <a:normAutofit/>
          </a:bodyPr>
          <a:lstStyle/>
          <a:p>
            <a:pPr marL="0" marR="0">
              <a:spcBef>
                <a:spcPts val="0"/>
              </a:spcBef>
              <a:spcAft>
                <a:spcPts val="1000"/>
              </a:spcAft>
            </a:pPr>
            <a:r>
              <a:rPr lang="en-US" dirty="0">
                <a:effectLst/>
                <a:latin typeface="Calibri" panose="020F0502020204030204" pitchFamily="34" charset="0"/>
                <a:ea typeface="Calibri" panose="020F0502020204030204" pitchFamily="34" charset="0"/>
              </a:rPr>
              <a:t>Students will apply their creativity and design skills to develop unique contour designs. </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1000"/>
              </a:spcAft>
            </a:pPr>
            <a:r>
              <a:rPr lang="en-US" dirty="0">
                <a:effectLst/>
                <a:latin typeface="Calibri" panose="020F0502020204030204" pitchFamily="34" charset="0"/>
                <a:ea typeface="Calibri" panose="020F0502020204030204" pitchFamily="34" charset="0"/>
              </a:rPr>
              <a:t>Students will be able to understand why good contour is important in visual art.</a:t>
            </a:r>
            <a:endParaRPr lang="en-US" dirty="0">
              <a:effectLst/>
              <a:latin typeface="Times New Roman" panose="02020603050405020304" pitchFamily="18" charset="0"/>
              <a:ea typeface="Times New Roman" panose="02020603050405020304" pitchFamily="18" charset="0"/>
            </a:endParaRPr>
          </a:p>
          <a:p>
            <a:endParaRPr lang="en-US" dirty="0">
              <a:highlight>
                <a:srgbClr val="FF00FF"/>
              </a:highlight>
            </a:endParaRPr>
          </a:p>
        </p:txBody>
      </p:sp>
    </p:spTree>
    <p:extLst>
      <p:ext uri="{BB962C8B-B14F-4D97-AF65-F5344CB8AC3E}">
        <p14:creationId xmlns:p14="http://schemas.microsoft.com/office/powerpoint/2010/main" val="14950541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D480D9-0F0D-ED0E-C392-0522DE930A7C}"/>
              </a:ext>
            </a:extLst>
          </p:cNvPr>
          <p:cNvSpPr>
            <a:spLocks noGrp="1"/>
          </p:cNvSpPr>
          <p:nvPr>
            <p:ph idx="1"/>
          </p:nvPr>
        </p:nvSpPr>
        <p:spPr/>
        <p:txBody>
          <a:bodyPr>
            <a:normAutofit/>
          </a:bodyPr>
          <a:lstStyle/>
          <a:p>
            <a:pPr marR="0" lvl="0" indent="-457200">
              <a:spcBef>
                <a:spcPts val="0"/>
              </a:spcBef>
              <a:spcAft>
                <a:spcPts val="0"/>
              </a:spcAft>
              <a:buSzPct val="100000"/>
              <a:buFont typeface="+mj-lt"/>
              <a:buAutoNum type="arabicPeriod"/>
              <a:tabLst>
                <a:tab pos="457200" algn="l"/>
              </a:tabLst>
            </a:pPr>
            <a:r>
              <a:rPr lang="en-US" dirty="0">
                <a:effectLst/>
                <a:latin typeface="Calibri" panose="020F0502020204030204" pitchFamily="34" charset="0"/>
                <a:ea typeface="Calibri" panose="020F0502020204030204" pitchFamily="34" charset="0"/>
              </a:rPr>
              <a:t>Draw only the outline of your character.</a:t>
            </a:r>
          </a:p>
          <a:p>
            <a:pPr marR="0" lvl="0" indent="-457200">
              <a:spcBef>
                <a:spcPts val="0"/>
              </a:spcBef>
              <a:spcAft>
                <a:spcPts val="0"/>
              </a:spcAft>
              <a:buSzPct val="100000"/>
              <a:buFont typeface="+mj-lt"/>
              <a:buAutoNum type="arabicPeriod"/>
              <a:tabLst>
                <a:tab pos="457200" algn="l"/>
              </a:tabLst>
            </a:pPr>
            <a:r>
              <a:rPr lang="en-US" dirty="0">
                <a:latin typeface="Calibri" panose="020F0502020204030204" pitchFamily="34" charset="0"/>
                <a:ea typeface="Calibri" panose="020F0502020204030204" pitchFamily="34" charset="0"/>
              </a:rPr>
              <a:t>U</a:t>
            </a:r>
            <a:r>
              <a:rPr lang="en-US" dirty="0">
                <a:effectLst/>
                <a:latin typeface="Calibri" panose="020F0502020204030204" pitchFamily="34" charset="0"/>
                <a:ea typeface="Calibri" panose="020F0502020204030204" pitchFamily="34" charset="0"/>
              </a:rPr>
              <a:t>se your Chromebook or laptop to look up any required visual reference.</a:t>
            </a:r>
          </a:p>
          <a:p>
            <a:pPr marR="0" lvl="0" indent="-457200">
              <a:spcBef>
                <a:spcPts val="0"/>
              </a:spcBef>
              <a:spcAft>
                <a:spcPts val="0"/>
              </a:spcAft>
              <a:buSzPct val="100000"/>
              <a:buFont typeface="+mj-lt"/>
              <a:buAutoNum type="arabicPeriod"/>
              <a:tabLst>
                <a:tab pos="457200" algn="l"/>
              </a:tabLst>
            </a:pPr>
            <a:r>
              <a:rPr lang="en-US" dirty="0">
                <a:effectLst/>
                <a:latin typeface="Calibri" panose="020F0502020204030204" pitchFamily="34" charset="0"/>
                <a:ea typeface="Calibri" panose="020F0502020204030204" pitchFamily="34" charset="0"/>
              </a:rPr>
              <a:t>Draw the character outline 7-8" tall, taking up most of a standard sheet of paper.</a:t>
            </a:r>
          </a:p>
          <a:p>
            <a:pPr marR="0" lvl="0" indent="-457200">
              <a:spcBef>
                <a:spcPts val="0"/>
              </a:spcBef>
              <a:spcAft>
                <a:spcPts val="0"/>
              </a:spcAft>
              <a:buSzPct val="100000"/>
              <a:buFont typeface="+mj-lt"/>
              <a:buAutoNum type="arabicPeriod"/>
              <a:tabLst>
                <a:tab pos="457200" algn="l"/>
              </a:tabLst>
            </a:pPr>
            <a:r>
              <a:rPr lang="en-US" dirty="0">
                <a:effectLst/>
                <a:latin typeface="Calibri" panose="020F0502020204030204" pitchFamily="34" charset="0"/>
                <a:ea typeface="Calibri" panose="020F0502020204030204" pitchFamily="34" charset="0"/>
              </a:rPr>
              <a:t>Pose the character dramatically. </a:t>
            </a:r>
          </a:p>
          <a:p>
            <a:pPr marR="0" lvl="0" indent="-457200">
              <a:spcBef>
                <a:spcPts val="0"/>
              </a:spcBef>
              <a:spcAft>
                <a:spcPts val="0"/>
              </a:spcAft>
              <a:buSzPct val="100000"/>
              <a:buFont typeface="+mj-lt"/>
              <a:buAutoNum type="arabicPeriod"/>
              <a:tabLst>
                <a:tab pos="457200" algn="l"/>
              </a:tabLst>
            </a:pPr>
            <a:r>
              <a:rPr lang="en-US" dirty="0">
                <a:effectLst/>
                <a:latin typeface="Calibri" panose="020F0502020204030204" pitchFamily="34" charset="0"/>
                <a:ea typeface="Calibri" panose="020F0502020204030204" pitchFamily="34" charset="0"/>
              </a:rPr>
              <a:t>Simplify the outline as much as possible. </a:t>
            </a:r>
            <a:endParaRPr lang="en-US" dirty="0"/>
          </a:p>
          <a:p>
            <a:endParaRPr lang="en-US" dirty="0"/>
          </a:p>
        </p:txBody>
      </p:sp>
      <p:sp>
        <p:nvSpPr>
          <p:cNvPr id="3" name="Title 2">
            <a:extLst>
              <a:ext uri="{FF2B5EF4-FFF2-40B4-BE49-F238E27FC236}">
                <a16:creationId xmlns:a16="http://schemas.microsoft.com/office/drawing/2014/main" id="{4F40908E-CABF-F5AC-8431-53C595A53370}"/>
              </a:ext>
            </a:extLst>
          </p:cNvPr>
          <p:cNvSpPr>
            <a:spLocks noGrp="1"/>
          </p:cNvSpPr>
          <p:nvPr>
            <p:ph type="title"/>
          </p:nvPr>
        </p:nvSpPr>
        <p:spPr/>
        <p:txBody>
          <a:bodyPr/>
          <a:lstStyle/>
          <a:p>
            <a:r>
              <a:rPr lang="en-US" dirty="0"/>
              <a:t>Guidelines for Your Outline Drawing</a:t>
            </a:r>
          </a:p>
        </p:txBody>
      </p:sp>
    </p:spTree>
    <p:extLst>
      <p:ext uri="{BB962C8B-B14F-4D97-AF65-F5344CB8AC3E}">
        <p14:creationId xmlns:p14="http://schemas.microsoft.com/office/powerpoint/2010/main" val="22054550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115F1A-2113-0794-93F0-08191DE12F2F}"/>
              </a:ext>
            </a:extLst>
          </p:cNvPr>
          <p:cNvSpPr>
            <a:spLocks noGrp="1"/>
          </p:cNvSpPr>
          <p:nvPr>
            <p:ph idx="1"/>
          </p:nvPr>
        </p:nvSpPr>
        <p:spPr/>
        <p:txBody>
          <a:bodyPr>
            <a:normAutofit/>
          </a:bodyPr>
          <a:lstStyle/>
          <a:p>
            <a:pPr marL="0" indent="0">
              <a:buNone/>
            </a:pPr>
            <a:r>
              <a:rPr lang="en-US" dirty="0">
                <a:effectLst/>
                <a:latin typeface="Calibri" panose="020F0502020204030204" pitchFamily="34" charset="0"/>
                <a:ea typeface="Calibri" panose="020F0502020204030204" pitchFamily="34" charset="0"/>
              </a:rPr>
              <a:t>A contour line defines the outline of a form and hints at structure without using internal details. It is a fundamental basis of drawing</a:t>
            </a:r>
            <a:r>
              <a:rPr lang="en-US" i="1" dirty="0">
                <a:effectLst/>
                <a:latin typeface="Calibri" panose="020F0502020204030204" pitchFamily="34" charset="0"/>
                <a:ea typeface="Calibri" panose="020F0502020204030204" pitchFamily="34" charset="0"/>
              </a:rPr>
              <a:t>. </a:t>
            </a:r>
            <a:endParaRPr lang="en-US" dirty="0">
              <a:effectLst/>
              <a:latin typeface="Arial" panose="020B0604020202020204" pitchFamily="34" charset="0"/>
              <a:ea typeface="Arial" panose="020B0604020202020204" pitchFamily="34" charset="0"/>
            </a:endParaRPr>
          </a:p>
          <a:p>
            <a:endParaRPr lang="en-US" dirty="0"/>
          </a:p>
        </p:txBody>
      </p:sp>
      <p:sp>
        <p:nvSpPr>
          <p:cNvPr id="3" name="Title 2">
            <a:extLst>
              <a:ext uri="{FF2B5EF4-FFF2-40B4-BE49-F238E27FC236}">
                <a16:creationId xmlns:a16="http://schemas.microsoft.com/office/drawing/2014/main" id="{84DDE493-B5C1-584C-AB2E-C804EEF65C4C}"/>
              </a:ext>
            </a:extLst>
          </p:cNvPr>
          <p:cNvSpPr>
            <a:spLocks noGrp="1"/>
          </p:cNvSpPr>
          <p:nvPr>
            <p:ph type="title"/>
          </p:nvPr>
        </p:nvSpPr>
        <p:spPr/>
        <p:txBody>
          <a:bodyPr/>
          <a:lstStyle/>
          <a:p>
            <a:r>
              <a:rPr lang="en-US" dirty="0"/>
              <a:t>Contour</a:t>
            </a:r>
          </a:p>
        </p:txBody>
      </p:sp>
      <p:pic>
        <p:nvPicPr>
          <p:cNvPr id="4" name="Picture 3" descr="A silhouette of a person jumping with a ball&#10;&#10;Description automatically generated">
            <a:extLst>
              <a:ext uri="{FF2B5EF4-FFF2-40B4-BE49-F238E27FC236}">
                <a16:creationId xmlns:a16="http://schemas.microsoft.com/office/drawing/2014/main" id="{F6AA5C73-DFA1-06E0-3986-B23C800730F0}"/>
              </a:ext>
            </a:extLst>
          </p:cNvPr>
          <p:cNvPicPr>
            <a:picLocks noChangeAspect="1"/>
          </p:cNvPicPr>
          <p:nvPr/>
        </p:nvPicPr>
        <p:blipFill>
          <a:blip r:embed="rId3"/>
          <a:stretch>
            <a:fillRect/>
          </a:stretch>
        </p:blipFill>
        <p:spPr>
          <a:xfrm>
            <a:off x="1522680" y="2978780"/>
            <a:ext cx="1909525" cy="1909525"/>
          </a:xfrm>
          <a:prstGeom prst="rect">
            <a:avLst/>
          </a:prstGeom>
        </p:spPr>
      </p:pic>
      <p:pic>
        <p:nvPicPr>
          <p:cNvPr id="5" name="Picture 4" descr="A silhouette of a person jumping with a ball&#10;&#10;Description automatically generated">
            <a:extLst>
              <a:ext uri="{FF2B5EF4-FFF2-40B4-BE49-F238E27FC236}">
                <a16:creationId xmlns:a16="http://schemas.microsoft.com/office/drawing/2014/main" id="{4B2DBF5A-5A19-7099-DFF9-44529828DB10}"/>
              </a:ext>
            </a:extLst>
          </p:cNvPr>
          <p:cNvPicPr>
            <a:picLocks noChangeAspect="1"/>
          </p:cNvPicPr>
          <p:nvPr/>
        </p:nvPicPr>
        <p:blipFill>
          <a:blip r:embed="rId3"/>
          <a:stretch>
            <a:fillRect/>
          </a:stretch>
        </p:blipFill>
        <p:spPr>
          <a:xfrm>
            <a:off x="1522680" y="2622815"/>
            <a:ext cx="1909525" cy="1909525"/>
          </a:xfrm>
          <a:prstGeom prst="rect">
            <a:avLst/>
          </a:prstGeom>
        </p:spPr>
      </p:pic>
      <p:pic>
        <p:nvPicPr>
          <p:cNvPr id="6" name="Picture 5" descr="A painting of a window with a view of boats and a pink door&#10;&#10;Description automatically generated with medium confidence">
            <a:extLst>
              <a:ext uri="{FF2B5EF4-FFF2-40B4-BE49-F238E27FC236}">
                <a16:creationId xmlns:a16="http://schemas.microsoft.com/office/drawing/2014/main" id="{641E724F-5836-D60E-7032-682EE62FC57E}"/>
              </a:ext>
            </a:extLst>
          </p:cNvPr>
          <p:cNvPicPr>
            <a:picLocks noChangeAspect="1"/>
          </p:cNvPicPr>
          <p:nvPr/>
        </p:nvPicPr>
        <p:blipFill>
          <a:blip r:embed="rId4"/>
          <a:stretch>
            <a:fillRect/>
          </a:stretch>
        </p:blipFill>
        <p:spPr>
          <a:xfrm>
            <a:off x="4249789" y="2767040"/>
            <a:ext cx="3513211" cy="2121265"/>
          </a:xfrm>
          <a:prstGeom prst="rect">
            <a:avLst/>
          </a:prstGeom>
        </p:spPr>
      </p:pic>
    </p:spTree>
    <p:extLst>
      <p:ext uri="{BB962C8B-B14F-4D97-AF65-F5344CB8AC3E}">
        <p14:creationId xmlns:p14="http://schemas.microsoft.com/office/powerpoint/2010/main" val="1640820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A70FD4-208D-0E14-2CDA-FA2AF67CFEFE}"/>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Remove the cookie dough from the bag and press it on the wax paper in the cookie sheet.</a:t>
            </a:r>
          </a:p>
          <a:p>
            <a:pPr marL="514350" indent="-514350">
              <a:buFont typeface="+mj-lt"/>
              <a:buAutoNum type="arabicPeriod"/>
            </a:pPr>
            <a:r>
              <a:rPr lang="en-US" dirty="0"/>
              <a:t>Next, take some of the flour and rub the dowel rod with it. Then sprinkle a little flour on the dough and roll it out using the dowel.</a:t>
            </a:r>
          </a:p>
          <a:p>
            <a:pPr marL="514350" indent="-514350">
              <a:buFont typeface="+mj-lt"/>
              <a:buAutoNum type="arabicPeriod"/>
            </a:pPr>
            <a:r>
              <a:rPr lang="en-US" dirty="0"/>
              <a:t>After rolling out your dough into a large even sheet, retrieve the metal strap contour you created.</a:t>
            </a:r>
          </a:p>
          <a:p>
            <a:pPr marL="514350" indent="-514350">
              <a:buFont typeface="+mj-lt"/>
              <a:buAutoNum type="arabicPeriod"/>
            </a:pPr>
            <a:r>
              <a:rPr lang="en-US" dirty="0"/>
              <a:t>Use the strap contour as a cutter for the cookie dough, creating a large cookie shape.</a:t>
            </a:r>
          </a:p>
          <a:p>
            <a:pPr marL="0" indent="0">
              <a:buNone/>
            </a:pPr>
            <a:endParaRPr lang="en-US" dirty="0"/>
          </a:p>
        </p:txBody>
      </p:sp>
      <p:sp>
        <p:nvSpPr>
          <p:cNvPr id="3" name="Title 2">
            <a:extLst>
              <a:ext uri="{FF2B5EF4-FFF2-40B4-BE49-F238E27FC236}">
                <a16:creationId xmlns:a16="http://schemas.microsoft.com/office/drawing/2014/main" id="{34E7F55C-F50D-1267-1C25-FF484C650FFD}"/>
              </a:ext>
            </a:extLst>
          </p:cNvPr>
          <p:cNvSpPr>
            <a:spLocks noGrp="1"/>
          </p:cNvSpPr>
          <p:nvPr>
            <p:ph type="title"/>
          </p:nvPr>
        </p:nvSpPr>
        <p:spPr/>
        <p:txBody>
          <a:bodyPr/>
          <a:lstStyle/>
          <a:p>
            <a:r>
              <a:rPr lang="en-US" dirty="0"/>
              <a:t>Making Your Cookie</a:t>
            </a:r>
          </a:p>
        </p:txBody>
      </p:sp>
    </p:spTree>
    <p:extLst>
      <p:ext uri="{BB962C8B-B14F-4D97-AF65-F5344CB8AC3E}">
        <p14:creationId xmlns:p14="http://schemas.microsoft.com/office/powerpoint/2010/main" val="28890164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7A70D7-C2BB-0AEC-25DE-12545C7AA8AA}"/>
              </a:ext>
            </a:extLst>
          </p:cNvPr>
          <p:cNvSpPr>
            <a:spLocks noGrp="1"/>
          </p:cNvSpPr>
          <p:nvPr>
            <p:ph idx="1"/>
          </p:nvPr>
        </p:nvSpPr>
        <p:spPr/>
        <p:txBody>
          <a:bodyPr>
            <a:normAutofit fontScale="92500" lnSpcReduction="10000"/>
          </a:bodyPr>
          <a:lstStyle/>
          <a:p>
            <a:pPr marL="457200" indent="-457200" algn="just">
              <a:lnSpc>
                <a:spcPct val="120000"/>
              </a:lnSpc>
              <a:buFont typeface="+mj-lt"/>
              <a:buAutoNum type="arabicPeriod"/>
            </a:pPr>
            <a:r>
              <a:rPr lang="en-US" sz="2400" dirty="0"/>
              <a:t>What are some important shapes to include in the decoration? Think about character symbols or specific details that help with identification (Superman’s "S", LeBron James’ jersey number, etc.).</a:t>
            </a:r>
          </a:p>
          <a:p>
            <a:pPr marL="457200" indent="-457200" algn="just">
              <a:lnSpc>
                <a:spcPct val="120000"/>
              </a:lnSpc>
              <a:buFont typeface="+mj-lt"/>
              <a:buAutoNum type="arabicPeriod"/>
            </a:pPr>
            <a:r>
              <a:rPr lang="en-US" sz="2400" dirty="0"/>
              <a:t>What colors do you want to use based on the shapes of the different details?</a:t>
            </a:r>
          </a:p>
          <a:p>
            <a:pPr marL="457200" indent="-457200" algn="just">
              <a:lnSpc>
                <a:spcPct val="120000"/>
              </a:lnSpc>
              <a:buFont typeface="+mj-lt"/>
              <a:buAutoNum type="arabicPeriod"/>
            </a:pPr>
            <a:r>
              <a:rPr lang="en-US" sz="2400" dirty="0"/>
              <a:t>Do you want to trace a few copies of your original designs from (Day 1) to try out different ideas?</a:t>
            </a:r>
          </a:p>
          <a:p>
            <a:pPr marL="457200" indent="-457200" algn="just">
              <a:lnSpc>
                <a:spcPct val="120000"/>
              </a:lnSpc>
              <a:buFont typeface="+mj-lt"/>
              <a:buAutoNum type="arabicPeriod"/>
            </a:pPr>
            <a:r>
              <a:rPr lang="en-US" sz="2400" dirty="0"/>
              <a:t>Use colored pencils to try different color combinations.</a:t>
            </a:r>
          </a:p>
          <a:p>
            <a:endParaRPr lang="en-US" dirty="0"/>
          </a:p>
        </p:txBody>
      </p:sp>
      <p:sp>
        <p:nvSpPr>
          <p:cNvPr id="3" name="Title 2">
            <a:extLst>
              <a:ext uri="{FF2B5EF4-FFF2-40B4-BE49-F238E27FC236}">
                <a16:creationId xmlns:a16="http://schemas.microsoft.com/office/drawing/2014/main" id="{DF981B62-754D-4DFD-6225-A0CE246C489E}"/>
              </a:ext>
            </a:extLst>
          </p:cNvPr>
          <p:cNvSpPr>
            <a:spLocks noGrp="1"/>
          </p:cNvSpPr>
          <p:nvPr>
            <p:ph type="title"/>
          </p:nvPr>
        </p:nvSpPr>
        <p:spPr/>
        <p:txBody>
          <a:bodyPr/>
          <a:lstStyle/>
          <a:p>
            <a:r>
              <a:rPr lang="en-US" dirty="0"/>
              <a:t>Consider the Following: </a:t>
            </a:r>
          </a:p>
        </p:txBody>
      </p:sp>
    </p:spTree>
    <p:extLst>
      <p:ext uri="{BB962C8B-B14F-4D97-AF65-F5344CB8AC3E}">
        <p14:creationId xmlns:p14="http://schemas.microsoft.com/office/powerpoint/2010/main" val="11951965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00FECB-C3EE-8BB8-8954-F783302CA459}"/>
              </a:ext>
            </a:extLst>
          </p:cNvPr>
          <p:cNvSpPr>
            <a:spLocks noGrp="1"/>
          </p:cNvSpPr>
          <p:nvPr>
            <p:ph type="title"/>
          </p:nvPr>
        </p:nvSpPr>
        <p:spPr/>
        <p:txBody>
          <a:bodyPr/>
          <a:lstStyle/>
          <a:p>
            <a:r>
              <a:rPr lang="en-US" dirty="0"/>
              <a:t>How to Decorate with Icing</a:t>
            </a:r>
          </a:p>
        </p:txBody>
      </p:sp>
      <p:pic>
        <p:nvPicPr>
          <p:cNvPr id="4" name="Online Media 1" descr="How To Decorate Cookies for Beginners | Good Housekeeping">
            <a:hlinkClick r:id="" action="ppaction://media"/>
            <a:extLst>
              <a:ext uri="{FF2B5EF4-FFF2-40B4-BE49-F238E27FC236}">
                <a16:creationId xmlns:a16="http://schemas.microsoft.com/office/drawing/2014/main" id="{9014891A-CD39-71B8-5D1B-C4075D8FA870}"/>
              </a:ext>
            </a:extLst>
          </p:cNvPr>
          <p:cNvPicPr>
            <a:picLocks noRot="1" noChangeAspect="1"/>
          </p:cNvPicPr>
          <p:nvPr>
            <a:videoFile r:link="rId1"/>
          </p:nvPr>
        </p:nvPicPr>
        <p:blipFill>
          <a:blip r:embed="rId4"/>
          <a:stretch>
            <a:fillRect/>
          </a:stretch>
        </p:blipFill>
        <p:spPr>
          <a:xfrm>
            <a:off x="1037867" y="1514317"/>
            <a:ext cx="5287306" cy="2987329"/>
          </a:xfrm>
          <a:prstGeom prst="rect">
            <a:avLst/>
          </a:prstGeom>
        </p:spPr>
      </p:pic>
    </p:spTree>
    <p:extLst>
      <p:ext uri="{BB962C8B-B14F-4D97-AF65-F5344CB8AC3E}">
        <p14:creationId xmlns:p14="http://schemas.microsoft.com/office/powerpoint/2010/main" val="28573689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fill="hold" display="0">
                  <p:stCondLst>
                    <p:cond delay="indefinite"/>
                  </p:stCondLst>
                </p:cTn>
                <p:tgtEl>
                  <p:spTgt spid="4"/>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573555-0CCB-EBAE-FFE7-0022DAA02467}"/>
              </a:ext>
            </a:extLst>
          </p:cNvPr>
          <p:cNvSpPr>
            <a:spLocks noGrp="1"/>
          </p:cNvSpPr>
          <p:nvPr>
            <p:ph type="title"/>
          </p:nvPr>
        </p:nvSpPr>
        <p:spPr>
          <a:xfrm>
            <a:off x="457200" y="307247"/>
            <a:ext cx="8229600" cy="857250"/>
          </a:xfrm>
        </p:spPr>
        <p:txBody>
          <a:bodyPr anchor="b">
            <a:normAutofit/>
          </a:bodyPr>
          <a:lstStyle/>
          <a:p>
            <a:r>
              <a:rPr lang="en-US" dirty="0"/>
              <a:t>Gallery Walk </a:t>
            </a:r>
          </a:p>
        </p:txBody>
      </p:sp>
      <p:sp>
        <p:nvSpPr>
          <p:cNvPr id="2" name="Content Placeholder 1">
            <a:extLst>
              <a:ext uri="{FF2B5EF4-FFF2-40B4-BE49-F238E27FC236}">
                <a16:creationId xmlns:a16="http://schemas.microsoft.com/office/drawing/2014/main" id="{82C579B2-9891-040B-6AAA-8D0FA3B96DA7}"/>
              </a:ext>
            </a:extLst>
          </p:cNvPr>
          <p:cNvSpPr>
            <a:spLocks noGrp="1"/>
          </p:cNvSpPr>
          <p:nvPr>
            <p:ph type="body" idx="1"/>
          </p:nvPr>
        </p:nvSpPr>
        <p:spPr>
          <a:xfrm>
            <a:off x="457199" y="1305059"/>
            <a:ext cx="5769033" cy="3620866"/>
          </a:xfrm>
        </p:spPr>
        <p:txBody>
          <a:bodyPr anchor="t">
            <a:noAutofit/>
          </a:bodyPr>
          <a:lstStyle/>
          <a:p>
            <a:pPr marL="457200" indent="-457200">
              <a:lnSpc>
                <a:spcPct val="90000"/>
              </a:lnSpc>
              <a:buFont typeface="+mj-lt"/>
              <a:buAutoNum type="arabicPeriod"/>
            </a:pPr>
            <a:r>
              <a:rPr lang="en-US" dirty="0"/>
              <a:t>Take five sticky notes and a pencil with you. </a:t>
            </a:r>
          </a:p>
          <a:p>
            <a:pPr marL="457200" indent="-457200">
              <a:lnSpc>
                <a:spcPct val="90000"/>
              </a:lnSpc>
              <a:buFont typeface="+mj-lt"/>
              <a:buAutoNum type="arabicPeriod"/>
            </a:pPr>
            <a:r>
              <a:rPr lang="en-US" dirty="0"/>
              <a:t>View your classmates ‘Character Contour Cookies.’</a:t>
            </a:r>
          </a:p>
          <a:p>
            <a:pPr marL="457200" indent="-457200">
              <a:lnSpc>
                <a:spcPct val="90000"/>
              </a:lnSpc>
              <a:buFont typeface="+mj-lt"/>
              <a:buAutoNum type="arabicPeriod"/>
            </a:pPr>
            <a:r>
              <a:rPr lang="en-US" dirty="0"/>
              <a:t>Leave positive and constructive comments for 5 different Character Contour Cookies. </a:t>
            </a:r>
          </a:p>
          <a:p>
            <a:pPr marL="457200" indent="-457200">
              <a:lnSpc>
                <a:spcPct val="90000"/>
              </a:lnSpc>
              <a:buFont typeface="+mj-lt"/>
              <a:buAutoNum type="arabicPeriod"/>
            </a:pPr>
            <a:r>
              <a:rPr lang="en-US" dirty="0"/>
              <a:t>Be sure not to touch or taste the cookies.   </a:t>
            </a:r>
          </a:p>
          <a:p>
            <a:pPr marL="0" indent="0">
              <a:lnSpc>
                <a:spcPct val="90000"/>
              </a:lnSpc>
              <a:buNone/>
            </a:pPr>
            <a:endParaRPr lang="en-US" dirty="0"/>
          </a:p>
        </p:txBody>
      </p:sp>
      <p:pic>
        <p:nvPicPr>
          <p:cNvPr id="4" name="Graphic 3" descr="Angel face outline with solid fill">
            <a:extLst>
              <a:ext uri="{FF2B5EF4-FFF2-40B4-BE49-F238E27FC236}">
                <a16:creationId xmlns:a16="http://schemas.microsoft.com/office/drawing/2014/main" id="{4E3CF0B6-0885-7BAC-D091-07599BDB840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637720" y="1968640"/>
            <a:ext cx="1828009" cy="1828009"/>
          </a:xfrm>
          <a:prstGeom prst="rect">
            <a:avLst/>
          </a:prstGeom>
        </p:spPr>
      </p:pic>
    </p:spTree>
    <p:extLst>
      <p:ext uri="{BB962C8B-B14F-4D97-AF65-F5344CB8AC3E}">
        <p14:creationId xmlns:p14="http://schemas.microsoft.com/office/powerpoint/2010/main" val="32250425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CBE55A-5751-42AE-AF41-EE88FC1AF444}"/>
              </a:ext>
            </a:extLst>
          </p:cNvPr>
          <p:cNvSpPr>
            <a:spLocks noGrp="1"/>
          </p:cNvSpPr>
          <p:nvPr>
            <p:ph idx="1"/>
          </p:nvPr>
        </p:nvSpPr>
        <p:spPr/>
        <p:txBody>
          <a:bodyPr>
            <a:noAutofit/>
          </a:bodyPr>
          <a:lstStyle/>
          <a:p>
            <a:pPr marL="63500" indent="0">
              <a:buNone/>
            </a:pPr>
            <a:r>
              <a:rPr lang="en-US" sz="2400" b="1" dirty="0">
                <a:solidFill>
                  <a:schemeClr val="accent4"/>
                </a:solidFill>
              </a:rPr>
              <a:t>3 - </a:t>
            </a:r>
            <a:r>
              <a:rPr lang="en-US" sz="2400" dirty="0"/>
              <a:t>What are three ways good contour is important in visual art?</a:t>
            </a:r>
          </a:p>
          <a:p>
            <a:pPr marL="63500" indent="0">
              <a:buNone/>
            </a:pPr>
            <a:endParaRPr lang="en-US" sz="2400" dirty="0"/>
          </a:p>
          <a:p>
            <a:pPr marL="63500" indent="0">
              <a:buNone/>
            </a:pPr>
            <a:r>
              <a:rPr lang="en-US" sz="2400" b="1" dirty="0">
                <a:solidFill>
                  <a:schemeClr val="accent4"/>
                </a:solidFill>
              </a:rPr>
              <a:t>2 - </a:t>
            </a:r>
            <a:r>
              <a:rPr lang="en-US" sz="2400" dirty="0"/>
              <a:t>What are two things you learned about how the term “contour” relates to the element of shape? How did you apply this knowledge of art in designing and decorating to your character cookies?</a:t>
            </a:r>
          </a:p>
          <a:p>
            <a:pPr marL="63500" indent="0">
              <a:buNone/>
            </a:pPr>
            <a:endParaRPr lang="en-US" sz="2400" dirty="0"/>
          </a:p>
          <a:p>
            <a:pPr marL="63500" indent="0">
              <a:buNone/>
            </a:pPr>
            <a:r>
              <a:rPr lang="en-US" sz="2400" b="1" dirty="0">
                <a:solidFill>
                  <a:schemeClr val="accent4"/>
                </a:solidFill>
              </a:rPr>
              <a:t>1 -</a:t>
            </a:r>
            <a:r>
              <a:rPr lang="en-US" sz="2400" b="1" dirty="0"/>
              <a:t> </a:t>
            </a:r>
            <a:r>
              <a:rPr lang="en-US" sz="2400" dirty="0"/>
              <a:t>What is one thing you found interesting or surprised you? </a:t>
            </a:r>
          </a:p>
          <a:p>
            <a:endParaRPr lang="en-US" sz="2400" dirty="0"/>
          </a:p>
        </p:txBody>
      </p:sp>
      <p:sp>
        <p:nvSpPr>
          <p:cNvPr id="3" name="Title 2">
            <a:extLst>
              <a:ext uri="{FF2B5EF4-FFF2-40B4-BE49-F238E27FC236}">
                <a16:creationId xmlns:a16="http://schemas.microsoft.com/office/drawing/2014/main" id="{595CFE58-56A5-E09E-189B-20CA595E4384}"/>
              </a:ext>
            </a:extLst>
          </p:cNvPr>
          <p:cNvSpPr>
            <a:spLocks noGrp="1"/>
          </p:cNvSpPr>
          <p:nvPr>
            <p:ph type="title"/>
          </p:nvPr>
        </p:nvSpPr>
        <p:spPr/>
        <p:txBody>
          <a:bodyPr/>
          <a:lstStyle/>
          <a:p>
            <a:r>
              <a:rPr lang="en-US" dirty="0"/>
              <a:t>3-2-1 Reflection</a:t>
            </a:r>
          </a:p>
        </p:txBody>
      </p:sp>
    </p:spTree>
    <p:extLst>
      <p:ext uri="{BB962C8B-B14F-4D97-AF65-F5344CB8AC3E}">
        <p14:creationId xmlns:p14="http://schemas.microsoft.com/office/powerpoint/2010/main" val="30683633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p:txBody>
          <a:bodyPr/>
          <a:lstStyle/>
          <a:p>
            <a:r>
              <a:rPr lang="en-US" b="1" dirty="0">
                <a:effectLst/>
                <a:latin typeface="Calibri" panose="020F0502020204030204" pitchFamily="34" charset="0"/>
                <a:ea typeface="Calibri" panose="020F0502020204030204" pitchFamily="34" charset="0"/>
              </a:rPr>
              <a:t>The Tasty Shape of Contours</a:t>
            </a:r>
            <a:endParaRPr lang="en-US" dirty="0"/>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r>
              <a:rPr lang="en-US" dirty="0"/>
              <a:t>Exploring Basic Principles of Shape and Contour in Art</a:t>
            </a:r>
          </a:p>
          <a:p>
            <a:endParaRPr lang="en-US"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pPr marL="342900" indent="-342900">
              <a:buClr>
                <a:schemeClr val="accent4"/>
              </a:buCl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Number your paper 1-5.</a:t>
            </a:r>
          </a:p>
          <a:p>
            <a:pPr marL="342900" indent="-342900">
              <a:buClr>
                <a:schemeClr val="accent4"/>
              </a:buCl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Write down what you think the image is on the following slides.  </a:t>
            </a:r>
          </a:p>
          <a:p>
            <a:pPr marL="294879" lvl="1" indent="0">
              <a:buNone/>
            </a:pPr>
            <a:endParaRPr lang="en-US" dirty="0"/>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457200" y="376202"/>
            <a:ext cx="8229600" cy="857250"/>
          </a:xfrm>
        </p:spPr>
        <p:txBody>
          <a:bodyPr/>
          <a:lstStyle/>
          <a:p>
            <a:r>
              <a:rPr lang="en-US" dirty="0"/>
              <a:t>Surprise Quiz!!!</a:t>
            </a:r>
          </a:p>
        </p:txBody>
      </p:sp>
    </p:spTree>
    <p:extLst>
      <p:ext uri="{BB962C8B-B14F-4D97-AF65-F5344CB8AC3E}">
        <p14:creationId xmlns:p14="http://schemas.microsoft.com/office/powerpoint/2010/main" val="1443740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10;&#10;Description automatically generated">
            <a:extLst>
              <a:ext uri="{FF2B5EF4-FFF2-40B4-BE49-F238E27FC236}">
                <a16:creationId xmlns:a16="http://schemas.microsoft.com/office/drawing/2014/main" id="{D352E40F-597E-7A78-E4D1-815CFF6C2BB7}"/>
              </a:ext>
            </a:extLst>
          </p:cNvPr>
          <p:cNvPicPr>
            <a:picLocks noChangeAspect="1"/>
          </p:cNvPicPr>
          <p:nvPr/>
        </p:nvPicPr>
        <p:blipFill>
          <a:blip r:embed="rId3"/>
          <a:stretch>
            <a:fillRect/>
          </a:stretch>
        </p:blipFill>
        <p:spPr>
          <a:xfrm>
            <a:off x="2393002" y="259107"/>
            <a:ext cx="2851977" cy="3969643"/>
          </a:xfrm>
          <a:prstGeom prst="rect">
            <a:avLst/>
          </a:prstGeom>
        </p:spPr>
      </p:pic>
    </p:spTree>
    <p:extLst>
      <p:ext uri="{BB962C8B-B14F-4D97-AF65-F5344CB8AC3E}">
        <p14:creationId xmlns:p14="http://schemas.microsoft.com/office/powerpoint/2010/main" val="36327620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artoon of a mouse&#10;&#10;Description automatically generated">
            <a:extLst>
              <a:ext uri="{FF2B5EF4-FFF2-40B4-BE49-F238E27FC236}">
                <a16:creationId xmlns:a16="http://schemas.microsoft.com/office/drawing/2014/main" id="{9BBA66E6-D906-F205-D1E3-108522A494EE}"/>
              </a:ext>
            </a:extLst>
          </p:cNvPr>
          <p:cNvPicPr>
            <a:picLocks noChangeAspect="1"/>
          </p:cNvPicPr>
          <p:nvPr/>
        </p:nvPicPr>
        <p:blipFill>
          <a:blip r:embed="rId3"/>
          <a:stretch>
            <a:fillRect/>
          </a:stretch>
        </p:blipFill>
        <p:spPr>
          <a:xfrm>
            <a:off x="1949450" y="406400"/>
            <a:ext cx="3844036" cy="3844036"/>
          </a:xfrm>
          <a:prstGeom prst="rect">
            <a:avLst/>
          </a:prstGeom>
        </p:spPr>
      </p:pic>
    </p:spTree>
    <p:extLst>
      <p:ext uri="{BB962C8B-B14F-4D97-AF65-F5344CB8AC3E}">
        <p14:creationId xmlns:p14="http://schemas.microsoft.com/office/powerpoint/2010/main" val="3889383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tatue of liberty with a torch&#10;&#10;Description automatically generated">
            <a:extLst>
              <a:ext uri="{FF2B5EF4-FFF2-40B4-BE49-F238E27FC236}">
                <a16:creationId xmlns:a16="http://schemas.microsoft.com/office/drawing/2014/main" id="{A02BD680-598D-E3A0-7A38-D5786E50EDF9}"/>
              </a:ext>
            </a:extLst>
          </p:cNvPr>
          <p:cNvPicPr>
            <a:picLocks noChangeAspect="1"/>
          </p:cNvPicPr>
          <p:nvPr/>
        </p:nvPicPr>
        <p:blipFill rotWithShape="1">
          <a:blip r:embed="rId3"/>
          <a:srcRect b="4847"/>
          <a:stretch/>
        </p:blipFill>
        <p:spPr>
          <a:xfrm>
            <a:off x="2135707" y="290830"/>
            <a:ext cx="4919297" cy="4159612"/>
          </a:xfrm>
          <a:prstGeom prst="rect">
            <a:avLst/>
          </a:prstGeom>
          <a:solidFill>
            <a:schemeClr val="tx1"/>
          </a:solidFill>
        </p:spPr>
      </p:pic>
    </p:spTree>
    <p:extLst>
      <p:ext uri="{BB962C8B-B14F-4D97-AF65-F5344CB8AC3E}">
        <p14:creationId xmlns:p14="http://schemas.microsoft.com/office/powerpoint/2010/main" val="13051591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in a garment&#10;&#10;Description automatically generated">
            <a:extLst>
              <a:ext uri="{FF2B5EF4-FFF2-40B4-BE49-F238E27FC236}">
                <a16:creationId xmlns:a16="http://schemas.microsoft.com/office/drawing/2014/main" id="{62C430F4-8BF9-E623-5B2C-08ACCEA5BD17}"/>
              </a:ext>
            </a:extLst>
          </p:cNvPr>
          <p:cNvPicPr>
            <a:picLocks noChangeAspect="1"/>
          </p:cNvPicPr>
          <p:nvPr/>
        </p:nvPicPr>
        <p:blipFill>
          <a:blip r:embed="rId3"/>
          <a:stretch>
            <a:fillRect/>
          </a:stretch>
        </p:blipFill>
        <p:spPr>
          <a:xfrm>
            <a:off x="1817103" y="351031"/>
            <a:ext cx="4063238" cy="4063238"/>
          </a:xfrm>
          <a:prstGeom prst="rect">
            <a:avLst/>
          </a:prstGeom>
        </p:spPr>
      </p:pic>
    </p:spTree>
    <p:extLst>
      <p:ext uri="{BB962C8B-B14F-4D97-AF65-F5344CB8AC3E}">
        <p14:creationId xmlns:p14="http://schemas.microsoft.com/office/powerpoint/2010/main" val="57878868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round object with arms and legs&#10;&#10;Description automatically generated">
            <a:extLst>
              <a:ext uri="{FF2B5EF4-FFF2-40B4-BE49-F238E27FC236}">
                <a16:creationId xmlns:a16="http://schemas.microsoft.com/office/drawing/2014/main" id="{D8DADEB0-B43F-5DE7-0FD9-DAF451882986}"/>
              </a:ext>
            </a:extLst>
          </p:cNvPr>
          <p:cNvPicPr>
            <a:picLocks noChangeAspect="1"/>
          </p:cNvPicPr>
          <p:nvPr/>
        </p:nvPicPr>
        <p:blipFill>
          <a:blip r:embed="rId3"/>
          <a:stretch>
            <a:fillRect/>
          </a:stretch>
        </p:blipFill>
        <p:spPr>
          <a:xfrm>
            <a:off x="1971040" y="458303"/>
            <a:ext cx="4903012" cy="3654973"/>
          </a:xfrm>
          <a:prstGeom prst="rect">
            <a:avLst/>
          </a:prstGeom>
        </p:spPr>
      </p:pic>
    </p:spTree>
    <p:extLst>
      <p:ext uri="{BB962C8B-B14F-4D97-AF65-F5344CB8AC3E}">
        <p14:creationId xmlns:p14="http://schemas.microsoft.com/office/powerpoint/2010/main" val="2814069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F43316-D303-40EC-B829-211C2BCBE67B}"/>
              </a:ext>
            </a:extLst>
          </p:cNvPr>
          <p:cNvSpPr>
            <a:spLocks noGrp="1"/>
          </p:cNvSpPr>
          <p:nvPr>
            <p:ph type="title"/>
          </p:nvPr>
        </p:nvSpPr>
        <p:spPr/>
        <p:txBody>
          <a:bodyPr/>
          <a:lstStyle/>
          <a:p>
            <a:r>
              <a:rPr lang="en-US" dirty="0"/>
              <a:t>Essential Question</a:t>
            </a:r>
          </a:p>
        </p:txBody>
      </p:sp>
      <p:sp>
        <p:nvSpPr>
          <p:cNvPr id="5" name="Text Placeholder 4">
            <a:extLst>
              <a:ext uri="{FF2B5EF4-FFF2-40B4-BE49-F238E27FC236}">
                <a16:creationId xmlns:a16="http://schemas.microsoft.com/office/drawing/2014/main" id="{72349D1D-F9F5-4708-9845-24D99C47096D}"/>
              </a:ext>
            </a:extLst>
          </p:cNvPr>
          <p:cNvSpPr>
            <a:spLocks noGrp="1"/>
          </p:cNvSpPr>
          <p:nvPr>
            <p:ph type="body" idx="1"/>
          </p:nvPr>
        </p:nvSpPr>
        <p:spPr/>
        <p:txBody>
          <a:bodyPr>
            <a:normAutofit/>
          </a:bodyPr>
          <a:lstStyle/>
          <a:p>
            <a:pPr marL="55563" indent="0">
              <a:buNone/>
            </a:pPr>
            <a:r>
              <a:rPr lang="en-US" dirty="0"/>
              <a:t>Why is good contour important in visual art? </a:t>
            </a:r>
          </a:p>
        </p:txBody>
      </p:sp>
    </p:spTree>
    <p:extLst>
      <p:ext uri="{BB962C8B-B14F-4D97-AF65-F5344CB8AC3E}">
        <p14:creationId xmlns:p14="http://schemas.microsoft.com/office/powerpoint/2010/main" val="3526377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LEARN Fonts">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Slides Template" id="{418F4C7D-6FF6-4BC3-8FFB-630639050169}" vid="{6C158D59-EBB1-47A7-9CFF-6E4552F2CE41}"/>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LEARN Slides Template</Template>
  <TotalTime>3430</TotalTime>
  <Words>680</Words>
  <Application>Microsoft Macintosh PowerPoint</Application>
  <PresentationFormat>On-screen Show (16:9)</PresentationFormat>
  <Paragraphs>51</Paragraphs>
  <Slides>17</Slides>
  <Notes>9</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Helvetica Neue</vt:lpstr>
      <vt:lpstr>Times New Roman</vt:lpstr>
      <vt:lpstr>Wingdings 2</vt:lpstr>
      <vt:lpstr>LEARN theme</vt:lpstr>
      <vt:lpstr>PowerPoint Presentation</vt:lpstr>
      <vt:lpstr>The Tasty Shape of Contours</vt:lpstr>
      <vt:lpstr>Surprise Quiz!!!</vt:lpstr>
      <vt:lpstr>PowerPoint Presentation</vt:lpstr>
      <vt:lpstr>PowerPoint Presentation</vt:lpstr>
      <vt:lpstr>PowerPoint Presentation</vt:lpstr>
      <vt:lpstr>PowerPoint Presentation</vt:lpstr>
      <vt:lpstr>PowerPoint Presentation</vt:lpstr>
      <vt:lpstr>Essential Question</vt:lpstr>
      <vt:lpstr>Lesson Objectives</vt:lpstr>
      <vt:lpstr>Guidelines for Your Outline Drawing</vt:lpstr>
      <vt:lpstr>Contour</vt:lpstr>
      <vt:lpstr>Making Your Cookie</vt:lpstr>
      <vt:lpstr>Consider the Following: </vt:lpstr>
      <vt:lpstr>How to Decorate with Icing</vt:lpstr>
      <vt:lpstr>Gallery Walk </vt:lpstr>
      <vt:lpstr>3-2-1 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Eike, Michell L.</dc:creator>
  <cp:lastModifiedBy>Gracia, Ann M.</cp:lastModifiedBy>
  <cp:revision>23</cp:revision>
  <dcterms:created xsi:type="dcterms:W3CDTF">2024-02-26T21:53:21Z</dcterms:created>
  <dcterms:modified xsi:type="dcterms:W3CDTF">2024-08-02T16:34:10Z</dcterms:modified>
</cp:coreProperties>
</file>