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7" r:id="rId1"/>
    <p:sldMasterId id="2147483668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7" r:id="rId8"/>
    <p:sldId id="268" r:id="rId9"/>
    <p:sldId id="270" r:id="rId10"/>
    <p:sldId id="266" r:id="rId11"/>
    <p:sldId id="271" r:id="rId12"/>
    <p:sldId id="272" r:id="rId13"/>
    <p:sldId id="273" r:id="rId14"/>
    <p:sldId id="274" r:id="rId15"/>
    <p:sldId id="275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3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29C94B2-4291-4ED5-A50A-A03EC59F84B8}">
  <a:tblStyle styleId="{029C94B2-4291-4ED5-A50A-A03EC59F84B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28" d="100"/>
          <a:sy n="128" d="100"/>
        </p:scale>
        <p:origin x="112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267034-A4D3-5549-AEC6-8BF46FFBE9B4}" type="doc">
      <dgm:prSet loTypeId="urn:microsoft.com/office/officeart/2005/8/layout/h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33F19C-4944-B74C-8331-5ED220924DCC}">
      <dgm:prSet phldrT="[Text]"/>
      <dgm:spPr/>
      <dgm:t>
        <a:bodyPr/>
        <a:lstStyle/>
        <a:p>
          <a:r>
            <a:rPr lang="en-US" dirty="0"/>
            <a:t>Person</a:t>
          </a:r>
        </a:p>
      </dgm:t>
    </dgm:pt>
    <dgm:pt modelId="{3EA13AF7-AABC-9640-8978-829F6F7370D7}" type="parTrans" cxnId="{DE12E21C-283B-2249-89BC-A1D3DD79E336}">
      <dgm:prSet/>
      <dgm:spPr/>
      <dgm:t>
        <a:bodyPr/>
        <a:lstStyle/>
        <a:p>
          <a:endParaRPr lang="en-US"/>
        </a:p>
      </dgm:t>
    </dgm:pt>
    <dgm:pt modelId="{6579CF07-47DD-844D-9EB6-B41FBC4C491B}" type="sibTrans" cxnId="{DE12E21C-283B-2249-89BC-A1D3DD79E336}">
      <dgm:prSet/>
      <dgm:spPr/>
      <dgm:t>
        <a:bodyPr/>
        <a:lstStyle/>
        <a:p>
          <a:endParaRPr lang="en-US"/>
        </a:p>
      </dgm:t>
    </dgm:pt>
    <dgm:pt modelId="{A47529DD-209D-D443-875E-0FA68975ADD5}">
      <dgm:prSet phldrT="[Text]"/>
      <dgm:spPr/>
      <dgm:t>
        <a:bodyPr/>
        <a:lstStyle/>
        <a:p>
          <a:r>
            <a:rPr lang="en-US" dirty="0"/>
            <a:t>Thing </a:t>
          </a:r>
        </a:p>
      </dgm:t>
    </dgm:pt>
    <dgm:pt modelId="{542D00D4-1AC1-5A46-9285-28FFC9DECDA7}" type="parTrans" cxnId="{4F70A8C3-B8DB-9147-85E8-52E31048C97C}">
      <dgm:prSet/>
      <dgm:spPr/>
      <dgm:t>
        <a:bodyPr/>
        <a:lstStyle/>
        <a:p>
          <a:endParaRPr lang="en-US"/>
        </a:p>
      </dgm:t>
    </dgm:pt>
    <dgm:pt modelId="{195D5FED-13EF-884C-8BFE-1274C47C44C3}" type="sibTrans" cxnId="{4F70A8C3-B8DB-9147-85E8-52E31048C97C}">
      <dgm:prSet/>
      <dgm:spPr/>
      <dgm:t>
        <a:bodyPr/>
        <a:lstStyle/>
        <a:p>
          <a:endParaRPr lang="en-US"/>
        </a:p>
      </dgm:t>
    </dgm:pt>
    <dgm:pt modelId="{43BA43EC-47B0-FC48-A399-207A8897EB41}">
      <dgm:prSet/>
      <dgm:spPr/>
      <dgm:t>
        <a:bodyPr/>
        <a:lstStyle/>
        <a:p>
          <a:r>
            <a:rPr lang="en-US" dirty="0"/>
            <a:t>Place</a:t>
          </a:r>
        </a:p>
      </dgm:t>
    </dgm:pt>
    <dgm:pt modelId="{FB43B825-759A-4743-A4F4-5429391CF598}" type="parTrans" cxnId="{190F1DDC-5435-A746-96AB-7E4BBF815871}">
      <dgm:prSet/>
      <dgm:spPr/>
      <dgm:t>
        <a:bodyPr/>
        <a:lstStyle/>
        <a:p>
          <a:endParaRPr lang="en-US"/>
        </a:p>
      </dgm:t>
    </dgm:pt>
    <dgm:pt modelId="{15EFF47A-C6BB-A248-9313-A1FB5E8F9706}" type="sibTrans" cxnId="{190F1DDC-5435-A746-96AB-7E4BBF815871}">
      <dgm:prSet/>
      <dgm:spPr/>
      <dgm:t>
        <a:bodyPr/>
        <a:lstStyle/>
        <a:p>
          <a:endParaRPr lang="en-US"/>
        </a:p>
      </dgm:t>
    </dgm:pt>
    <dgm:pt modelId="{327790B7-E2BD-9F42-B488-2E518ADDA538}" type="pres">
      <dgm:prSet presAssocID="{93267034-A4D3-5549-AEC6-8BF46FFBE9B4}" presName="Name0" presStyleCnt="0">
        <dgm:presLayoutVars>
          <dgm:dir/>
          <dgm:animLvl val="lvl"/>
          <dgm:resizeHandles val="exact"/>
        </dgm:presLayoutVars>
      </dgm:prSet>
      <dgm:spPr/>
    </dgm:pt>
    <dgm:pt modelId="{352C1DD6-6648-934F-8C85-56D51CEAA193}" type="pres">
      <dgm:prSet presAssocID="{9233F19C-4944-B74C-8331-5ED220924DCC}" presName="composite" presStyleCnt="0"/>
      <dgm:spPr/>
    </dgm:pt>
    <dgm:pt modelId="{9E24E4C4-92A4-5448-B7AB-20893DA247CA}" type="pres">
      <dgm:prSet presAssocID="{9233F19C-4944-B74C-8331-5ED220924DCC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9C5E6BBB-7323-6648-9932-614F57A951C2}" type="pres">
      <dgm:prSet presAssocID="{9233F19C-4944-B74C-8331-5ED220924DCC}" presName="desTx" presStyleLbl="alignAccFollowNode1" presStyleIdx="0" presStyleCnt="3" custLinFactNeighborX="2077" custLinFactNeighborY="-4405">
        <dgm:presLayoutVars>
          <dgm:bulletEnabled val="1"/>
        </dgm:presLayoutVars>
      </dgm:prSet>
      <dgm:spPr/>
    </dgm:pt>
    <dgm:pt modelId="{C6EF77CE-136E-C044-B6E5-76954A99B5C4}" type="pres">
      <dgm:prSet presAssocID="{6579CF07-47DD-844D-9EB6-B41FBC4C491B}" presName="space" presStyleCnt="0"/>
      <dgm:spPr/>
    </dgm:pt>
    <dgm:pt modelId="{48F87155-052A-2145-A178-D0AA5D19CB20}" type="pres">
      <dgm:prSet presAssocID="{43BA43EC-47B0-FC48-A399-207A8897EB41}" presName="composite" presStyleCnt="0"/>
      <dgm:spPr/>
    </dgm:pt>
    <dgm:pt modelId="{80DAB08B-4D35-AE4F-9877-4226EEC09550}" type="pres">
      <dgm:prSet presAssocID="{43BA43EC-47B0-FC48-A399-207A8897EB41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9838B426-1AF2-5E40-B849-958C57ACC34F}" type="pres">
      <dgm:prSet presAssocID="{43BA43EC-47B0-FC48-A399-207A8897EB41}" presName="desTx" presStyleLbl="alignAccFollowNode1" presStyleIdx="1" presStyleCnt="3">
        <dgm:presLayoutVars>
          <dgm:bulletEnabled val="1"/>
        </dgm:presLayoutVars>
      </dgm:prSet>
      <dgm:spPr/>
    </dgm:pt>
    <dgm:pt modelId="{7730EF8D-7983-2742-8F7C-4C2A4A3508A1}" type="pres">
      <dgm:prSet presAssocID="{15EFF47A-C6BB-A248-9313-A1FB5E8F9706}" presName="space" presStyleCnt="0"/>
      <dgm:spPr/>
    </dgm:pt>
    <dgm:pt modelId="{8BED9736-C22D-A648-821E-920EDAA2D5E3}" type="pres">
      <dgm:prSet presAssocID="{A47529DD-209D-D443-875E-0FA68975ADD5}" presName="composite" presStyleCnt="0"/>
      <dgm:spPr/>
    </dgm:pt>
    <dgm:pt modelId="{72FFE352-A7B2-8448-B3C5-ECB5F3793E83}" type="pres">
      <dgm:prSet presAssocID="{A47529DD-209D-D443-875E-0FA68975ADD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1F9E0571-77D6-CF4E-AADF-4BD3B4C0BC7C}" type="pres">
      <dgm:prSet presAssocID="{A47529DD-209D-D443-875E-0FA68975ADD5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7B87841A-54C4-414A-929E-560C4050FED3}" type="presOf" srcId="{43BA43EC-47B0-FC48-A399-207A8897EB41}" destId="{80DAB08B-4D35-AE4F-9877-4226EEC09550}" srcOrd="0" destOrd="0" presId="urn:microsoft.com/office/officeart/2005/8/layout/hList1"/>
    <dgm:cxn modelId="{DE12E21C-283B-2249-89BC-A1D3DD79E336}" srcId="{93267034-A4D3-5549-AEC6-8BF46FFBE9B4}" destId="{9233F19C-4944-B74C-8331-5ED220924DCC}" srcOrd="0" destOrd="0" parTransId="{3EA13AF7-AABC-9640-8978-829F6F7370D7}" sibTransId="{6579CF07-47DD-844D-9EB6-B41FBC4C491B}"/>
    <dgm:cxn modelId="{0D16B884-A5E1-2445-855A-3ADA43AAEA54}" type="presOf" srcId="{A47529DD-209D-D443-875E-0FA68975ADD5}" destId="{72FFE352-A7B2-8448-B3C5-ECB5F3793E83}" srcOrd="0" destOrd="0" presId="urn:microsoft.com/office/officeart/2005/8/layout/hList1"/>
    <dgm:cxn modelId="{65512AA1-BD41-B14D-8A51-F4CCEA83B126}" type="presOf" srcId="{93267034-A4D3-5549-AEC6-8BF46FFBE9B4}" destId="{327790B7-E2BD-9F42-B488-2E518ADDA538}" srcOrd="0" destOrd="0" presId="urn:microsoft.com/office/officeart/2005/8/layout/hList1"/>
    <dgm:cxn modelId="{9EC47ABA-F9C3-5449-A46A-EA5224CD6725}" type="presOf" srcId="{9233F19C-4944-B74C-8331-5ED220924DCC}" destId="{9E24E4C4-92A4-5448-B7AB-20893DA247CA}" srcOrd="0" destOrd="0" presId="urn:microsoft.com/office/officeart/2005/8/layout/hList1"/>
    <dgm:cxn modelId="{4F70A8C3-B8DB-9147-85E8-52E31048C97C}" srcId="{93267034-A4D3-5549-AEC6-8BF46FFBE9B4}" destId="{A47529DD-209D-D443-875E-0FA68975ADD5}" srcOrd="2" destOrd="0" parTransId="{542D00D4-1AC1-5A46-9285-28FFC9DECDA7}" sibTransId="{195D5FED-13EF-884C-8BFE-1274C47C44C3}"/>
    <dgm:cxn modelId="{190F1DDC-5435-A746-96AB-7E4BBF815871}" srcId="{93267034-A4D3-5549-AEC6-8BF46FFBE9B4}" destId="{43BA43EC-47B0-FC48-A399-207A8897EB41}" srcOrd="1" destOrd="0" parTransId="{FB43B825-759A-4743-A4F4-5429391CF598}" sibTransId="{15EFF47A-C6BB-A248-9313-A1FB5E8F9706}"/>
    <dgm:cxn modelId="{B1A42786-7A2A-3A44-9B23-C246E9D2F1DE}" type="presParOf" srcId="{327790B7-E2BD-9F42-B488-2E518ADDA538}" destId="{352C1DD6-6648-934F-8C85-56D51CEAA193}" srcOrd="0" destOrd="0" presId="urn:microsoft.com/office/officeart/2005/8/layout/hList1"/>
    <dgm:cxn modelId="{12CDA569-1D5C-4F45-947F-B3DE1B01591F}" type="presParOf" srcId="{352C1DD6-6648-934F-8C85-56D51CEAA193}" destId="{9E24E4C4-92A4-5448-B7AB-20893DA247CA}" srcOrd="0" destOrd="0" presId="urn:microsoft.com/office/officeart/2005/8/layout/hList1"/>
    <dgm:cxn modelId="{C3BEA3E0-7491-0441-A01B-46B6D04CA31F}" type="presParOf" srcId="{352C1DD6-6648-934F-8C85-56D51CEAA193}" destId="{9C5E6BBB-7323-6648-9932-614F57A951C2}" srcOrd="1" destOrd="0" presId="urn:microsoft.com/office/officeart/2005/8/layout/hList1"/>
    <dgm:cxn modelId="{43ACA1FC-171F-3749-99BF-7DD71FCF98F7}" type="presParOf" srcId="{327790B7-E2BD-9F42-B488-2E518ADDA538}" destId="{C6EF77CE-136E-C044-B6E5-76954A99B5C4}" srcOrd="1" destOrd="0" presId="urn:microsoft.com/office/officeart/2005/8/layout/hList1"/>
    <dgm:cxn modelId="{575CE51B-5144-AC4B-8EE3-1A0D890F99A7}" type="presParOf" srcId="{327790B7-E2BD-9F42-B488-2E518ADDA538}" destId="{48F87155-052A-2145-A178-D0AA5D19CB20}" srcOrd="2" destOrd="0" presId="urn:microsoft.com/office/officeart/2005/8/layout/hList1"/>
    <dgm:cxn modelId="{5AC4EA29-3A53-4D43-A12B-9DF23D4AF205}" type="presParOf" srcId="{48F87155-052A-2145-A178-D0AA5D19CB20}" destId="{80DAB08B-4D35-AE4F-9877-4226EEC09550}" srcOrd="0" destOrd="0" presId="urn:microsoft.com/office/officeart/2005/8/layout/hList1"/>
    <dgm:cxn modelId="{8B0C408E-F512-EC43-92CA-B617429BF44A}" type="presParOf" srcId="{48F87155-052A-2145-A178-D0AA5D19CB20}" destId="{9838B426-1AF2-5E40-B849-958C57ACC34F}" srcOrd="1" destOrd="0" presId="urn:microsoft.com/office/officeart/2005/8/layout/hList1"/>
    <dgm:cxn modelId="{98087EB5-D1B4-6D48-93FC-8C906EBED3D1}" type="presParOf" srcId="{327790B7-E2BD-9F42-B488-2E518ADDA538}" destId="{7730EF8D-7983-2742-8F7C-4C2A4A3508A1}" srcOrd="3" destOrd="0" presId="urn:microsoft.com/office/officeart/2005/8/layout/hList1"/>
    <dgm:cxn modelId="{95E618E2-A047-9E49-9C41-04BC8414A4EB}" type="presParOf" srcId="{327790B7-E2BD-9F42-B488-2E518ADDA538}" destId="{8BED9736-C22D-A648-821E-920EDAA2D5E3}" srcOrd="4" destOrd="0" presId="urn:microsoft.com/office/officeart/2005/8/layout/hList1"/>
    <dgm:cxn modelId="{D5CF8192-8E72-5647-B040-2F0CEFC9DA3D}" type="presParOf" srcId="{8BED9736-C22D-A648-821E-920EDAA2D5E3}" destId="{72FFE352-A7B2-8448-B3C5-ECB5F3793E83}" srcOrd="0" destOrd="0" presId="urn:microsoft.com/office/officeart/2005/8/layout/hList1"/>
    <dgm:cxn modelId="{D13011EF-3615-C443-BFDB-88548B0A8F32}" type="presParOf" srcId="{8BED9736-C22D-A648-821E-920EDAA2D5E3}" destId="{1F9E0571-77D6-CF4E-AADF-4BD3B4C0BC7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24E4C4-92A4-5448-B7AB-20893DA247CA}">
      <dsp:nvSpPr>
        <dsp:cNvPr id="0" name=""/>
        <dsp:cNvSpPr/>
      </dsp:nvSpPr>
      <dsp:spPr>
        <a:xfrm>
          <a:off x="1905" y="365609"/>
          <a:ext cx="1857374" cy="7429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138176" rIns="241808" bIns="138176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Person</a:t>
          </a:r>
        </a:p>
      </dsp:txBody>
      <dsp:txXfrm>
        <a:off x="1905" y="365609"/>
        <a:ext cx="1857374" cy="742949"/>
      </dsp:txXfrm>
    </dsp:sp>
    <dsp:sp modelId="{9C5E6BBB-7323-6648-9932-614F57A951C2}">
      <dsp:nvSpPr>
        <dsp:cNvPr id="0" name=""/>
        <dsp:cNvSpPr/>
      </dsp:nvSpPr>
      <dsp:spPr>
        <a:xfrm>
          <a:off x="40482" y="1042780"/>
          <a:ext cx="1857374" cy="14932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DAB08B-4D35-AE4F-9877-4226EEC09550}">
      <dsp:nvSpPr>
        <dsp:cNvPr id="0" name=""/>
        <dsp:cNvSpPr/>
      </dsp:nvSpPr>
      <dsp:spPr>
        <a:xfrm>
          <a:off x="2119312" y="365609"/>
          <a:ext cx="1857374" cy="7429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138176" rIns="241808" bIns="138176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Place</a:t>
          </a:r>
        </a:p>
      </dsp:txBody>
      <dsp:txXfrm>
        <a:off x="2119312" y="365609"/>
        <a:ext cx="1857374" cy="742949"/>
      </dsp:txXfrm>
    </dsp:sp>
    <dsp:sp modelId="{9838B426-1AF2-5E40-B849-958C57ACC34F}">
      <dsp:nvSpPr>
        <dsp:cNvPr id="0" name=""/>
        <dsp:cNvSpPr/>
      </dsp:nvSpPr>
      <dsp:spPr>
        <a:xfrm>
          <a:off x="2119312" y="1108559"/>
          <a:ext cx="1857374" cy="14932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FFE352-A7B2-8448-B3C5-ECB5F3793E83}">
      <dsp:nvSpPr>
        <dsp:cNvPr id="0" name=""/>
        <dsp:cNvSpPr/>
      </dsp:nvSpPr>
      <dsp:spPr>
        <a:xfrm>
          <a:off x="4236719" y="365609"/>
          <a:ext cx="1857374" cy="7429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138176" rIns="241808" bIns="138176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Thing </a:t>
          </a:r>
        </a:p>
      </dsp:txBody>
      <dsp:txXfrm>
        <a:off x="4236719" y="365609"/>
        <a:ext cx="1857374" cy="742949"/>
      </dsp:txXfrm>
    </dsp:sp>
    <dsp:sp modelId="{1F9E0571-77D6-CF4E-AADF-4BD3B4C0BC7C}">
      <dsp:nvSpPr>
        <dsp:cNvPr id="0" name=""/>
        <dsp:cNvSpPr/>
      </dsp:nvSpPr>
      <dsp:spPr>
        <a:xfrm>
          <a:off x="4236719" y="1108559"/>
          <a:ext cx="1857374" cy="14932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RmDnez0eduw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Link to video: </a:t>
            </a:r>
            <a:r>
              <a:rPr lang="en-US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https://youtu.be/RmDnez0eduw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135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page 7 in the book </a:t>
            </a:r>
          </a:p>
        </p:txBody>
      </p:sp>
    </p:spTree>
    <p:extLst>
      <p:ext uri="{BB962C8B-B14F-4D97-AF65-F5344CB8AC3E}">
        <p14:creationId xmlns:p14="http://schemas.microsoft.com/office/powerpoint/2010/main" val="19742328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page 8 in the book </a:t>
            </a:r>
          </a:p>
        </p:txBody>
      </p:sp>
    </p:spTree>
    <p:extLst>
      <p:ext uri="{BB962C8B-B14F-4D97-AF65-F5344CB8AC3E}">
        <p14:creationId xmlns:p14="http://schemas.microsoft.com/office/powerpoint/2010/main" val="23448675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796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51100" y="4307158"/>
            <a:ext cx="6692900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51100" y="4307158"/>
            <a:ext cx="6692900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51100" y="4307158"/>
            <a:ext cx="6692900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51100" y="4306228"/>
            <a:ext cx="6692900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5" name="Google Shape;85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51100" y="4307158"/>
            <a:ext cx="6692900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" name="Google Shape;13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51100" y="4307158"/>
            <a:ext cx="6692900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51100" y="4306228"/>
            <a:ext cx="6692900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8" name="Google Shape;38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51100" y="4307158"/>
            <a:ext cx="6692900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7" name="Google Shape;47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51100" y="4307158"/>
            <a:ext cx="6692900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4" name="Google Shape;54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51100" y="4307158"/>
            <a:ext cx="6692900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9" name="Google Shape;59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51100" y="4307158"/>
            <a:ext cx="6692900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51100" y="4307158"/>
            <a:ext cx="6692900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51100" y="4307158"/>
            <a:ext cx="6692900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4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portrait-of-cow-standing-in-pasture-248337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RmDnez0eduw?feature=oembed" TargetMode="Externa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blue&#10;&#10;Description automatically generated">
            <a:extLst>
              <a:ext uri="{FF2B5EF4-FFF2-40B4-BE49-F238E27FC236}">
                <a16:creationId xmlns:a16="http://schemas.microsoft.com/office/drawing/2014/main" id="{2A3FF8EE-BBE9-7C55-01CC-AFA7BA0229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9069" y="213975"/>
            <a:ext cx="6665471" cy="471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415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3CF11-58A2-B3B8-BE35-455138C57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736" y="105467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 As a class, let’s decide what an adjective does.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4D806A-1C1B-07FA-D2B7-3EA37B0D3A18}"/>
              </a:ext>
            </a:extLst>
          </p:cNvPr>
          <p:cNvSpPr txBox="1"/>
          <p:nvPr/>
        </p:nvSpPr>
        <p:spPr>
          <a:xfrm>
            <a:off x="369736" y="257175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adjective is a word that _____________.</a:t>
            </a:r>
          </a:p>
        </p:txBody>
      </p:sp>
    </p:spTree>
    <p:extLst>
      <p:ext uri="{BB962C8B-B14F-4D97-AF65-F5344CB8AC3E}">
        <p14:creationId xmlns:p14="http://schemas.microsoft.com/office/powerpoint/2010/main" val="385433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1E78903-3271-B16C-1054-A8D0ACFA65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95823" y="636856"/>
            <a:ext cx="4877688" cy="1690577"/>
          </a:xfrm>
          <a:ln w="12700">
            <a:solidFill>
              <a:schemeClr val="bg2"/>
            </a:solidFill>
          </a:ln>
        </p:spPr>
        <p:txBody>
          <a:bodyPr/>
          <a:lstStyle/>
          <a:p>
            <a:pPr marL="6350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Adjectives that describe the cow: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7D504F7-839F-1BBB-7211-D0EC50843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240" y="547749"/>
            <a:ext cx="3030279" cy="680484"/>
          </a:xfrm>
        </p:spPr>
        <p:txBody>
          <a:bodyPr>
            <a:normAutofit/>
          </a:bodyPr>
          <a:lstStyle/>
          <a:p>
            <a:r>
              <a:rPr lang="en-US" dirty="0"/>
              <a:t>This is a cow. </a:t>
            </a:r>
          </a:p>
        </p:txBody>
      </p:sp>
      <p:pic>
        <p:nvPicPr>
          <p:cNvPr id="5" name="Picture 4" descr="A picture containing cow, grass, sky, outdoor&#10;&#10;Description automatically generated">
            <a:extLst>
              <a:ext uri="{FF2B5EF4-FFF2-40B4-BE49-F238E27FC236}">
                <a16:creationId xmlns:a16="http://schemas.microsoft.com/office/drawing/2014/main" id="{5817D4E0-1505-08BA-5A63-CE91024A9E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0240" y="1373161"/>
            <a:ext cx="2862815" cy="19085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EEE304-C9F1-9D17-F4C6-8361D7479E47}"/>
              </a:ext>
            </a:extLst>
          </p:cNvPr>
          <p:cNvSpPr txBox="1"/>
          <p:nvPr/>
        </p:nvSpPr>
        <p:spPr>
          <a:xfrm>
            <a:off x="3872907" y="2668772"/>
            <a:ext cx="4877688" cy="200054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Write a sentence about the cow using adjectives and nouns. 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7F8150-7065-A116-3B8A-4CAFD9961EC0}"/>
              </a:ext>
            </a:extLst>
          </p:cNvPr>
          <p:cNvSpPr txBox="1"/>
          <p:nvPr/>
        </p:nvSpPr>
        <p:spPr>
          <a:xfrm>
            <a:off x="109273" y="3422824"/>
            <a:ext cx="34287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word is the noun? </a:t>
            </a:r>
          </a:p>
        </p:txBody>
      </p:sp>
    </p:spTree>
    <p:extLst>
      <p:ext uri="{BB962C8B-B14F-4D97-AF65-F5344CB8AC3E}">
        <p14:creationId xmlns:p14="http://schemas.microsoft.com/office/powerpoint/2010/main" val="82724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87C904A-E3BC-8C87-E05E-A5EDC16AC3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2650" y="947487"/>
            <a:ext cx="7825563" cy="963466"/>
          </a:xfrm>
        </p:spPr>
        <p:txBody>
          <a:bodyPr>
            <a:normAutofit/>
          </a:bodyPr>
          <a:lstStyle/>
          <a:p>
            <a:pPr marL="63500" indent="0">
              <a:lnSpc>
                <a:spcPct val="200000"/>
              </a:lnSpc>
              <a:buNone/>
            </a:pPr>
            <a:r>
              <a:rPr lang="en-US" dirty="0"/>
              <a:t>Write your name from top to bottom on your paper.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E75560C-0600-6FA2-965D-44E447C87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0" y="627961"/>
            <a:ext cx="8229600" cy="639051"/>
          </a:xfrm>
        </p:spPr>
        <p:txBody>
          <a:bodyPr/>
          <a:lstStyle/>
          <a:p>
            <a:r>
              <a:rPr lang="en-US" dirty="0"/>
              <a:t>Fun with adjectives!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37071B-0870-ADA3-7760-7E1E85EF4E4A}"/>
              </a:ext>
            </a:extLst>
          </p:cNvPr>
          <p:cNvSpPr txBox="1"/>
          <p:nvPr/>
        </p:nvSpPr>
        <p:spPr>
          <a:xfrm>
            <a:off x="3620386" y="1910953"/>
            <a:ext cx="1903228" cy="224676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4"/>
                </a:solidFill>
              </a:rPr>
              <a:t>L</a:t>
            </a:r>
          </a:p>
          <a:p>
            <a:r>
              <a:rPr lang="en-US" sz="2800" b="1" dirty="0">
                <a:solidFill>
                  <a:schemeClr val="accent4"/>
                </a:solidFill>
              </a:rPr>
              <a:t>O</a:t>
            </a:r>
          </a:p>
          <a:p>
            <a:r>
              <a:rPr lang="en-US" sz="2800" b="1" dirty="0">
                <a:solidFill>
                  <a:schemeClr val="accent4"/>
                </a:solidFill>
              </a:rPr>
              <a:t>G</a:t>
            </a:r>
          </a:p>
          <a:p>
            <a:r>
              <a:rPr lang="en-US" sz="2800" b="1" dirty="0">
                <a:solidFill>
                  <a:schemeClr val="accent4"/>
                </a:solidFill>
              </a:rPr>
              <a:t>A</a:t>
            </a:r>
          </a:p>
          <a:p>
            <a:r>
              <a:rPr lang="en-US" sz="2800" b="1" dirty="0">
                <a:solidFill>
                  <a:schemeClr val="accent4"/>
                </a:solidFill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80587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C514129-70BE-444C-B501-033F8C19DB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72496" y="1897591"/>
            <a:ext cx="3828882" cy="227414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for Likeable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for Outgoing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for Green bean eater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for Adorable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for Nice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BA11011-F78D-5726-5754-ACC2B5E14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077" y="335012"/>
            <a:ext cx="8399721" cy="1110884"/>
          </a:xfrm>
        </p:spPr>
        <p:txBody>
          <a:bodyPr>
            <a:normAutofit fontScale="90000"/>
          </a:bodyPr>
          <a:lstStyle/>
          <a:p>
            <a:r>
              <a:rPr lang="en-US" dirty="0"/>
              <a:t>Now think of adjectives that describe you.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F5EEEC-52E8-BBD3-2913-C6FCD7B129B7}"/>
              </a:ext>
            </a:extLst>
          </p:cNvPr>
          <p:cNvSpPr txBox="1"/>
          <p:nvPr/>
        </p:nvSpPr>
        <p:spPr>
          <a:xfrm>
            <a:off x="190831" y="1139488"/>
            <a:ext cx="88816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0" lvl="0">
              <a:spcBef>
                <a:spcPts val="520"/>
              </a:spcBef>
              <a:buClr>
                <a:srgbClr val="991B1E"/>
              </a:buClr>
              <a:buSzPts val="2600"/>
            </a:pPr>
            <a:r>
              <a:rPr lang="en-US" sz="2600" dirty="0">
                <a:latin typeface="Calibri"/>
                <a:cs typeface="Calibri"/>
                <a:sym typeface="Calibri"/>
              </a:rPr>
              <a:t>Use the letters in your name as the first letters of the adjectives.  </a:t>
            </a:r>
          </a:p>
        </p:txBody>
      </p:sp>
    </p:spTree>
    <p:extLst>
      <p:ext uri="{BB962C8B-B14F-4D97-AF65-F5344CB8AC3E}">
        <p14:creationId xmlns:p14="http://schemas.microsoft.com/office/powerpoint/2010/main" val="342892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>
            <a:spLocks noGrp="1"/>
          </p:cNvSpPr>
          <p:nvPr>
            <p:ph type="ctrTitle"/>
          </p:nvPr>
        </p:nvSpPr>
        <p:spPr>
          <a:xfrm>
            <a:off x="447391" y="1859917"/>
            <a:ext cx="8100259" cy="1423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lvl="0"/>
            <a:r>
              <a:rPr lang="en-US" dirty="0"/>
              <a:t>Adjectives Can </a:t>
            </a:r>
            <a:r>
              <a:rPr lang="en-US"/>
              <a:t>Make Things </a:t>
            </a:r>
            <a:r>
              <a:rPr lang="en-US" dirty="0"/>
              <a:t>Bigger, </a:t>
            </a:r>
            <a:r>
              <a:rPr lang="en-US" dirty="0">
                <a:solidFill>
                  <a:srgbClr val="FFFF00"/>
                </a:solidFill>
              </a:rPr>
              <a:t>Brighter</a:t>
            </a:r>
            <a:r>
              <a:rPr lang="en-US" dirty="0"/>
              <a:t>, </a:t>
            </a:r>
            <a:r>
              <a:rPr lang="en-US" dirty="0">
                <a:solidFill>
                  <a:schemeClr val="bg1"/>
                </a:solidFill>
                <a:latin typeface="Brush Script MT" panose="03060802040406070304" pitchFamily="66" charset="-122"/>
                <a:ea typeface="Brush Script MT" panose="03060802040406070304" pitchFamily="66" charset="-122"/>
                <a:cs typeface="Brush Script MT" panose="03060802040406070304" pitchFamily="66" charset="-122"/>
              </a:rPr>
              <a:t>More Beautiful! </a:t>
            </a:r>
            <a:endParaRPr dirty="0">
              <a:solidFill>
                <a:schemeClr val="bg1"/>
              </a:solidFill>
              <a:latin typeface="Brush Script MT" panose="03060802040406070304" pitchFamily="66" charset="-122"/>
              <a:ea typeface="Brush Script MT" panose="03060802040406070304" pitchFamily="66" charset="-122"/>
              <a:cs typeface="Brush Script MT" panose="03060802040406070304" pitchFamily="66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Essential Question</a:t>
            </a:r>
            <a:endParaRPr dirty="0"/>
          </a:p>
        </p:txBody>
      </p:sp>
      <p:sp>
        <p:nvSpPr>
          <p:cNvPr id="101" name="Google Shape;101;p24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55563" lvl="0" indent="0">
              <a:spcBef>
                <a:spcPts val="0"/>
              </a:spcBef>
              <a:buNone/>
            </a:pPr>
            <a:r>
              <a:rPr lang="en-US" dirty="0"/>
              <a:t>What are adjectives and how can they make stories and writing more interesting?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5"/>
          <p:cNvSpPr txBox="1">
            <a:spLocks noGrp="1"/>
          </p:cNvSpPr>
          <p:nvPr>
            <p:ph type="title"/>
          </p:nvPr>
        </p:nvSpPr>
        <p:spPr>
          <a:xfrm>
            <a:off x="458791" y="1059113"/>
            <a:ext cx="7772400" cy="67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Lesson Objectives</a:t>
            </a:r>
            <a:endParaRPr dirty="0"/>
          </a:p>
        </p:txBody>
      </p:sp>
      <p:sp>
        <p:nvSpPr>
          <p:cNvPr id="107" name="Google Shape;107;p25"/>
          <p:cNvSpPr txBox="1">
            <a:spLocks noGrp="1"/>
          </p:cNvSpPr>
          <p:nvPr>
            <p:ph type="body" idx="1"/>
          </p:nvPr>
        </p:nvSpPr>
        <p:spPr>
          <a:xfrm>
            <a:off x="458791" y="1733384"/>
            <a:ext cx="7772400" cy="2289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fontScale="92500" lnSpcReduction="20000"/>
          </a:bodyPr>
          <a:lstStyle/>
          <a:p>
            <a:r>
              <a:rPr lang="en-US" dirty="0"/>
              <a:t>Learn what an adjective is.</a:t>
            </a:r>
          </a:p>
          <a:p>
            <a:r>
              <a:rPr lang="en-US" dirty="0"/>
              <a:t>Use adjectives to make writing more interesting. </a:t>
            </a:r>
          </a:p>
          <a:p>
            <a:r>
              <a:rPr lang="en-US" dirty="0"/>
              <a:t>Learn to identify adjectives in different forms of texts. </a:t>
            </a:r>
          </a:p>
          <a:p>
            <a:pPr marL="63500" indent="0">
              <a:buNone/>
            </a:pPr>
            <a:br>
              <a:rPr lang="en-US" dirty="0"/>
            </a:br>
            <a:br>
              <a:rPr lang="en-US" dirty="0"/>
            </a:b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44545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 Is it a person, place, or thing?</a:t>
            </a:r>
            <a:endParaRPr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03980A2-B3B6-A887-4642-097F144E47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5244000"/>
              </p:ext>
            </p:extLst>
          </p:nvPr>
        </p:nvGraphicFramePr>
        <p:xfrm>
          <a:off x="1698457" y="1301968"/>
          <a:ext cx="6096000" cy="2967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51F0ECC-6605-F04A-DB9C-50670B1ADBE8}"/>
              </a:ext>
            </a:extLst>
          </p:cNvPr>
          <p:cNvSpPr txBox="1"/>
          <p:nvPr/>
        </p:nvSpPr>
        <p:spPr>
          <a:xfrm>
            <a:off x="1698457" y="4124164"/>
            <a:ext cx="5747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 noun is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______________________________________________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BDC8465-C2F2-C6DE-1AEB-1365DD0DC1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1507" y="539910"/>
            <a:ext cx="8325293" cy="3434098"/>
          </a:xfrm>
        </p:spPr>
        <p:txBody>
          <a:bodyPr>
            <a:normAutofit/>
          </a:bodyPr>
          <a:lstStyle/>
          <a:p>
            <a:pPr marL="63500" indent="0">
              <a:buNone/>
            </a:pPr>
            <a:r>
              <a:rPr lang="en-US" sz="4000" i="1" dirty="0"/>
              <a:t> </a:t>
            </a:r>
          </a:p>
          <a:p>
            <a:pPr marL="63500" indent="0">
              <a:buNone/>
            </a:pPr>
            <a:r>
              <a:rPr lang="en-US" sz="3200" dirty="0"/>
              <a:t>My dog sleeps in a bed.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D884C9-AC6B-37D9-312D-D0BCAA750691}"/>
              </a:ext>
            </a:extLst>
          </p:cNvPr>
          <p:cNvSpPr txBox="1"/>
          <p:nvPr/>
        </p:nvSpPr>
        <p:spPr>
          <a:xfrm>
            <a:off x="457200" y="3173789"/>
            <a:ext cx="836782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My </a:t>
            </a:r>
            <a:r>
              <a:rPr lang="en-US" sz="3200" i="1" dirty="0">
                <a:latin typeface="Calibri" panose="020F0502020204030204" pitchFamily="34" charset="0"/>
                <a:cs typeface="Calibri" panose="020F0502020204030204" pitchFamily="34" charset="0"/>
              </a:rPr>
              <a:t>fluffy white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dog sleeps in an </a:t>
            </a:r>
            <a:r>
              <a:rPr lang="en-US" sz="3200" i="1" dirty="0">
                <a:latin typeface="Calibri" panose="020F0502020204030204" pitchFamily="34" charset="0"/>
                <a:cs typeface="Calibri" panose="020F0502020204030204" pitchFamily="34" charset="0"/>
              </a:rPr>
              <a:t>old dirty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bed.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13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2" descr="If You Were an Adjective - Read Aloud">
            <a:hlinkClick r:id="" action="ppaction://media"/>
            <a:extLst>
              <a:ext uri="{FF2B5EF4-FFF2-40B4-BE49-F238E27FC236}">
                <a16:creationId xmlns:a16="http://schemas.microsoft.com/office/drawing/2014/main" id="{9CCC36D6-1841-D78F-1F6F-57E64F64484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955771" y="1093580"/>
            <a:ext cx="5232458" cy="295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49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elephant with tusks&#10;&#10;Description automatically generated with low confidence">
            <a:extLst>
              <a:ext uri="{FF2B5EF4-FFF2-40B4-BE49-F238E27FC236}">
                <a16:creationId xmlns:a16="http://schemas.microsoft.com/office/drawing/2014/main" id="{F9975865-A667-84AE-BBEC-C50E6D3C1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550" y="234950"/>
            <a:ext cx="6692900" cy="46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024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oster of an elephant&#10;&#10;Description automatically generated with low confidence">
            <a:extLst>
              <a:ext uri="{FF2B5EF4-FFF2-40B4-BE49-F238E27FC236}">
                <a16:creationId xmlns:a16="http://schemas.microsoft.com/office/drawing/2014/main" id="{62278EB8-3F86-AD26-B4FA-3C7D855700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874" y="282166"/>
            <a:ext cx="6218603" cy="4672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92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225</Words>
  <Application>Microsoft Office PowerPoint</Application>
  <PresentationFormat>On-screen Show (16:9)</PresentationFormat>
  <Paragraphs>40</Paragraphs>
  <Slides>14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Brush Script MT</vt:lpstr>
      <vt:lpstr>Calibri</vt:lpstr>
      <vt:lpstr>Noto Sans Symbols</vt:lpstr>
      <vt:lpstr>LEARN theme</vt:lpstr>
      <vt:lpstr>LEARN theme</vt:lpstr>
      <vt:lpstr>PowerPoint Presentation</vt:lpstr>
      <vt:lpstr>Adjectives Can Make Things Bigger, Brighter, More Beautiful! </vt:lpstr>
      <vt:lpstr>Essential Question</vt:lpstr>
      <vt:lpstr>Lesson Objectives</vt:lpstr>
      <vt:lpstr> Is it a person, place, or thing?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As a class, let’s decide what an adjective does. </vt:lpstr>
      <vt:lpstr>This is a cow. </vt:lpstr>
      <vt:lpstr>Fun with adjectives!</vt:lpstr>
      <vt:lpstr>Now think of adjectives that describe you.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McLeod Porter, Delma</dc:creator>
  <cp:lastModifiedBy>McLeod Porter, Delma</cp:lastModifiedBy>
  <cp:revision>7</cp:revision>
  <dcterms:modified xsi:type="dcterms:W3CDTF">2025-05-29T18:02:43Z</dcterms:modified>
</cp:coreProperties>
</file>