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4"/>
    <p:sldMasterId id="2147483686" r:id="rId5"/>
  </p:sldMasterIdLst>
  <p:notesMasterIdLst>
    <p:notesMasterId r:id="rId40"/>
  </p:notesMasterIdLst>
  <p:sldIdLst>
    <p:sldId id="256" r:id="rId6"/>
    <p:sldId id="257" r:id="rId7"/>
    <p:sldId id="258" r:id="rId8"/>
    <p:sldId id="259" r:id="rId9"/>
    <p:sldId id="29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9042C-8EE5-41A9-82A8-E5EB77816965}" v="3" dt="2022-07-18T14:59:06.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075"/>
  </p:normalViewPr>
  <p:slideViewPr>
    <p:cSldViewPr snapToGrid="0">
      <p:cViewPr varScale="1">
        <p:scale>
          <a:sx n="142" d="100"/>
          <a:sy n="142" d="100"/>
        </p:scale>
        <p:origin x="2240" y="76"/>
      </p:cViewPr>
      <p:guideLst>
        <p:guide orient="horz" pos="1620"/>
        <p:guide pos="2880"/>
      </p:guideLst>
    </p:cSldViewPr>
  </p:slideViewPr>
  <p:notesTextViewPr>
    <p:cViewPr>
      <p:scale>
        <a:sx n="1" d="1"/>
        <a:sy n="1" d="1"/>
      </p:scale>
      <p:origin x="0" y="0"/>
    </p:cViewPr>
  </p:notesTextViewPr>
  <p:notesViewPr>
    <p:cSldViewPr snapToGrid="0">
      <p:cViewPr varScale="1">
        <p:scale>
          <a:sx n="122" d="100"/>
          <a:sy n="122" d="100"/>
        </p:scale>
        <p:origin x="49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14639118@N03/2630233943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File:Edward_Dmytryk.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washington_area_spark/1520105031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Pete_Seeger_1986.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Nine_of_the_Hollywood_10_charged_with_contempt_of_Congress_1947.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88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akelet.com/wake/yIUu1bPqHaIB9zDHqlfc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learn.k20center.ou.edu/strategy/889" TargetMode="External"/><Relationship Id="rId4" Type="http://schemas.openxmlformats.org/officeDocument/2006/relationships/hyperlink" Target="https://wakelet.com/wake/C3TDuaMNurqRPqNgDONh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58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lickr.com/photos/14639118@N03/2630233943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File:Edward_Dmytryk.jp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lickr.com/photos/washington_area_spark/1520105031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ommons.wikimedia.org/wiki/File:Pete_Seeger_1986.jp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19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N35IugBYH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0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learn.k20center.ou.edu/strategy/116"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41cd13314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41cd13314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AustinMini 1275. (2018, February 9). </a:t>
            </a:r>
            <a:r>
              <a:rPr lang="en" i="1"/>
              <a:t>Lucille Ball. </a:t>
            </a:r>
            <a:r>
              <a:rPr lang="en"/>
              <a:t>Flickr. </a:t>
            </a:r>
            <a:r>
              <a:rPr lang="en" u="sng">
                <a:solidFill>
                  <a:schemeClr val="hlink"/>
                </a:solidFill>
                <a:hlinkClick r:id="rId3"/>
              </a:rPr>
              <a:t>https://www.flickr.com/photos/14639118@N03/26302339438</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41cd13314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41cd13314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Wikipedia. (2018, January 9). </a:t>
            </a:r>
            <a:r>
              <a:rPr lang="en" i="1" dirty="0"/>
              <a:t>U.S. filmmaker, Edward Dmytryk. </a:t>
            </a:r>
            <a:r>
              <a:rPr lang="en" u="sng" dirty="0">
                <a:solidFill>
                  <a:schemeClr val="hlink"/>
                </a:solidFill>
                <a:hlinkClick r:id="rId3"/>
              </a:rPr>
              <a:t>https://en.wikipedia.org/wiki/File:Edward_Dmytryk.jpg</a:t>
            </a:r>
            <a:r>
              <a:rPr lang="en"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41cd13314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241cd13314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Washington Area Spark. (1946, September 23). </a:t>
            </a:r>
            <a:r>
              <a:rPr lang="en" i="1" dirty="0"/>
              <a:t>Paul Robeson sings out against lynching: 1946. </a:t>
            </a:r>
            <a:r>
              <a:rPr lang="en" dirty="0"/>
              <a:t>Flickr. </a:t>
            </a:r>
            <a:r>
              <a:rPr lang="en" u="sng" dirty="0">
                <a:solidFill>
                  <a:schemeClr val="hlink"/>
                </a:solidFill>
                <a:hlinkClick r:id="rId3"/>
              </a:rPr>
              <a:t>https://www.flickr.com/photos/washington_area_spark/15201050315</a:t>
            </a:r>
            <a:r>
              <a:rPr lang="en" dirty="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41cd133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41cd13314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Schwarz, J. (1986, February 20). </a:t>
            </a:r>
            <a:r>
              <a:rPr lang="en" i="1" dirty="0"/>
              <a:t>Pete Seeger concert photo b&amp;w. </a:t>
            </a:r>
            <a:r>
              <a:rPr lang="en" dirty="0"/>
              <a:t>Wikimedia Commons. </a:t>
            </a:r>
            <a:r>
              <a:rPr lang="en" u="sng" dirty="0">
                <a:solidFill>
                  <a:schemeClr val="hlink"/>
                </a:solidFill>
                <a:hlinkClick r:id="rId3"/>
              </a:rPr>
              <a:t>https://commons.wikimedia.org/wiki/File:Pete_Seeger_1986.jpg</a:t>
            </a: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41cd13314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41cd13314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Los Angeles Times. (1947, December 11). </a:t>
            </a:r>
            <a:r>
              <a:rPr lang="en" i="1" dirty="0"/>
              <a:t>Charged with contempt of Congress, nine Hollywood men give themselves up to U.S. Marshal today. From left: Robert Adrian Scott, Edward Dmytryk, Samuel Ornitz, Lester Cole, Herbert Biberman, Albert Maltz, Alvah Bessie, John Howard Lawson and Ring Lardner Jr. </a:t>
            </a:r>
            <a:r>
              <a:rPr lang="en" dirty="0"/>
              <a:t>Wikimedia Commons. </a:t>
            </a:r>
            <a:r>
              <a:rPr lang="en" u="sng" dirty="0">
                <a:solidFill>
                  <a:schemeClr val="hlink"/>
                </a:solidFill>
                <a:hlinkClick r:id="rId3"/>
              </a:rPr>
              <a:t>https://commons.wikimedia.org/wiki/File:Nine_of_the_Hollywood_10_charged_with_contempt_of_Congress_1947.jpg</a:t>
            </a:r>
            <a:r>
              <a:rPr lang="en"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41cd13314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200">
                <a:solidFill>
                  <a:schemeClr val="dk1"/>
                </a:solidFill>
              </a:rPr>
              <a:t>K20 Center. (2021, May 28). </a:t>
            </a:r>
            <a:r>
              <a:rPr lang="en" sz="1200" i="1">
                <a:solidFill>
                  <a:schemeClr val="dk1"/>
                </a:solidFill>
              </a:rPr>
              <a:t>SOAPStone.</a:t>
            </a:r>
            <a:r>
              <a:rPr lang="en" sz="1200">
                <a:solidFill>
                  <a:schemeClr val="dk1"/>
                </a:solidFill>
              </a:rPr>
              <a:t> Strategies. </a:t>
            </a:r>
            <a:r>
              <a:rPr lang="en" sz="1200" u="sng">
                <a:solidFill>
                  <a:schemeClr val="hlink"/>
                </a:solidFill>
                <a:hlinkClick r:id="rId3"/>
              </a:rPr>
              <a:t>https://learn.k20center.ou.edu/strategy/889</a:t>
            </a:r>
            <a:r>
              <a:rPr lang="en" sz="1200">
                <a:solidFill>
                  <a:srgbClr val="1155CC"/>
                </a:solidFill>
              </a:rPr>
              <a:t>.</a:t>
            </a:r>
            <a:endParaRPr sz="1200">
              <a:solidFill>
                <a:srgbClr val="1155CC"/>
              </a:solidFill>
            </a:endParaRPr>
          </a:p>
          <a:p>
            <a:pPr marL="0" lvl="0" indent="0" algn="l" rtl="0">
              <a:lnSpc>
                <a:spcPct val="100000"/>
              </a:lnSpc>
              <a:spcBef>
                <a:spcPts val="0"/>
              </a:spcBef>
              <a:spcAft>
                <a:spcPts val="0"/>
              </a:spcAft>
              <a:buSzPts val="1400"/>
              <a:buNone/>
            </a:pPr>
            <a:endParaRPr/>
          </a:p>
        </p:txBody>
      </p:sp>
      <p:sp>
        <p:nvSpPr>
          <p:cNvPr id="256" name="Google Shape;256;g1241cd1331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41cd13314_0_5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200" dirty="0">
                <a:solidFill>
                  <a:schemeClr val="dk1"/>
                </a:solidFill>
              </a:rPr>
              <a:t>Give students following links for Wakelet</a:t>
            </a:r>
          </a:p>
          <a:p>
            <a:pPr marL="0" lvl="0" indent="0" algn="l" rtl="0">
              <a:spcBef>
                <a:spcPts val="0"/>
              </a:spcBef>
              <a:spcAft>
                <a:spcPts val="0"/>
              </a:spcAft>
              <a:buClr>
                <a:schemeClr val="dk1"/>
              </a:buClr>
              <a:buSzPts val="1800"/>
              <a:buFont typeface="Arial"/>
              <a:buNone/>
            </a:pPr>
            <a:r>
              <a:rPr lang="en" sz="1200" dirty="0">
                <a:solidFill>
                  <a:schemeClr val="dk1"/>
                </a:solidFill>
              </a:rPr>
              <a:t>English Wakelet: </a:t>
            </a:r>
            <a:r>
              <a:rPr lang="en-US" sz="2000" dirty="0">
                <a:hlinkClick r:id="rId3"/>
              </a:rPr>
              <a:t>HUAC Versus Hollywood - </a:t>
            </a:r>
            <a:r>
              <a:rPr lang="en-US" sz="2000" dirty="0" err="1">
                <a:hlinkClick r:id="rId3"/>
              </a:rPr>
              <a:t>Wakelet</a:t>
            </a:r>
            <a:endParaRPr lang="en" sz="1200" dirty="0">
              <a:solidFill>
                <a:schemeClr val="dk1"/>
              </a:solidFill>
            </a:endParaRPr>
          </a:p>
          <a:p>
            <a:pPr marL="0" lvl="0" indent="0" algn="l" rtl="0">
              <a:spcBef>
                <a:spcPts val="0"/>
              </a:spcBef>
              <a:spcAft>
                <a:spcPts val="0"/>
              </a:spcAft>
              <a:buClr>
                <a:schemeClr val="dk1"/>
              </a:buClr>
              <a:buSzPts val="1800"/>
              <a:buFont typeface="Arial"/>
              <a:buNone/>
            </a:pPr>
            <a:r>
              <a:rPr lang="en" sz="1200" dirty="0">
                <a:solidFill>
                  <a:schemeClr val="dk1"/>
                </a:solidFill>
              </a:rPr>
              <a:t>Spanish Wakelet: </a:t>
            </a:r>
            <a:r>
              <a:rPr lang="en-US" sz="2000" dirty="0">
                <a:hlinkClick r:id="rId4"/>
              </a:rPr>
              <a:t>HUAC vs Hollywood - </a:t>
            </a:r>
            <a:r>
              <a:rPr lang="en-US" sz="2000" dirty="0" err="1">
                <a:hlinkClick r:id="rId4"/>
              </a:rPr>
              <a:t>Wakelet</a:t>
            </a:r>
            <a:endParaRPr lang="en" sz="1200" dirty="0">
              <a:solidFill>
                <a:schemeClr val="dk1"/>
              </a:solidFill>
            </a:endParaRPr>
          </a:p>
          <a:p>
            <a:pPr marL="0" lvl="0" indent="0" algn="l" rtl="0">
              <a:spcBef>
                <a:spcPts val="0"/>
              </a:spcBef>
              <a:spcAft>
                <a:spcPts val="0"/>
              </a:spcAft>
              <a:buClr>
                <a:schemeClr val="dk1"/>
              </a:buClr>
              <a:buSzPts val="1800"/>
              <a:buFont typeface="Arial"/>
              <a:buNone/>
            </a:pPr>
            <a:r>
              <a:rPr lang="en" sz="1200" dirty="0">
                <a:solidFill>
                  <a:schemeClr val="dk1"/>
                </a:solidFill>
              </a:rPr>
              <a:t>K20 Center. (2021, May 28). </a:t>
            </a:r>
            <a:r>
              <a:rPr lang="en" sz="1200" i="0" dirty="0">
                <a:solidFill>
                  <a:schemeClr val="dk1"/>
                </a:solidFill>
              </a:rPr>
              <a:t>SOAPStone</a:t>
            </a:r>
            <a:r>
              <a:rPr lang="en" sz="1200" i="1" dirty="0">
                <a:solidFill>
                  <a:schemeClr val="dk1"/>
                </a:solidFill>
              </a:rPr>
              <a:t>.</a:t>
            </a:r>
            <a:r>
              <a:rPr lang="en" sz="1200" dirty="0">
                <a:solidFill>
                  <a:schemeClr val="dk1"/>
                </a:solidFill>
              </a:rPr>
              <a:t> Strategies. </a:t>
            </a:r>
            <a:r>
              <a:rPr lang="en" sz="1200" u="sng" dirty="0">
                <a:solidFill>
                  <a:schemeClr val="hlink"/>
                </a:solidFill>
                <a:hlinkClick r:id="rId5"/>
              </a:rPr>
              <a:t>https://learn.k20center.ou.edu/strategy/889</a:t>
            </a:r>
            <a:r>
              <a:rPr lang="en" sz="1200" dirty="0">
                <a:solidFill>
                  <a:srgbClr val="1155CC"/>
                </a:solidFill>
              </a:rPr>
              <a:t>.</a:t>
            </a:r>
            <a:endParaRPr dirty="0"/>
          </a:p>
        </p:txBody>
      </p:sp>
      <p:sp>
        <p:nvSpPr>
          <p:cNvPr id="263" name="Google Shape;263;g1241cd13314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241cd13314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241cd13314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200" dirty="0">
                <a:solidFill>
                  <a:schemeClr val="dk1"/>
                </a:solidFill>
              </a:rPr>
              <a:t>K20 Center. (2021, July 30). </a:t>
            </a:r>
            <a:r>
              <a:rPr lang="en" sz="1200" i="0" dirty="0">
                <a:solidFill>
                  <a:schemeClr val="dk1"/>
                </a:solidFill>
              </a:rPr>
              <a:t>True for who? </a:t>
            </a:r>
            <a:r>
              <a:rPr lang="en" sz="1200" dirty="0">
                <a:solidFill>
                  <a:schemeClr val="dk1"/>
                </a:solidFill>
              </a:rPr>
              <a:t>Strategies. </a:t>
            </a:r>
            <a:r>
              <a:rPr lang="en" sz="1200" u="sng" dirty="0">
                <a:solidFill>
                  <a:schemeClr val="hlink"/>
                </a:solidFill>
                <a:hlinkClick r:id="rId3"/>
              </a:rPr>
              <a:t>https://learn.k20center.ou.edu/strategy/1586</a:t>
            </a:r>
            <a:r>
              <a:rPr lang="en" dirty="0"/>
              <a: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651e3af0b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2651e3af0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651e3af0b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2651e3af0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41cd1331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41cd1331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651e3af0b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651e3af0b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651e3af0b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2651e3af0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651e3af0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651e3af0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651e3af0b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651e3af0b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2651e3af0b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2651e3af0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651e3af0b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651e3af0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2651e3af0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2651e3af0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651e3af0b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651e3af0b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651e3af0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651e3af0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651e3af0b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2651e3af0b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41cd1331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41cd1331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41cd13314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it-IT" dirty="0"/>
              <a:t>Webster, S. (2022). Cancel culture. K20 Center.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K20 Center. (2020, September 16). </a:t>
            </a:r>
            <a:r>
              <a:rPr lang="en" i="1" dirty="0"/>
              <a:t>Bell ringers and exit tickets. </a:t>
            </a:r>
            <a:r>
              <a:rPr lang="en" dirty="0"/>
              <a:t>Strategies. </a:t>
            </a:r>
            <a:r>
              <a:rPr lang="en" u="sng" dirty="0">
                <a:solidFill>
                  <a:schemeClr val="hlink"/>
                </a:solidFill>
                <a:hlinkClick r:id="rId3"/>
              </a:rPr>
              <a:t>https://learn.k20center.ou.edu/strategy/125</a:t>
            </a:r>
            <a:endParaRPr u="sng" dirty="0">
              <a:solidFill>
                <a:schemeClr val="hlink"/>
              </a:solidFill>
            </a:endParaRPr>
          </a:p>
          <a:p>
            <a:pPr marL="0" lvl="0" indent="0" algn="l" rtl="0">
              <a:lnSpc>
                <a:spcPct val="100000"/>
              </a:lnSpc>
              <a:spcBef>
                <a:spcPts val="0"/>
              </a:spcBef>
              <a:spcAft>
                <a:spcPts val="0"/>
              </a:spcAft>
              <a:buSzPts val="1400"/>
              <a:buNone/>
            </a:pPr>
            <a:endParaRPr dirty="0"/>
          </a:p>
        </p:txBody>
      </p:sp>
      <p:sp>
        <p:nvSpPr>
          <p:cNvPr id="374" name="Google Shape;374;g1241cd13314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41cd13314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241cd1331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AustinMini 1275. (2018, February 9). </a:t>
            </a:r>
            <a:r>
              <a:rPr lang="en" i="1">
                <a:solidFill>
                  <a:schemeClr val="dk1"/>
                </a:solidFill>
              </a:rPr>
              <a:t>Lucille Ball. </a:t>
            </a:r>
            <a:r>
              <a:rPr lang="en">
                <a:solidFill>
                  <a:schemeClr val="dk1"/>
                </a:solidFill>
              </a:rPr>
              <a:t>Flickr. </a:t>
            </a:r>
            <a:r>
              <a:rPr lang="en" u="sng">
                <a:solidFill>
                  <a:schemeClr val="hlink"/>
                </a:solidFill>
                <a:hlinkClick r:id="rId3"/>
              </a:rPr>
              <a:t>https://www.flickr.com/photos/14639118@N03/26302339438</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41cd13314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241cd13314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Wikipedia. (2018, January 9). </a:t>
            </a:r>
            <a:r>
              <a:rPr lang="en" i="1">
                <a:solidFill>
                  <a:schemeClr val="dk1"/>
                </a:solidFill>
              </a:rPr>
              <a:t>U.S. filmmaker, Edward Dmytryk. </a:t>
            </a:r>
            <a:r>
              <a:rPr lang="en" u="sng">
                <a:solidFill>
                  <a:schemeClr val="hlink"/>
                </a:solidFill>
                <a:hlinkClick r:id="rId3"/>
              </a:rPr>
              <a:t>https://en.wikipedia.org/wiki/File:Edward_Dmytryk.jpg</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241cd13314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241cd13314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Washington Area Spark. (1946, September 23). </a:t>
            </a:r>
            <a:r>
              <a:rPr lang="en" i="1">
                <a:solidFill>
                  <a:schemeClr val="dk1"/>
                </a:solidFill>
              </a:rPr>
              <a:t>Paul Robeson sings out against lynching: 1946. </a:t>
            </a:r>
            <a:r>
              <a:rPr lang="en">
                <a:solidFill>
                  <a:schemeClr val="dk1"/>
                </a:solidFill>
              </a:rPr>
              <a:t>Flickr. </a:t>
            </a:r>
            <a:r>
              <a:rPr lang="en" u="sng">
                <a:solidFill>
                  <a:schemeClr val="hlink"/>
                </a:solidFill>
                <a:hlinkClick r:id="rId3"/>
              </a:rPr>
              <a:t>https://www.flickr.com/photos/washington_area_spark/15201050315</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241cd13314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241cd13314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Schwarz, J. (1986, February 20). </a:t>
            </a:r>
            <a:r>
              <a:rPr lang="en" i="1">
                <a:solidFill>
                  <a:schemeClr val="dk1"/>
                </a:solidFill>
              </a:rPr>
              <a:t>Pete Seeger concert photo b&amp;w. </a:t>
            </a:r>
            <a:r>
              <a:rPr lang="en">
                <a:solidFill>
                  <a:schemeClr val="dk1"/>
                </a:solidFill>
              </a:rPr>
              <a:t>Wikimedia Commons. </a:t>
            </a:r>
            <a:r>
              <a:rPr lang="en" u="sng">
                <a:solidFill>
                  <a:schemeClr val="hlink"/>
                </a:solidFill>
                <a:hlinkClick r:id="rId3"/>
              </a:rPr>
              <a:t>https://commons.wikimedia.org/wiki/File:Pete_Seeger_1986.jpg</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41cd13314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i="0" dirty="0">
                <a:solidFill>
                  <a:srgbClr val="292929"/>
                </a:solidFill>
                <a:highlight>
                  <a:srgbClr val="FFFFFF"/>
                </a:highlight>
              </a:rPr>
              <a:t>K20 Center. (2021, April 15). T.A.C.O.S. Strategies. </a:t>
            </a:r>
            <a:r>
              <a:rPr lang="en" sz="1200" i="0" u="sng" dirty="0">
                <a:solidFill>
                  <a:schemeClr val="hlink"/>
                </a:solidFill>
                <a:highlight>
                  <a:srgbClr val="FFFFFF"/>
                </a:highlight>
                <a:hlinkClick r:id="rId3"/>
              </a:rPr>
              <a:t>https://learn.k20center.ou.edu/strategy/1196</a:t>
            </a:r>
            <a:r>
              <a:rPr lang="en" sz="1200" i="0" u="sng" dirty="0">
                <a:solidFill>
                  <a:schemeClr val="hlink"/>
                </a:solidFill>
                <a:highlight>
                  <a:srgbClr val="FFFFFF"/>
                </a:highlight>
              </a:rPr>
              <a:t>.</a:t>
            </a:r>
            <a:endParaRPr sz="1200" i="0" u="sng" dirty="0">
              <a:solidFill>
                <a:schemeClr val="hlink"/>
              </a:solidFill>
              <a:highlight>
                <a:srgbClr val="FFFFFF"/>
              </a:highlight>
            </a:endParaRPr>
          </a:p>
          <a:p>
            <a:pPr marL="0" lvl="0" indent="0" algn="l" rtl="0">
              <a:lnSpc>
                <a:spcPct val="100000"/>
              </a:lnSpc>
              <a:spcBef>
                <a:spcPts val="0"/>
              </a:spcBef>
              <a:spcAft>
                <a:spcPts val="0"/>
              </a:spcAft>
              <a:buSzPts val="1400"/>
              <a:buNone/>
            </a:pPr>
            <a:endParaRPr dirty="0"/>
          </a:p>
        </p:txBody>
      </p:sp>
      <p:sp>
        <p:nvSpPr>
          <p:cNvPr id="181" name="Google Shape;181;g1241cd13314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K20 Center. (2021, April 15). T.A.C.O.S. Strategies. https://learn.k20center.ou.edu/strategy/1196.</a:t>
            </a:r>
          </a:p>
          <a:p>
            <a:r>
              <a:rPr lang="en-US" dirty="0"/>
              <a:t>Block, H. (1947, October 31). It's okay...we're hunting communists. Library of Congress. Library of Congress Prints and Photographs Division. Retrieved April 13, 2022, from https://www.loc.gov/pictures/item/00652190/.</a:t>
            </a:r>
          </a:p>
          <a:p>
            <a:endParaRPr lang="en-US" dirty="0"/>
          </a:p>
          <a:p>
            <a:endParaRPr lang="en-US" dirty="0"/>
          </a:p>
        </p:txBody>
      </p:sp>
    </p:spTree>
    <p:extLst>
      <p:ext uri="{BB962C8B-B14F-4D97-AF65-F5344CB8AC3E}">
        <p14:creationId xmlns:p14="http://schemas.microsoft.com/office/powerpoint/2010/main" val="189741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41cd1331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41cd1331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
                <a:solidFill>
                  <a:schemeClr val="dk1"/>
                </a:solidFill>
              </a:rPr>
              <a:t>TED-Ed. (2017, March 14). </a:t>
            </a:r>
            <a:r>
              <a:rPr lang="en" i="1">
                <a:solidFill>
                  <a:schemeClr val="dk1"/>
                </a:solidFill>
              </a:rPr>
              <a:t>What is McCarthyism? And how did it happen?</a:t>
            </a:r>
            <a:r>
              <a:rPr lang="en">
                <a:solidFill>
                  <a:schemeClr val="dk1"/>
                </a:solidFill>
              </a:rPr>
              <a:t> Retrieved April 13, 2022, from </a:t>
            </a:r>
            <a:r>
              <a:rPr lang="en" u="sng">
                <a:solidFill>
                  <a:schemeClr val="hlink"/>
                </a:solidFill>
                <a:hlinkClick r:id="rId3"/>
              </a:rPr>
              <a:t>https://www.youtube.com/watch?v=N35IugBYH04</a:t>
            </a:r>
            <a:r>
              <a:rPr lang="en">
                <a:solidFill>
                  <a:schemeClr val="dk1"/>
                </a:solidFill>
              </a:rPr>
              <a:t>. </a:t>
            </a:r>
            <a:endParaRPr>
              <a:solidFill>
                <a:schemeClr val="dk1"/>
              </a:solidFill>
            </a:endParaRPr>
          </a:p>
          <a:p>
            <a:pPr marL="0" lvl="0" indent="0" algn="l" rtl="0">
              <a:spcBef>
                <a:spcPts val="1200"/>
              </a:spcBef>
              <a:spcAft>
                <a:spcPts val="0"/>
              </a:spcAft>
              <a:buClr>
                <a:schemeClr val="dk1"/>
              </a:buClr>
              <a:buSzPts val="1100"/>
              <a:buFont typeface="Arial"/>
              <a:buNone/>
            </a:pPr>
            <a:endParaRPr sz="1200">
              <a:highlight>
                <a:srgbClr val="FFFF00"/>
              </a:highlight>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651e3af0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2651e3af0b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200" dirty="0">
                <a:solidFill>
                  <a:schemeClr val="dk1"/>
                </a:solidFill>
              </a:rPr>
              <a:t>K20 Center. (2020, September 16). </a:t>
            </a:r>
            <a:r>
              <a:rPr lang="en" sz="1200" i="1" dirty="0">
                <a:solidFill>
                  <a:schemeClr val="dk1"/>
                </a:solidFill>
              </a:rPr>
              <a:t>POMS: Point of most significance.</a:t>
            </a:r>
            <a:r>
              <a:rPr lang="en" sz="1200" dirty="0">
                <a:solidFill>
                  <a:schemeClr val="dk1"/>
                </a:solidFill>
              </a:rPr>
              <a:t> Strategies. </a:t>
            </a:r>
            <a:r>
              <a:rPr lang="en" sz="1200" u="sng" dirty="0">
                <a:solidFill>
                  <a:schemeClr val="hlink"/>
                </a:solidFill>
                <a:hlinkClick r:id="rId3"/>
              </a:rPr>
              <a:t>https://learn.k20center.ou.edu/strategy/101</a:t>
            </a:r>
            <a:r>
              <a:rPr lang="en" sz="1200" dirty="0">
                <a:solidFill>
                  <a:schemeClr val="dk1"/>
                </a:solidFill>
              </a:rPr>
              <a:t>. </a:t>
            </a:r>
          </a:p>
          <a:p>
            <a:pPr marL="0" lvl="0" indent="0" algn="l" rtl="0">
              <a:lnSpc>
                <a:spcPct val="100000"/>
              </a:lnSpc>
              <a:spcBef>
                <a:spcPts val="0"/>
              </a:spcBef>
              <a:spcAft>
                <a:spcPts val="0"/>
              </a:spcAft>
              <a:buSzPts val="1400"/>
              <a:buNone/>
            </a:pPr>
            <a:r>
              <a:rPr lang="en" dirty="0"/>
              <a:t>K20 Center. (n.d.). Elbow partners. </a:t>
            </a:r>
            <a:r>
              <a:rPr lang="en-US" sz="1800" u="sng" dirty="0">
                <a:solidFill>
                  <a:srgbClr val="0052CC"/>
                </a:solidFill>
                <a:effectLst/>
                <a:latin typeface="Segoe UI" panose="020B0502040204020203" pitchFamily="34" charset="0"/>
                <a:ea typeface="Times New Roman" panose="02020603050405020304" pitchFamily="18" charset="0"/>
                <a:hlinkClick r:id="rId4"/>
              </a:rPr>
              <a:t>https://learn.k20center.ou.edu/strategy/116</a:t>
            </a:r>
            <a:r>
              <a:rPr lang="en-US" sz="1800" dirty="0">
                <a:solidFill>
                  <a:srgbClr val="172B4D"/>
                </a:solidFill>
                <a:effectLst/>
                <a:latin typeface="Segoe UI" panose="020B0502040204020203" pitchFamily="34" charset="0"/>
                <a:ea typeface="Times New Roman" panose="02020603050405020304" pitchFamily="18" charset="0"/>
              </a:rPr>
              <a:t>. </a:t>
            </a:r>
            <a:endParaRPr lang="en" dirty="0"/>
          </a:p>
          <a:p>
            <a:pPr marL="0" lvl="0" indent="0" algn="l" rtl="0">
              <a:lnSpc>
                <a:spcPct val="100000"/>
              </a:lnSpc>
              <a:spcBef>
                <a:spcPts val="0"/>
              </a:spcBef>
              <a:spcAft>
                <a:spcPts val="0"/>
              </a:spcAft>
              <a:buSzPts val="1400"/>
              <a:buNone/>
            </a:pPr>
            <a:endParaRPr lang="en" dirty="0"/>
          </a:p>
          <a:p>
            <a:pPr marL="0" lvl="0" indent="0" algn="l" rtl="0">
              <a:lnSpc>
                <a:spcPct val="100000"/>
              </a:lnSpc>
              <a:spcBef>
                <a:spcPts val="0"/>
              </a:spcBef>
              <a:spcAft>
                <a:spcPts val="0"/>
              </a:spcAft>
              <a:buSzPts val="1400"/>
              <a:buNone/>
            </a:pPr>
            <a:r>
              <a:rPr lang="en" dirty="0"/>
              <a:t>This slide is optional.</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651e3af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12651e3af0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200" b="0" i="0" u="none" strike="noStrike" dirty="0">
                <a:solidFill>
                  <a:srgbClr val="000000"/>
                </a:solidFill>
                <a:latin typeface="Arial"/>
                <a:ea typeface="Arial"/>
                <a:cs typeface="Arial"/>
                <a:sym typeface="Arial"/>
              </a:rPr>
              <a:t>K20 Center. (</a:t>
            </a:r>
            <a:r>
              <a:rPr lang="en" sz="1200" dirty="0"/>
              <a:t>2021, February 12</a:t>
            </a:r>
            <a:r>
              <a:rPr lang="en" sz="1200" b="0" i="0" u="none" strike="noStrike" dirty="0">
                <a:solidFill>
                  <a:srgbClr val="000000"/>
                </a:solidFill>
                <a:latin typeface="Arial"/>
                <a:ea typeface="Arial"/>
                <a:cs typeface="Arial"/>
                <a:sym typeface="Arial"/>
              </a:rPr>
              <a:t>). S-I-T (Surprising, Interesting, Troubling). Strategie</a:t>
            </a:r>
            <a:r>
              <a:rPr lang="en" sz="1200" dirty="0"/>
              <a:t>s.</a:t>
            </a:r>
            <a:r>
              <a:rPr lang="en" sz="1200" b="0" i="0" u="none" strike="noStrike" dirty="0">
                <a:solidFill>
                  <a:srgbClr val="000000"/>
                </a:solidFill>
                <a:latin typeface="Arial"/>
                <a:ea typeface="Arial"/>
                <a:cs typeface="Arial"/>
                <a:sym typeface="Arial"/>
              </a:rPr>
              <a:t> </a:t>
            </a:r>
            <a:r>
              <a:rPr lang="en" sz="12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https://learn.k20center.ou.edu/strategy/926</a:t>
            </a:r>
            <a:r>
              <a:rPr lang="en" sz="1200" dirty="0">
                <a:solidFill>
                  <a:srgbClr val="1155CC"/>
                </a:solidFill>
              </a:rPr>
              <a:t>.</a:t>
            </a:r>
            <a:endParaRPr sz="1200" dirty="0">
              <a:solidFill>
                <a:srgbClr val="1155CC"/>
              </a:solidFill>
            </a:endParaRPr>
          </a:p>
          <a:p>
            <a:pPr marL="0" marR="0" lvl="0" indent="0" algn="l" rtl="0">
              <a:lnSpc>
                <a:spcPct val="100000"/>
              </a:lnSpc>
              <a:spcBef>
                <a:spcPts val="0"/>
              </a:spcBef>
              <a:spcAft>
                <a:spcPts val="0"/>
              </a:spcAft>
              <a:buClr>
                <a:srgbClr val="000000"/>
              </a:buClr>
              <a:buSzPts val="1800"/>
              <a:buFont typeface="Arial"/>
              <a:buNone/>
            </a:pPr>
            <a:endParaRPr sz="1200" dirty="0">
              <a:solidFill>
                <a:srgbClr val="1155CC"/>
              </a:solidFill>
            </a:endParaRPr>
          </a:p>
          <a:p>
            <a:pPr marL="0" lvl="0" indent="0" algn="l" rtl="0">
              <a:spcBef>
                <a:spcPts val="0"/>
              </a:spcBef>
              <a:spcAft>
                <a:spcPts val="0"/>
              </a:spcAft>
              <a:buClr>
                <a:schemeClr val="dk1"/>
              </a:buClr>
              <a:buSzPts val="1400"/>
              <a:buFont typeface="Arial"/>
              <a:buNone/>
            </a:pPr>
            <a:r>
              <a:rPr lang="en" dirty="0">
                <a:solidFill>
                  <a:schemeClr val="dk1"/>
                </a:solidFill>
              </a:rPr>
              <a:t>This slide is optional.</a:t>
            </a:r>
            <a:endParaRPr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200" dirty="0">
              <a:solidFill>
                <a:srgbClr val="1155CC"/>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41cd13314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41cd13314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445025"/>
            <a:ext cx="8520600" cy="572700"/>
          </a:xfrm>
          <a:prstGeom prst="rect">
            <a:avLst/>
          </a:prstGeom>
        </p:spPr>
        <p:txBody>
          <a:bodyPr spcFirstLastPara="1" wrap="square" lIns="0" tIns="45700" rIns="0" bIns="0" anchor="b"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9"/>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520"/>
              </a:spcBef>
              <a:spcAft>
                <a:spcPts val="0"/>
              </a:spcAft>
              <a:buSzPts val="1400"/>
              <a:buChar char="•"/>
              <a:defRPr sz="1400"/>
            </a:lvl1pPr>
            <a:lvl2pPr marL="914400" lvl="1" indent="-304800" rtl="0">
              <a:spcBef>
                <a:spcPts val="360"/>
              </a:spcBef>
              <a:spcAft>
                <a:spcPts val="0"/>
              </a:spcAft>
              <a:buSzPts val="1200"/>
              <a:buChar char="⚫"/>
              <a:defRPr sz="1200"/>
            </a:lvl2pPr>
            <a:lvl3pPr marL="1371600" lvl="2" indent="-304800" rtl="0">
              <a:spcBef>
                <a:spcPts val="315"/>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304800" rtl="0">
              <a:spcBef>
                <a:spcPts val="300"/>
              </a:spcBef>
              <a:spcAft>
                <a:spcPts val="0"/>
              </a:spcAft>
              <a:buSzPts val="1200"/>
              <a:buChar char="⚫"/>
              <a:defRPr sz="1200"/>
            </a:lvl5pPr>
            <a:lvl6pPr marL="2743200" lvl="5" indent="-304800" rtl="0">
              <a:spcBef>
                <a:spcPts val="270"/>
              </a:spcBef>
              <a:spcAft>
                <a:spcPts val="0"/>
              </a:spcAft>
              <a:buSzPts val="1200"/>
              <a:buChar char="⚫"/>
              <a:defRPr sz="1200"/>
            </a:lvl6pPr>
            <a:lvl7pPr marL="3200400" lvl="6" indent="-304800" rtl="0">
              <a:spcBef>
                <a:spcPts val="240"/>
              </a:spcBef>
              <a:spcAft>
                <a:spcPts val="0"/>
              </a:spcAft>
              <a:buSzPts val="1200"/>
              <a:buChar char="⚫"/>
              <a:defRPr sz="1200"/>
            </a:lvl7pPr>
            <a:lvl8pPr marL="3657600" lvl="7" indent="-304800" rtl="0">
              <a:spcBef>
                <a:spcPts val="240"/>
              </a:spcBef>
              <a:spcAft>
                <a:spcPts val="0"/>
              </a:spcAft>
              <a:buSzPts val="1200"/>
              <a:buChar char="•"/>
              <a:defRPr sz="1200"/>
            </a:lvl8pPr>
            <a:lvl9pPr marL="4114800" lvl="8" indent="-304800" rtl="0">
              <a:spcBef>
                <a:spcPts val="210"/>
              </a:spcBef>
              <a:spcAft>
                <a:spcPts val="0"/>
              </a:spcAft>
              <a:buSzPts val="1200"/>
              <a:buChar char="•"/>
              <a:defRPr sz="1200"/>
            </a:lvl9pPr>
          </a:lstStyle>
          <a:p>
            <a:endParaRPr/>
          </a:p>
        </p:txBody>
      </p:sp>
      <p:sp>
        <p:nvSpPr>
          <p:cNvPr id="78" name="Google Shape;78;p19"/>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520"/>
              </a:spcBef>
              <a:spcAft>
                <a:spcPts val="0"/>
              </a:spcAft>
              <a:buSzPts val="1400"/>
              <a:buChar char="•"/>
              <a:defRPr sz="1400"/>
            </a:lvl1pPr>
            <a:lvl2pPr marL="914400" lvl="1" indent="-304800" rtl="0">
              <a:spcBef>
                <a:spcPts val="360"/>
              </a:spcBef>
              <a:spcAft>
                <a:spcPts val="0"/>
              </a:spcAft>
              <a:buSzPts val="1200"/>
              <a:buChar char="⚫"/>
              <a:defRPr sz="1200"/>
            </a:lvl2pPr>
            <a:lvl3pPr marL="1371600" lvl="2" indent="-304800" rtl="0">
              <a:spcBef>
                <a:spcPts val="315"/>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304800" rtl="0">
              <a:spcBef>
                <a:spcPts val="300"/>
              </a:spcBef>
              <a:spcAft>
                <a:spcPts val="0"/>
              </a:spcAft>
              <a:buSzPts val="1200"/>
              <a:buChar char="⚫"/>
              <a:defRPr sz="1200"/>
            </a:lvl5pPr>
            <a:lvl6pPr marL="2743200" lvl="5" indent="-304800" rtl="0">
              <a:spcBef>
                <a:spcPts val="270"/>
              </a:spcBef>
              <a:spcAft>
                <a:spcPts val="0"/>
              </a:spcAft>
              <a:buSzPts val="1200"/>
              <a:buChar char="⚫"/>
              <a:defRPr sz="1200"/>
            </a:lvl6pPr>
            <a:lvl7pPr marL="3200400" lvl="6" indent="-304800" rtl="0">
              <a:spcBef>
                <a:spcPts val="240"/>
              </a:spcBef>
              <a:spcAft>
                <a:spcPts val="0"/>
              </a:spcAft>
              <a:buSzPts val="1200"/>
              <a:buChar char="⚫"/>
              <a:defRPr sz="1200"/>
            </a:lvl7pPr>
            <a:lvl8pPr marL="3657600" lvl="7" indent="-304800" rtl="0">
              <a:spcBef>
                <a:spcPts val="240"/>
              </a:spcBef>
              <a:spcAft>
                <a:spcPts val="0"/>
              </a:spcAft>
              <a:buSzPts val="1200"/>
              <a:buChar char="•"/>
              <a:defRPr sz="1200"/>
            </a:lvl8pPr>
            <a:lvl9pPr marL="4114800" lvl="8" indent="-304800" rtl="0">
              <a:spcBef>
                <a:spcPts val="210"/>
              </a:spcBef>
              <a:spcAft>
                <a:spcPts val="0"/>
              </a:spcAft>
              <a:buSzPts val="1200"/>
              <a:buChar char="•"/>
              <a:defRPr sz="1200"/>
            </a:lvl9pPr>
          </a:lstStyle>
          <a:p>
            <a:endParaRPr/>
          </a:p>
        </p:txBody>
      </p:sp>
      <p:sp>
        <p:nvSpPr>
          <p:cNvPr id="79" name="Google Shape;7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3"/>
        <p:cNvGrpSpPr/>
        <p:nvPr/>
      </p:nvGrpSpPr>
      <p:grpSpPr>
        <a:xfrm>
          <a:off x="0" y="0"/>
          <a:ext cx="0" cy="0"/>
          <a:chOff x="0" y="0"/>
          <a:chExt cx="0" cy="0"/>
        </a:xfrm>
      </p:grpSpPr>
      <p:pic>
        <p:nvPicPr>
          <p:cNvPr id="84" name="Google Shape;84;p21"/>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5"/>
        <p:cNvGrpSpPr/>
        <p:nvPr/>
      </p:nvGrpSpPr>
      <p:grpSpPr>
        <a:xfrm>
          <a:off x="0" y="0"/>
          <a:ext cx="0" cy="0"/>
          <a:chOff x="0" y="0"/>
          <a:chExt cx="0" cy="0"/>
        </a:xfrm>
      </p:grpSpPr>
      <p:sp>
        <p:nvSpPr>
          <p:cNvPr id="86" name="Google Shape;86;p2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87" name="Google Shape;8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8" name="Google Shape;88;p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1" name="Google Shape;91;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93" name="Google Shape;93;p23"/>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94"/>
        <p:cNvGrpSpPr/>
        <p:nvPr/>
      </p:nvGrpSpPr>
      <p:grpSpPr>
        <a:xfrm>
          <a:off x="0" y="0"/>
          <a:ext cx="0" cy="0"/>
          <a:chOff x="0" y="0"/>
          <a:chExt cx="0" cy="0"/>
        </a:xfrm>
      </p:grpSpPr>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6" name="Google Shape;96;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98" name="Google Shape;98;p24"/>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99"/>
        <p:cNvGrpSpPr/>
        <p:nvPr/>
      </p:nvGrpSpPr>
      <p:grpSpPr>
        <a:xfrm>
          <a:off x="0" y="0"/>
          <a:ext cx="0" cy="0"/>
          <a:chOff x="0" y="0"/>
          <a:chExt cx="0" cy="0"/>
        </a:xfrm>
      </p:grpSpPr>
      <p:sp>
        <p:nvSpPr>
          <p:cNvPr id="100" name="Google Shape;100;p25"/>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1" name="Google Shape;101;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2" name="Google Shape;102;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5"/>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04" name="Google Shape;104;p25"/>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105" name="Google Shape;105;p25"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6"/>
        <p:cNvGrpSpPr/>
        <p:nvPr/>
      </p:nvGrpSpPr>
      <p:grpSpPr>
        <a:xfrm>
          <a:off x="0" y="0"/>
          <a:ext cx="0" cy="0"/>
          <a:chOff x="0" y="0"/>
          <a:chExt cx="0" cy="0"/>
        </a:xfrm>
      </p:grpSpPr>
      <p:sp>
        <p:nvSpPr>
          <p:cNvPr id="107" name="Google Shape;107;p26"/>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6"/>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09" name="Google Shape;109;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10"/>
        <p:cNvGrpSpPr/>
        <p:nvPr/>
      </p:nvGrpSpPr>
      <p:grpSpPr>
        <a:xfrm>
          <a:off x="0" y="0"/>
          <a:ext cx="0" cy="0"/>
          <a:chOff x="0" y="0"/>
          <a:chExt cx="0" cy="0"/>
        </a:xfrm>
      </p:grpSpPr>
      <p:sp>
        <p:nvSpPr>
          <p:cNvPr id="111" name="Google Shape;111;p2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12" name="Google Shape;112;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3" name="Google Shape;113;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2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17" name="Google Shape;117;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9"/>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1" name="Google Shape;121;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2" name="Google Shape;122;p29"/>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3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26" name="Google Shape;126;p3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27" name="Google Shape;127;p30"/>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8" name="Google Shape;128;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9" name="Google Shape;129;p30"/>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30"/>
        <p:cNvGrpSpPr/>
        <p:nvPr/>
      </p:nvGrpSpPr>
      <p:grpSpPr>
        <a:xfrm>
          <a:off x="0" y="0"/>
          <a:ext cx="0" cy="0"/>
          <a:chOff x="0" y="0"/>
          <a:chExt cx="0" cy="0"/>
        </a:xfrm>
      </p:grpSpPr>
      <p:sp>
        <p:nvSpPr>
          <p:cNvPr id="131" name="Google Shape;131;p31"/>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2" name="Google Shape;132;p31"/>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3" name="Google Shape;133;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4" name="Google Shape;134;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35"/>
        <p:cNvGrpSpPr/>
        <p:nvPr/>
      </p:nvGrpSpPr>
      <p:grpSpPr>
        <a:xfrm>
          <a:off x="0" y="0"/>
          <a:ext cx="0" cy="0"/>
          <a:chOff x="0" y="0"/>
          <a:chExt cx="0" cy="0"/>
        </a:xfrm>
      </p:grpSpPr>
      <p:pic>
        <p:nvPicPr>
          <p:cNvPr id="136" name="Google Shape;136;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7" name="Google Shape;137;p32"/>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38" name="Google Shape;138;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39"/>
        <p:cNvGrpSpPr/>
        <p:nvPr/>
      </p:nvGrpSpPr>
      <p:grpSpPr>
        <a:xfrm>
          <a:off x="0" y="0"/>
          <a:ext cx="0" cy="0"/>
          <a:chOff x="0" y="0"/>
          <a:chExt cx="0" cy="0"/>
        </a:xfrm>
      </p:grpSpPr>
      <p:pic>
        <p:nvPicPr>
          <p:cNvPr id="140" name="Google Shape;140;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1" name="Google Shape;141;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2"/>
        <p:cNvGrpSpPr/>
        <p:nvPr/>
      </p:nvGrpSpPr>
      <p:grpSpPr>
        <a:xfrm>
          <a:off x="0" y="0"/>
          <a:ext cx="0" cy="0"/>
          <a:chOff x="0" y="0"/>
          <a:chExt cx="0" cy="0"/>
        </a:xfrm>
      </p:grpSpPr>
      <p:pic>
        <p:nvPicPr>
          <p:cNvPr id="143" name="Google Shape;143;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4" name="Google Shape;144;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45"/>
        <p:cNvGrpSpPr/>
        <p:nvPr/>
      </p:nvGrpSpPr>
      <p:grpSpPr>
        <a:xfrm>
          <a:off x="0" y="0"/>
          <a:ext cx="0" cy="0"/>
          <a:chOff x="0" y="0"/>
          <a:chExt cx="0" cy="0"/>
        </a:xfrm>
      </p:grpSpPr>
      <p:pic>
        <p:nvPicPr>
          <p:cNvPr id="146" name="Google Shape;146;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47"/>
        <p:cNvGrpSpPr/>
        <p:nvPr/>
      </p:nvGrpSpPr>
      <p:grpSpPr>
        <a:xfrm>
          <a:off x="0" y="0"/>
          <a:ext cx="0" cy="0"/>
          <a:chOff x="0" y="0"/>
          <a:chExt cx="0" cy="0"/>
        </a:xfrm>
      </p:grpSpPr>
      <p:pic>
        <p:nvPicPr>
          <p:cNvPr id="148" name="Google Shape;148;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4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508396" y="457200"/>
            <a:ext cx="64473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36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38"/>
          <p:cNvSpPr txBox="1">
            <a:spLocks noGrp="1"/>
          </p:cNvSpPr>
          <p:nvPr>
            <p:ph type="body" idx="1"/>
          </p:nvPr>
        </p:nvSpPr>
        <p:spPr>
          <a:xfrm>
            <a:off x="508396" y="1620440"/>
            <a:ext cx="6447300" cy="29112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53" name="Google Shape;153;p38"/>
          <p:cNvSpPr txBox="1">
            <a:spLocks noGrp="1"/>
          </p:cNvSpPr>
          <p:nvPr>
            <p:ph type="dt" idx="10"/>
          </p:nvPr>
        </p:nvSpPr>
        <p:spPr>
          <a:xfrm>
            <a:off x="5404247" y="4531519"/>
            <a:ext cx="683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sz="700">
                <a:solidFill>
                  <a:srgbClr val="898989"/>
                </a:solidFill>
              </a:defRPr>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54" name="Google Shape;154;p38"/>
          <p:cNvSpPr txBox="1">
            <a:spLocks noGrp="1"/>
          </p:cNvSpPr>
          <p:nvPr>
            <p:ph type="ftr" idx="11"/>
          </p:nvPr>
        </p:nvSpPr>
        <p:spPr>
          <a:xfrm>
            <a:off x="508397" y="4531519"/>
            <a:ext cx="47232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55" name="Google Shape;155;p38"/>
          <p:cNvSpPr txBox="1">
            <a:spLocks noGrp="1"/>
          </p:cNvSpPr>
          <p:nvPr>
            <p:ph type="sldNum" idx="12"/>
          </p:nvPr>
        </p:nvSpPr>
        <p:spPr>
          <a:xfrm>
            <a:off x="6442472" y="4531519"/>
            <a:ext cx="51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700"/>
              <a:buFont typeface="Trebuchet MS"/>
              <a:buNone/>
              <a:defRPr sz="7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sz="1100">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156"/>
        <p:cNvGrpSpPr/>
        <p:nvPr/>
      </p:nvGrpSpPr>
      <p:grpSpPr>
        <a:xfrm>
          <a:off x="0" y="0"/>
          <a:ext cx="0" cy="0"/>
          <a:chOff x="0" y="0"/>
          <a:chExt cx="0" cy="0"/>
        </a:xfrm>
      </p:grpSpPr>
      <p:pic>
        <p:nvPicPr>
          <p:cNvPr id="157" name="Google Shape;157;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8" name="Google Shape;158;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3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60" name="Google Shape;160;p3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2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hyperlink" Target="http://www.youtube.com/watch?v=bjcwzinQlE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35IugBYH04"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learn.k20center.ou.edu/lesson/72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HUAC v. Hollywood</a:t>
            </a:r>
            <a:endParaRPr/>
          </a:p>
        </p:txBody>
      </p:sp>
      <p:sp>
        <p:nvSpPr>
          <p:cNvPr id="166" name="Google Shape;166;p4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The Impact of the Second Red Scare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Who was Lucille Ball?</a:t>
            </a:r>
            <a:endParaRPr dirty="0"/>
          </a:p>
        </p:txBody>
      </p:sp>
      <p:sp>
        <p:nvSpPr>
          <p:cNvPr id="224" name="Google Shape;224;p49"/>
          <p:cNvSpPr txBox="1">
            <a:spLocks noGrp="1"/>
          </p:cNvSpPr>
          <p:nvPr>
            <p:ph type="body" idx="1"/>
          </p:nvPr>
        </p:nvSpPr>
        <p:spPr>
          <a:xfrm>
            <a:off x="457200" y="1305050"/>
            <a:ext cx="42492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sz="2200" dirty="0"/>
              <a:t>August 6, 1911 - April 26, 1989;</a:t>
            </a:r>
            <a:endParaRPr sz="2200" dirty="0"/>
          </a:p>
          <a:p>
            <a:pPr marL="457200" lvl="0" indent="-393700" algn="l" rtl="0">
              <a:spcBef>
                <a:spcPts val="0"/>
              </a:spcBef>
              <a:spcAft>
                <a:spcPts val="0"/>
              </a:spcAft>
              <a:buSzPts val="2600"/>
              <a:buChar char="•"/>
            </a:pPr>
            <a:r>
              <a:rPr lang="en" sz="2200" dirty="0"/>
              <a:t>American actress, comedian, and producer;</a:t>
            </a:r>
            <a:endParaRPr sz="2200" dirty="0"/>
          </a:p>
          <a:p>
            <a:pPr marL="457200" lvl="0" indent="-393700" algn="l" rtl="0">
              <a:spcBef>
                <a:spcPts val="0"/>
              </a:spcBef>
              <a:spcAft>
                <a:spcPts val="0"/>
              </a:spcAft>
              <a:buSzPts val="2600"/>
              <a:buChar char="•"/>
            </a:pPr>
            <a:r>
              <a:rPr lang="en" sz="2200" dirty="0"/>
              <a:t>Registered to vote in 1936 and listed her party affiliation as Communist;</a:t>
            </a:r>
            <a:endParaRPr sz="2200" dirty="0"/>
          </a:p>
          <a:p>
            <a:pPr marL="457200" lvl="0" indent="-393700" algn="l" rtl="0">
              <a:spcBef>
                <a:spcPts val="0"/>
              </a:spcBef>
              <a:spcAft>
                <a:spcPts val="0"/>
              </a:spcAft>
              <a:buSzPts val="2600"/>
              <a:buChar char="•"/>
            </a:pPr>
            <a:r>
              <a:rPr lang="en" sz="2200" dirty="0"/>
              <a:t>Met with HUAC investigator in 1953 and provided sealed testimony.</a:t>
            </a:r>
            <a:endParaRPr sz="2200" dirty="0"/>
          </a:p>
        </p:txBody>
      </p:sp>
      <p:pic>
        <p:nvPicPr>
          <p:cNvPr id="225" name="Google Shape;225;p49"/>
          <p:cNvPicPr preferRelativeResize="0"/>
          <p:nvPr/>
        </p:nvPicPr>
        <p:blipFill>
          <a:blip r:embed="rId3">
            <a:alphaModFix/>
          </a:blip>
          <a:stretch>
            <a:fillRect/>
          </a:stretch>
        </p:blipFill>
        <p:spPr>
          <a:xfrm>
            <a:off x="5139558" y="846184"/>
            <a:ext cx="3547241" cy="30951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0"/>
          <p:cNvSpPr txBox="1">
            <a:spLocks noGrp="1"/>
          </p:cNvSpPr>
          <p:nvPr>
            <p:ph type="title"/>
          </p:nvPr>
        </p:nvSpPr>
        <p:spPr>
          <a:xfrm>
            <a:off x="457200" y="149591"/>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Who was Edward Dmytryk?</a:t>
            </a:r>
            <a:endParaRPr dirty="0"/>
          </a:p>
        </p:txBody>
      </p:sp>
      <p:sp>
        <p:nvSpPr>
          <p:cNvPr id="231" name="Google Shape;231;p50"/>
          <p:cNvSpPr txBox="1">
            <a:spLocks noGrp="1"/>
          </p:cNvSpPr>
          <p:nvPr>
            <p:ph type="body" idx="1"/>
          </p:nvPr>
        </p:nvSpPr>
        <p:spPr>
          <a:xfrm>
            <a:off x="457199" y="1090648"/>
            <a:ext cx="4751727" cy="3621000"/>
          </a:xfrm>
          <a:prstGeom prst="rect">
            <a:avLst/>
          </a:prstGeom>
        </p:spPr>
        <p:txBody>
          <a:bodyPr spcFirstLastPara="1" wrap="square" lIns="91400" tIns="91400" rIns="91400" bIns="91400" anchor="t" anchorCtr="0">
            <a:normAutofit/>
          </a:bodyPr>
          <a:lstStyle/>
          <a:p>
            <a:pPr marL="457200" lvl="0" indent="-368935" algn="l" rtl="0">
              <a:spcBef>
                <a:spcPts val="520"/>
              </a:spcBef>
              <a:spcAft>
                <a:spcPts val="0"/>
              </a:spcAft>
              <a:buSzPct val="100000"/>
              <a:buChar char="•"/>
            </a:pPr>
            <a:r>
              <a:rPr lang="en-US" sz="2200" dirty="0"/>
              <a:t>September 4, 1908 - July 1, 1999;</a:t>
            </a:r>
          </a:p>
          <a:p>
            <a:pPr marL="457200" lvl="0" indent="-368935" algn="l" rtl="0">
              <a:spcBef>
                <a:spcPts val="0"/>
              </a:spcBef>
              <a:spcAft>
                <a:spcPts val="0"/>
              </a:spcAft>
              <a:buSzPct val="100000"/>
              <a:buChar char="•"/>
            </a:pPr>
            <a:r>
              <a:rPr lang="en-US" sz="2200" dirty="0"/>
              <a:t>Canadian-born, American film director;</a:t>
            </a:r>
          </a:p>
          <a:p>
            <a:pPr marL="457200" lvl="0" indent="-368935" algn="l" rtl="0">
              <a:spcBef>
                <a:spcPts val="0"/>
              </a:spcBef>
              <a:spcAft>
                <a:spcPts val="0"/>
              </a:spcAft>
              <a:buSzPct val="100000"/>
              <a:buChar char="•"/>
            </a:pPr>
            <a:r>
              <a:rPr lang="en-US" sz="2200" dirty="0"/>
              <a:t>Named one of the “Hollywood Ten;”</a:t>
            </a:r>
          </a:p>
          <a:p>
            <a:pPr marL="457200" lvl="0" indent="-368935" algn="l" rtl="0">
              <a:spcBef>
                <a:spcPts val="0"/>
              </a:spcBef>
              <a:spcAft>
                <a:spcPts val="0"/>
              </a:spcAft>
              <a:buSzPct val="100000"/>
              <a:buChar char="•"/>
            </a:pPr>
            <a:r>
              <a:rPr lang="en-US" sz="2200" dirty="0"/>
              <a:t>Served over 4 months in jail;</a:t>
            </a:r>
          </a:p>
          <a:p>
            <a:pPr marL="457200" lvl="0" indent="-368935" algn="l" rtl="0">
              <a:spcBef>
                <a:spcPts val="0"/>
              </a:spcBef>
              <a:spcAft>
                <a:spcPts val="0"/>
              </a:spcAft>
              <a:buSzPct val="100000"/>
              <a:buChar char="•"/>
            </a:pPr>
            <a:r>
              <a:rPr lang="en-US" sz="2200" dirty="0"/>
              <a:t>Testified in front of HUAC in 1951 after imprisonment and cooperated with them</a:t>
            </a:r>
            <a:r>
              <a:rPr lang="en-US" sz="2000" dirty="0"/>
              <a:t>.</a:t>
            </a:r>
          </a:p>
        </p:txBody>
      </p:sp>
      <p:pic>
        <p:nvPicPr>
          <p:cNvPr id="232" name="Google Shape;232;p50"/>
          <p:cNvPicPr preferRelativeResize="0"/>
          <p:nvPr/>
        </p:nvPicPr>
        <p:blipFill>
          <a:blip r:embed="rId3">
            <a:alphaModFix/>
          </a:blip>
          <a:stretch>
            <a:fillRect/>
          </a:stretch>
        </p:blipFill>
        <p:spPr>
          <a:xfrm>
            <a:off x="5420755" y="1153310"/>
            <a:ext cx="2581275" cy="3495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1"/>
          <p:cNvSpPr txBox="1">
            <a:spLocks noGrp="1"/>
          </p:cNvSpPr>
          <p:nvPr>
            <p:ph type="title"/>
          </p:nvPr>
        </p:nvSpPr>
        <p:spPr>
          <a:xfrm>
            <a:off x="501344" y="13382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Who was Paul Robeson?</a:t>
            </a:r>
            <a:endParaRPr dirty="0"/>
          </a:p>
        </p:txBody>
      </p:sp>
      <p:sp>
        <p:nvSpPr>
          <p:cNvPr id="238" name="Google Shape;238;p51"/>
          <p:cNvSpPr txBox="1">
            <a:spLocks noGrp="1"/>
          </p:cNvSpPr>
          <p:nvPr>
            <p:ph type="body" idx="1"/>
          </p:nvPr>
        </p:nvSpPr>
        <p:spPr>
          <a:xfrm>
            <a:off x="457200" y="1112719"/>
            <a:ext cx="4367048" cy="3621000"/>
          </a:xfrm>
          <a:prstGeom prst="rect">
            <a:avLst/>
          </a:prstGeom>
        </p:spPr>
        <p:txBody>
          <a:bodyPr spcFirstLastPara="1" wrap="square" lIns="91400" tIns="91400" rIns="91400" bIns="91400" anchor="t" anchorCtr="0">
            <a:noAutofit/>
          </a:bodyPr>
          <a:lstStyle/>
          <a:p>
            <a:pPr marL="457200" lvl="0" indent="-356552" algn="l" rtl="0">
              <a:spcBef>
                <a:spcPts val="520"/>
              </a:spcBef>
              <a:spcAft>
                <a:spcPts val="0"/>
              </a:spcAft>
              <a:buSzPct val="100000"/>
              <a:buChar char="•"/>
            </a:pPr>
            <a:r>
              <a:rPr lang="en" sz="2000" dirty="0"/>
              <a:t>April 9, 1898 - January 23, 1976;</a:t>
            </a:r>
            <a:endParaRPr sz="2000" dirty="0"/>
          </a:p>
          <a:p>
            <a:pPr marL="457200" lvl="0" indent="-356552" algn="l" rtl="0">
              <a:spcBef>
                <a:spcPts val="0"/>
              </a:spcBef>
              <a:spcAft>
                <a:spcPts val="0"/>
              </a:spcAft>
              <a:buSzPct val="100000"/>
              <a:buChar char="•"/>
            </a:pPr>
            <a:r>
              <a:rPr lang="en" sz="2000" dirty="0"/>
              <a:t>American bass-baritone concert artist, stage and film actor, athlete, and activist;</a:t>
            </a:r>
            <a:endParaRPr sz="2000" dirty="0"/>
          </a:p>
          <a:p>
            <a:pPr marL="457200" lvl="0" indent="-356552" algn="l" rtl="0">
              <a:spcBef>
                <a:spcPts val="0"/>
              </a:spcBef>
              <a:spcAft>
                <a:spcPts val="0"/>
              </a:spcAft>
              <a:buSzPct val="100000"/>
              <a:buChar char="•"/>
            </a:pPr>
            <a:r>
              <a:rPr lang="en" sz="2000" dirty="0"/>
              <a:t>Called before HUAC in 1956 after refusing to sign an affidavit affirming that he was not a Communist;</a:t>
            </a:r>
            <a:endParaRPr sz="2000" dirty="0"/>
          </a:p>
          <a:p>
            <a:pPr marL="457200" lvl="0" indent="-356552" algn="l" rtl="0">
              <a:spcBef>
                <a:spcPts val="0"/>
              </a:spcBef>
              <a:spcAft>
                <a:spcPts val="0"/>
              </a:spcAft>
              <a:buSzPct val="100000"/>
              <a:buChar char="•"/>
            </a:pPr>
            <a:r>
              <a:rPr lang="en" sz="2000" dirty="0"/>
              <a:t>Invoked the Fifth Amendment and refused to reveal his political affiliations </a:t>
            </a:r>
            <a:r>
              <a:rPr lang="en" sz="2000"/>
              <a:t>during testimony.</a:t>
            </a:r>
            <a:endParaRPr sz="2000" dirty="0"/>
          </a:p>
        </p:txBody>
      </p:sp>
      <p:pic>
        <p:nvPicPr>
          <p:cNvPr id="239" name="Google Shape;239;p51"/>
          <p:cNvPicPr preferRelativeResize="0"/>
          <p:nvPr/>
        </p:nvPicPr>
        <p:blipFill>
          <a:blip r:embed="rId3">
            <a:alphaModFix/>
          </a:blip>
          <a:stretch>
            <a:fillRect/>
          </a:stretch>
        </p:blipFill>
        <p:spPr>
          <a:xfrm>
            <a:off x="5126462" y="991226"/>
            <a:ext cx="2856002" cy="36740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2"/>
          <p:cNvSpPr txBox="1">
            <a:spLocks noGrp="1"/>
          </p:cNvSpPr>
          <p:nvPr>
            <p:ph type="title"/>
          </p:nvPr>
        </p:nvSpPr>
        <p:spPr>
          <a:xfrm>
            <a:off x="457200" y="149591"/>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Who was Pete Seeger?</a:t>
            </a:r>
            <a:endParaRPr dirty="0"/>
          </a:p>
        </p:txBody>
      </p:sp>
      <p:sp>
        <p:nvSpPr>
          <p:cNvPr id="245" name="Google Shape;245;p52"/>
          <p:cNvSpPr txBox="1">
            <a:spLocks noGrp="1"/>
          </p:cNvSpPr>
          <p:nvPr>
            <p:ph type="body" idx="1"/>
          </p:nvPr>
        </p:nvSpPr>
        <p:spPr>
          <a:xfrm>
            <a:off x="457200" y="1127004"/>
            <a:ext cx="3994500" cy="3621000"/>
          </a:xfrm>
          <a:prstGeom prst="rect">
            <a:avLst/>
          </a:prstGeom>
        </p:spPr>
        <p:txBody>
          <a:bodyPr spcFirstLastPara="1" wrap="square" lIns="91400" tIns="91400" rIns="91400" bIns="91400" anchor="t" anchorCtr="0">
            <a:normAutofit/>
          </a:bodyPr>
          <a:lstStyle/>
          <a:p>
            <a:pPr marL="457200" lvl="0" indent="-381317" algn="l" rtl="0">
              <a:spcBef>
                <a:spcPts val="520"/>
              </a:spcBef>
              <a:spcAft>
                <a:spcPts val="0"/>
              </a:spcAft>
              <a:buSzPct val="100000"/>
              <a:buChar char="•"/>
            </a:pPr>
            <a:r>
              <a:rPr lang="en" sz="2200" dirty="0"/>
              <a:t>May 3, 1919 - January 27, 2014;</a:t>
            </a:r>
            <a:endParaRPr sz="2200" dirty="0"/>
          </a:p>
          <a:p>
            <a:pPr marL="457200" lvl="0" indent="-381317" algn="l" rtl="0">
              <a:spcBef>
                <a:spcPts val="0"/>
              </a:spcBef>
              <a:spcAft>
                <a:spcPts val="0"/>
              </a:spcAft>
              <a:buSzPct val="100000"/>
              <a:buChar char="•"/>
            </a:pPr>
            <a:r>
              <a:rPr lang="en" sz="2200" dirty="0"/>
              <a:t>American folk singer and social activist;</a:t>
            </a:r>
            <a:endParaRPr sz="2200" dirty="0"/>
          </a:p>
          <a:p>
            <a:pPr marL="457200" lvl="0" indent="-381317" algn="l" rtl="0">
              <a:spcBef>
                <a:spcPts val="0"/>
              </a:spcBef>
              <a:spcAft>
                <a:spcPts val="0"/>
              </a:spcAft>
              <a:buSzPct val="100000"/>
              <a:buChar char="•"/>
            </a:pPr>
            <a:r>
              <a:rPr lang="en" sz="2200" dirty="0"/>
              <a:t>Was subpoenaed to testify before HUAC in 1955;</a:t>
            </a:r>
            <a:endParaRPr sz="2200" dirty="0"/>
          </a:p>
          <a:p>
            <a:pPr marL="457200" lvl="0" indent="-381317" algn="l" rtl="0">
              <a:spcBef>
                <a:spcPts val="0"/>
              </a:spcBef>
              <a:spcAft>
                <a:spcPts val="0"/>
              </a:spcAft>
              <a:buSzPct val="100000"/>
              <a:buChar char="•"/>
            </a:pPr>
            <a:r>
              <a:rPr lang="en" sz="2200" dirty="0"/>
              <a:t>Refused to name personal and political associations on grounds that it would violate his First Amendment rights.</a:t>
            </a:r>
            <a:endParaRPr sz="2200" dirty="0"/>
          </a:p>
        </p:txBody>
      </p:sp>
      <p:pic>
        <p:nvPicPr>
          <p:cNvPr id="246" name="Google Shape;246;p52"/>
          <p:cNvPicPr preferRelativeResize="0"/>
          <p:nvPr/>
        </p:nvPicPr>
        <p:blipFill>
          <a:blip r:embed="rId3">
            <a:alphaModFix/>
          </a:blip>
          <a:stretch>
            <a:fillRect/>
          </a:stretch>
        </p:blipFill>
        <p:spPr>
          <a:xfrm>
            <a:off x="4915687" y="707421"/>
            <a:ext cx="4040661" cy="32649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3"/>
          <p:cNvSpPr txBox="1">
            <a:spLocks noGrp="1"/>
          </p:cNvSpPr>
          <p:nvPr>
            <p:ph type="title"/>
          </p:nvPr>
        </p:nvSpPr>
        <p:spPr>
          <a:xfrm>
            <a:off x="457200" y="152745"/>
            <a:ext cx="5934141"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Who were the Hollywood Ten?</a:t>
            </a:r>
            <a:endParaRPr dirty="0"/>
          </a:p>
        </p:txBody>
      </p:sp>
      <p:sp>
        <p:nvSpPr>
          <p:cNvPr id="252" name="Google Shape;252;p53"/>
          <p:cNvSpPr txBox="1">
            <a:spLocks noGrp="1"/>
          </p:cNvSpPr>
          <p:nvPr>
            <p:ph type="body" idx="1"/>
          </p:nvPr>
        </p:nvSpPr>
        <p:spPr>
          <a:xfrm>
            <a:off x="407234" y="1043351"/>
            <a:ext cx="3994500" cy="3621000"/>
          </a:xfrm>
          <a:prstGeom prst="rect">
            <a:avLst/>
          </a:prstGeom>
        </p:spPr>
        <p:txBody>
          <a:bodyPr spcFirstLastPara="1" wrap="square" lIns="91400" tIns="91400" rIns="91400" bIns="91400" anchor="t" anchorCtr="0">
            <a:normAutofit/>
          </a:bodyPr>
          <a:lstStyle/>
          <a:p>
            <a:pPr marL="457200" lvl="0" indent="-368935" algn="l" rtl="0">
              <a:spcBef>
                <a:spcPts val="520"/>
              </a:spcBef>
              <a:spcAft>
                <a:spcPts val="0"/>
              </a:spcAft>
              <a:buSzPct val="100000"/>
              <a:buChar char="•"/>
            </a:pPr>
            <a:r>
              <a:rPr lang="en" sz="2000" dirty="0"/>
              <a:t>Ten (10) motion picture producers, directors, and screenwriters who appeared before HUAC in October 1947. They refused to answer questions regarding their possible communist affiliations. </a:t>
            </a:r>
            <a:endParaRPr sz="2000" dirty="0"/>
          </a:p>
          <a:p>
            <a:pPr marL="457200" lvl="0" indent="-368935" algn="l" rtl="0">
              <a:spcBef>
                <a:spcPts val="0"/>
              </a:spcBef>
              <a:spcAft>
                <a:spcPts val="0"/>
              </a:spcAft>
              <a:buSzPct val="100000"/>
              <a:buChar char="•"/>
            </a:pPr>
            <a:r>
              <a:rPr lang="en" sz="2000" dirty="0"/>
              <a:t>After spending time in prison for contempt of Congress, they were mostly blacklisted by the Hollywood studios.</a:t>
            </a:r>
            <a:endParaRPr sz="2000" dirty="0"/>
          </a:p>
        </p:txBody>
      </p:sp>
      <p:pic>
        <p:nvPicPr>
          <p:cNvPr id="253" name="Google Shape;253;p53"/>
          <p:cNvPicPr preferRelativeResize="0"/>
          <p:nvPr/>
        </p:nvPicPr>
        <p:blipFill>
          <a:blip r:embed="rId3">
            <a:alphaModFix/>
          </a:blip>
          <a:stretch>
            <a:fillRect/>
          </a:stretch>
        </p:blipFill>
        <p:spPr>
          <a:xfrm>
            <a:off x="4754879" y="1100047"/>
            <a:ext cx="4198316" cy="28929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a:t>SOAPSTone</a:t>
            </a:r>
            <a:endParaRPr/>
          </a:p>
        </p:txBody>
      </p:sp>
      <p:sp>
        <p:nvSpPr>
          <p:cNvPr id="259" name="Google Shape;259;p54"/>
          <p:cNvSpPr txBox="1">
            <a:spLocks noGrp="1"/>
          </p:cNvSpPr>
          <p:nvPr>
            <p:ph type="body" idx="1"/>
          </p:nvPr>
        </p:nvSpPr>
        <p:spPr>
          <a:xfrm>
            <a:off x="457200" y="1164647"/>
            <a:ext cx="5046300" cy="3728970"/>
          </a:xfrm>
          <a:prstGeom prst="rect">
            <a:avLst/>
          </a:prstGeom>
          <a:noFill/>
          <a:ln>
            <a:noFill/>
          </a:ln>
        </p:spPr>
        <p:txBody>
          <a:bodyPr spcFirstLastPara="1" wrap="square" lIns="91400" tIns="91400" rIns="91400" bIns="91400" anchor="t" anchorCtr="0">
            <a:normAutofit lnSpcReduction="10000"/>
          </a:bodyPr>
          <a:lstStyle/>
          <a:p>
            <a:pPr marL="0" lvl="0" indent="0" algn="l" rtl="0">
              <a:lnSpc>
                <a:spcPct val="100000"/>
              </a:lnSpc>
              <a:spcBef>
                <a:spcPts val="0"/>
              </a:spcBef>
              <a:spcAft>
                <a:spcPts val="0"/>
              </a:spcAft>
              <a:buSzPts val="2600"/>
              <a:buNone/>
            </a:pPr>
            <a:r>
              <a:rPr lang="en" dirty="0"/>
              <a:t>While reading the testimony given,  identify the following: </a:t>
            </a:r>
          </a:p>
          <a:p>
            <a:pPr marL="0" lvl="0" indent="0" algn="l" rtl="0">
              <a:lnSpc>
                <a:spcPct val="100000"/>
              </a:lnSpc>
              <a:spcBef>
                <a:spcPts val="0"/>
              </a:spcBef>
              <a:spcAft>
                <a:spcPts val="0"/>
              </a:spcAft>
              <a:buSzPts val="2600"/>
              <a:buNone/>
            </a:pP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S</a:t>
            </a:r>
            <a:r>
              <a:rPr lang="en" dirty="0">
                <a:solidFill>
                  <a:schemeClr val="accent6"/>
                </a:solidFill>
              </a:rPr>
              <a:t>:</a:t>
            </a:r>
            <a:r>
              <a:rPr lang="en" dirty="0"/>
              <a:t> Who is the SPEAKER?</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O</a:t>
            </a:r>
            <a:r>
              <a:rPr lang="en" dirty="0">
                <a:solidFill>
                  <a:schemeClr val="accent6"/>
                </a:solidFill>
              </a:rPr>
              <a:t>:</a:t>
            </a:r>
            <a:r>
              <a:rPr lang="en" dirty="0"/>
              <a:t> What is the OCCASION?</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A</a:t>
            </a:r>
            <a:r>
              <a:rPr lang="en" dirty="0">
                <a:solidFill>
                  <a:schemeClr val="accent6"/>
                </a:solidFill>
              </a:rPr>
              <a:t>:</a:t>
            </a:r>
            <a:r>
              <a:rPr lang="en" dirty="0"/>
              <a:t> Who is the AUDIENCE?</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P</a:t>
            </a:r>
            <a:r>
              <a:rPr lang="en" dirty="0">
                <a:solidFill>
                  <a:schemeClr val="accent6"/>
                </a:solidFill>
              </a:rPr>
              <a:t>:</a:t>
            </a:r>
            <a:r>
              <a:rPr lang="en" dirty="0"/>
              <a:t> What is the PURPOSE?</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S</a:t>
            </a:r>
            <a:r>
              <a:rPr lang="en" dirty="0">
                <a:solidFill>
                  <a:schemeClr val="accent6"/>
                </a:solidFill>
              </a:rPr>
              <a:t>:</a:t>
            </a:r>
            <a:r>
              <a:rPr lang="en" dirty="0"/>
              <a:t> What is the SUBJECT matter? </a:t>
            </a:r>
            <a:endParaRPr dirty="0"/>
          </a:p>
          <a:p>
            <a:pPr marL="0" lvl="0" indent="0" algn="l" rtl="0">
              <a:lnSpc>
                <a:spcPct val="100000"/>
              </a:lnSpc>
              <a:spcBef>
                <a:spcPts val="0"/>
              </a:spcBef>
              <a:spcAft>
                <a:spcPts val="0"/>
              </a:spcAft>
              <a:buNone/>
            </a:pPr>
            <a:r>
              <a:rPr lang="en" b="1" dirty="0">
                <a:solidFill>
                  <a:schemeClr val="accent6"/>
                </a:solidFill>
              </a:rPr>
              <a:t>T: </a:t>
            </a:r>
            <a:r>
              <a:rPr lang="en" dirty="0"/>
              <a:t>What is the TONE?</a:t>
            </a:r>
            <a:endParaRPr dirty="0">
              <a:highlight>
                <a:srgbClr val="00FFFF"/>
              </a:highlight>
            </a:endParaRPr>
          </a:p>
        </p:txBody>
      </p:sp>
      <p:pic>
        <p:nvPicPr>
          <p:cNvPr id="260" name="Google Shape;260;p54"/>
          <p:cNvPicPr preferRelativeResize="0"/>
          <p:nvPr/>
        </p:nvPicPr>
        <p:blipFill>
          <a:blip r:embed="rId3">
            <a:alphaModFix/>
          </a:blip>
          <a:stretch>
            <a:fillRect/>
          </a:stretch>
        </p:blipFill>
        <p:spPr>
          <a:xfrm>
            <a:off x="5529354" y="1577931"/>
            <a:ext cx="3416251" cy="21957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5"/>
          <p:cNvSpPr txBox="1">
            <a:spLocks noGrp="1"/>
          </p:cNvSpPr>
          <p:nvPr>
            <p:ph type="title"/>
          </p:nvPr>
        </p:nvSpPr>
        <p:spPr>
          <a:xfrm>
            <a:off x="457200" y="196888"/>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SOAPSTone</a:t>
            </a:r>
            <a:endParaRPr dirty="0"/>
          </a:p>
        </p:txBody>
      </p:sp>
      <p:sp>
        <p:nvSpPr>
          <p:cNvPr id="266" name="Google Shape;266;p55"/>
          <p:cNvSpPr txBox="1">
            <a:spLocks noGrp="1"/>
          </p:cNvSpPr>
          <p:nvPr>
            <p:ph type="body" idx="1"/>
          </p:nvPr>
        </p:nvSpPr>
        <p:spPr>
          <a:xfrm>
            <a:off x="457200" y="1054288"/>
            <a:ext cx="5046300" cy="3621000"/>
          </a:xfrm>
          <a:prstGeom prst="rect">
            <a:avLst/>
          </a:prstGeom>
          <a:noFill/>
          <a:ln>
            <a:noFill/>
          </a:ln>
        </p:spPr>
        <p:txBody>
          <a:bodyPr spcFirstLastPara="1" wrap="square" lIns="91400" tIns="91400" rIns="91400" bIns="91400" anchor="t" anchorCtr="0">
            <a:normAutofit lnSpcReduction="10000"/>
          </a:bodyPr>
          <a:lstStyle/>
          <a:p>
            <a:pPr marL="0" lvl="0" indent="0" algn="l" rtl="0">
              <a:lnSpc>
                <a:spcPct val="100000"/>
              </a:lnSpc>
              <a:spcBef>
                <a:spcPts val="0"/>
              </a:spcBef>
              <a:spcAft>
                <a:spcPts val="0"/>
              </a:spcAft>
              <a:buSzPts val="2600"/>
              <a:buNone/>
            </a:pPr>
            <a:r>
              <a:rPr lang="en" dirty="0"/>
              <a:t>While reading the testimony given,  identify the following: </a:t>
            </a:r>
          </a:p>
          <a:p>
            <a:pPr marL="0" lvl="0" indent="0" algn="l" rtl="0">
              <a:lnSpc>
                <a:spcPct val="100000"/>
              </a:lnSpc>
              <a:spcBef>
                <a:spcPts val="0"/>
              </a:spcBef>
              <a:spcAft>
                <a:spcPts val="0"/>
              </a:spcAft>
              <a:buSzPts val="2600"/>
              <a:buNone/>
            </a:pP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S</a:t>
            </a:r>
            <a:r>
              <a:rPr lang="en" dirty="0">
                <a:solidFill>
                  <a:schemeClr val="accent6"/>
                </a:solidFill>
              </a:rPr>
              <a:t>:</a:t>
            </a:r>
            <a:r>
              <a:rPr lang="en" dirty="0"/>
              <a:t> Who is the SPEAKER?</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O</a:t>
            </a:r>
            <a:r>
              <a:rPr lang="en" dirty="0">
                <a:solidFill>
                  <a:schemeClr val="accent6"/>
                </a:solidFill>
              </a:rPr>
              <a:t>:</a:t>
            </a:r>
            <a:r>
              <a:rPr lang="en" dirty="0"/>
              <a:t> What is the OCCASION?</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A</a:t>
            </a:r>
            <a:r>
              <a:rPr lang="en" dirty="0">
                <a:solidFill>
                  <a:schemeClr val="accent6"/>
                </a:solidFill>
              </a:rPr>
              <a:t>:</a:t>
            </a:r>
            <a:r>
              <a:rPr lang="en" dirty="0"/>
              <a:t> Who is the AUDIENCE?</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P</a:t>
            </a:r>
            <a:r>
              <a:rPr lang="en" dirty="0">
                <a:solidFill>
                  <a:schemeClr val="accent6"/>
                </a:solidFill>
              </a:rPr>
              <a:t>:</a:t>
            </a:r>
            <a:r>
              <a:rPr lang="en" dirty="0"/>
              <a:t> What is the PURPOSE?</a:t>
            </a:r>
            <a:endParaRPr dirty="0"/>
          </a:p>
          <a:p>
            <a:pPr marL="0" lvl="0" indent="0" algn="l" rtl="0">
              <a:spcBef>
                <a:spcPts val="0"/>
              </a:spcBef>
              <a:spcAft>
                <a:spcPts val="0"/>
              </a:spcAft>
              <a:buClr>
                <a:schemeClr val="dk1"/>
              </a:buClr>
              <a:buSzPts val="1100"/>
              <a:buFont typeface="Arial"/>
              <a:buNone/>
            </a:pPr>
            <a:r>
              <a:rPr lang="en" b="1" dirty="0">
                <a:solidFill>
                  <a:schemeClr val="accent6"/>
                </a:solidFill>
              </a:rPr>
              <a:t>S</a:t>
            </a:r>
            <a:r>
              <a:rPr lang="en" dirty="0">
                <a:solidFill>
                  <a:schemeClr val="accent6"/>
                </a:solidFill>
              </a:rPr>
              <a:t>:</a:t>
            </a:r>
            <a:r>
              <a:rPr lang="en" dirty="0"/>
              <a:t> What is the SUBJECT matter? </a:t>
            </a:r>
            <a:endParaRPr dirty="0"/>
          </a:p>
          <a:p>
            <a:pPr marL="0" lvl="0" indent="0" algn="l" rtl="0">
              <a:lnSpc>
                <a:spcPct val="100000"/>
              </a:lnSpc>
              <a:spcBef>
                <a:spcPts val="0"/>
              </a:spcBef>
              <a:spcAft>
                <a:spcPts val="0"/>
              </a:spcAft>
              <a:buNone/>
            </a:pPr>
            <a:r>
              <a:rPr lang="en" b="1" dirty="0">
                <a:solidFill>
                  <a:schemeClr val="accent6"/>
                </a:solidFill>
              </a:rPr>
              <a:t>T: </a:t>
            </a:r>
            <a:r>
              <a:rPr lang="en" dirty="0"/>
              <a:t>What is the TONE?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SzPts val="2600"/>
              <a:buNone/>
            </a:pPr>
            <a:endParaRPr dirty="0">
              <a:highlight>
                <a:srgbClr val="00FFFF"/>
              </a:highlight>
            </a:endParaRPr>
          </a:p>
        </p:txBody>
      </p:sp>
      <p:pic>
        <p:nvPicPr>
          <p:cNvPr id="267" name="Google Shape;267;p55"/>
          <p:cNvPicPr preferRelativeResize="0"/>
          <p:nvPr/>
        </p:nvPicPr>
        <p:blipFill>
          <a:blip r:embed="rId3">
            <a:alphaModFix/>
          </a:blip>
          <a:stretch>
            <a:fillRect/>
          </a:stretch>
        </p:blipFill>
        <p:spPr>
          <a:xfrm>
            <a:off x="5680452" y="458599"/>
            <a:ext cx="2959051" cy="1901875"/>
          </a:xfrm>
          <a:prstGeom prst="rect">
            <a:avLst/>
          </a:prstGeom>
          <a:noFill/>
          <a:ln>
            <a:noFill/>
          </a:ln>
        </p:spPr>
      </p:pic>
      <p:pic>
        <p:nvPicPr>
          <p:cNvPr id="268" name="Google Shape;268;p55" title="K20 Center 20 minute timer">
            <a:hlinkClick r:id="rId4"/>
          </p:cNvPr>
          <p:cNvPicPr preferRelativeResize="0"/>
          <p:nvPr/>
        </p:nvPicPr>
        <p:blipFill>
          <a:blip r:embed="rId5">
            <a:alphaModFix/>
          </a:blip>
          <a:stretch>
            <a:fillRect/>
          </a:stretch>
        </p:blipFill>
        <p:spPr>
          <a:xfrm>
            <a:off x="4993748" y="2724469"/>
            <a:ext cx="2879233" cy="2159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274" name="Google Shape;274;p56"/>
          <p:cNvPicPr preferRelativeResize="0"/>
          <p:nvPr/>
        </p:nvPicPr>
        <p:blipFill>
          <a:blip r:embed="rId3">
            <a:alphaModFix/>
          </a:blip>
          <a:stretch>
            <a:fillRect/>
          </a:stretch>
        </p:blipFill>
        <p:spPr>
          <a:xfrm>
            <a:off x="5477700" y="1678175"/>
            <a:ext cx="3298500" cy="1787161"/>
          </a:xfrm>
          <a:prstGeom prst="rect">
            <a:avLst/>
          </a:prstGeom>
          <a:noFill/>
          <a:ln>
            <a:noFill/>
          </a:ln>
        </p:spPr>
      </p:pic>
      <p:sp>
        <p:nvSpPr>
          <p:cNvPr id="275" name="Google Shape;275;p56"/>
          <p:cNvSpPr txBox="1"/>
          <p:nvPr/>
        </p:nvSpPr>
        <p:spPr>
          <a:xfrm>
            <a:off x="457200" y="1305059"/>
            <a:ext cx="5020500" cy="3621000"/>
          </a:xfrm>
          <a:prstGeom prst="rect">
            <a:avLst/>
          </a:prstGeom>
          <a:noFill/>
          <a:ln>
            <a:noFill/>
          </a:ln>
        </p:spPr>
        <p:txBody>
          <a:bodyPr spcFirstLastPara="1" wrap="square" lIns="91400" tIns="91400" rIns="91400" bIns="91400" anchor="ctr" anchorCtr="0">
            <a:noAutofit/>
          </a:bodyPr>
          <a:lstStyle/>
          <a:p>
            <a:pPr marL="457200" lvl="0" indent="-323850" algn="l" rtl="0">
              <a:spcBef>
                <a:spcPts val="0"/>
              </a:spcBef>
              <a:spcAft>
                <a:spcPts val="0"/>
              </a:spcAft>
              <a:buClr>
                <a:srgbClr val="991B1E"/>
              </a:buClr>
              <a:buSzPts val="1500"/>
              <a:buChar char="●"/>
            </a:pPr>
            <a:r>
              <a:rPr lang="en" sz="1500" dirty="0">
                <a:solidFill>
                  <a:srgbClr val="000000"/>
                </a:solidFill>
                <a:latin typeface="Calibri" panose="020F0502020204030204" pitchFamily="34" charset="0"/>
                <a:cs typeface="Calibri" panose="020F0502020204030204" pitchFamily="34" charset="0"/>
              </a:rPr>
              <a:t>Discuss the statement. </a:t>
            </a:r>
            <a:endParaRPr sz="1500" dirty="0">
              <a:solidFill>
                <a:srgbClr val="000000"/>
              </a:solidFill>
              <a:latin typeface="Calibri" panose="020F0502020204030204" pitchFamily="34" charset="0"/>
              <a:cs typeface="Calibri" panose="020F0502020204030204" pitchFamily="34" charset="0"/>
            </a:endParaRPr>
          </a:p>
          <a:p>
            <a:pPr marL="914400" lvl="1" indent="-323850" algn="l" rtl="0">
              <a:spcBef>
                <a:spcPts val="0"/>
              </a:spcBef>
              <a:spcAft>
                <a:spcPts val="0"/>
              </a:spcAft>
              <a:buClr>
                <a:srgbClr val="DCBA25"/>
              </a:buClr>
              <a:buSzPts val="1500"/>
              <a:buFont typeface="Wingdings" panose="05000000000000000000" pitchFamily="2" charset="2"/>
              <a:buChar char="§"/>
            </a:pPr>
            <a:r>
              <a:rPr lang="en" sz="1500" dirty="0">
                <a:solidFill>
                  <a:srgbClr val="000000"/>
                </a:solidFill>
                <a:latin typeface="Calibri" panose="020F0502020204030204" pitchFamily="34" charset="0"/>
                <a:cs typeface="Calibri" panose="020F0502020204030204" pitchFamily="34" charset="0"/>
              </a:rPr>
              <a:t>What kind of situation was it made in? </a:t>
            </a:r>
            <a:endParaRPr sz="1500" dirty="0">
              <a:solidFill>
                <a:srgbClr val="000000"/>
              </a:solidFill>
              <a:latin typeface="Calibri" panose="020F0502020204030204" pitchFamily="34" charset="0"/>
              <a:cs typeface="Calibri" panose="020F0502020204030204" pitchFamily="34" charset="0"/>
            </a:endParaRPr>
          </a:p>
          <a:p>
            <a:pPr marL="914400" lvl="1" indent="-323850" algn="l" rtl="0">
              <a:spcBef>
                <a:spcPts val="0"/>
              </a:spcBef>
              <a:spcAft>
                <a:spcPts val="0"/>
              </a:spcAft>
              <a:buClr>
                <a:srgbClr val="DCBA25"/>
              </a:buClr>
              <a:buSzPts val="1500"/>
              <a:buFont typeface="Wingdings" panose="05000000000000000000" pitchFamily="2" charset="2"/>
              <a:buChar char="§"/>
            </a:pPr>
            <a:r>
              <a:rPr lang="en" sz="1500" dirty="0">
                <a:solidFill>
                  <a:srgbClr val="000000"/>
                </a:solidFill>
                <a:latin typeface="Calibri" panose="020F0502020204030204" pitchFamily="34" charset="0"/>
                <a:cs typeface="Calibri" panose="020F0502020204030204" pitchFamily="34" charset="0"/>
              </a:rPr>
              <a:t>Who made it or would make it?</a:t>
            </a:r>
            <a:endParaRPr sz="1500" dirty="0">
              <a:solidFill>
                <a:srgbClr val="000000"/>
              </a:solidFill>
              <a:latin typeface="Calibri" panose="020F0502020204030204" pitchFamily="34" charset="0"/>
              <a:cs typeface="Calibri" panose="020F0502020204030204" pitchFamily="34" charset="0"/>
            </a:endParaRPr>
          </a:p>
          <a:p>
            <a:pPr marL="914400" lvl="1" indent="-323850" algn="l" rtl="0">
              <a:spcBef>
                <a:spcPts val="0"/>
              </a:spcBef>
              <a:spcAft>
                <a:spcPts val="0"/>
              </a:spcAft>
              <a:buClr>
                <a:srgbClr val="DCBA25"/>
              </a:buClr>
              <a:buSzPts val="1500"/>
              <a:buFont typeface="Wingdings" panose="05000000000000000000" pitchFamily="2" charset="2"/>
              <a:buChar char="§"/>
            </a:pPr>
            <a:r>
              <a:rPr lang="en" sz="1500" dirty="0">
                <a:solidFill>
                  <a:srgbClr val="000000"/>
                </a:solidFill>
                <a:latin typeface="Calibri" panose="020F0502020204030204" pitchFamily="34" charset="0"/>
                <a:cs typeface="Calibri" panose="020F0502020204030204" pitchFamily="34" charset="0"/>
              </a:rPr>
              <a:t>What w</a:t>
            </a:r>
            <a:r>
              <a:rPr lang="en" sz="1500" dirty="0">
                <a:latin typeface="Calibri" panose="020F0502020204030204" pitchFamily="34" charset="0"/>
                <a:cs typeface="Calibri" panose="020F0502020204030204" pitchFamily="34" charset="0"/>
              </a:rPr>
              <a:t>ere their </a:t>
            </a:r>
            <a:r>
              <a:rPr lang="en" sz="1500" dirty="0">
                <a:solidFill>
                  <a:srgbClr val="000000"/>
                </a:solidFill>
                <a:latin typeface="Calibri" panose="020F0502020204030204" pitchFamily="34" charset="0"/>
                <a:cs typeface="Calibri" panose="020F0502020204030204" pitchFamily="34" charset="0"/>
              </a:rPr>
              <a:t>intentions and goals?</a:t>
            </a:r>
            <a:endParaRPr sz="1500" dirty="0">
              <a:solidFill>
                <a:srgbClr val="000000"/>
              </a:solidFill>
              <a:latin typeface="Calibri" panose="020F0502020204030204" pitchFamily="34" charset="0"/>
              <a:cs typeface="Calibri" panose="020F0502020204030204" pitchFamily="34" charset="0"/>
            </a:endParaRPr>
          </a:p>
          <a:p>
            <a:pPr marL="914400" lvl="1" indent="-323850" algn="l" rtl="0">
              <a:spcBef>
                <a:spcPts val="0"/>
              </a:spcBef>
              <a:spcAft>
                <a:spcPts val="0"/>
              </a:spcAft>
              <a:buClr>
                <a:srgbClr val="DCBA25"/>
              </a:buClr>
              <a:buSzPts val="1500"/>
              <a:buFont typeface="Wingdings" panose="05000000000000000000" pitchFamily="2" charset="2"/>
              <a:buChar char="§"/>
            </a:pPr>
            <a:r>
              <a:rPr lang="en" sz="1500" dirty="0">
                <a:solidFill>
                  <a:srgbClr val="000000"/>
                </a:solidFill>
                <a:latin typeface="Calibri" panose="020F0502020204030204" pitchFamily="34" charset="0"/>
                <a:cs typeface="Calibri" panose="020F0502020204030204" pitchFamily="34" charset="0"/>
              </a:rPr>
              <a:t>What was at stake?</a:t>
            </a:r>
            <a:endParaRPr sz="1500" dirty="0">
              <a:solidFill>
                <a:srgbClr val="000000"/>
              </a:solidFill>
              <a:latin typeface="Calibri" panose="020F0502020204030204" pitchFamily="34" charset="0"/>
              <a:cs typeface="Calibri" panose="020F0502020204030204" pitchFamily="34" charset="0"/>
            </a:endParaRPr>
          </a:p>
          <a:p>
            <a:pPr marL="457200" lvl="0" indent="-323850" algn="l" rtl="0">
              <a:spcBef>
                <a:spcPts val="0"/>
              </a:spcBef>
              <a:spcAft>
                <a:spcPts val="0"/>
              </a:spcAft>
              <a:buClr>
                <a:srgbClr val="991B1E"/>
              </a:buClr>
              <a:buSzPts val="1500"/>
              <a:buChar char="●"/>
            </a:pPr>
            <a:r>
              <a:rPr lang="en" sz="1500" dirty="0">
                <a:latin typeface="Calibri" panose="020F0502020204030204" pitchFamily="34" charset="0"/>
                <a:cs typeface="Calibri" panose="020F0502020204030204" pitchFamily="34" charset="0"/>
              </a:rPr>
              <a:t>As a group, determine how each individual would have felt about this statement?</a:t>
            </a:r>
            <a:endParaRPr sz="1500" dirty="0">
              <a:solidFill>
                <a:srgbClr val="000000"/>
              </a:solidFill>
              <a:latin typeface="Calibri" panose="020F0502020204030204" pitchFamily="34" charset="0"/>
              <a:cs typeface="Calibri" panose="020F0502020204030204" pitchFamily="34" charset="0"/>
            </a:endParaRPr>
          </a:p>
          <a:p>
            <a:pPr marL="914400" lvl="1" indent="-323850" algn="l" rtl="0">
              <a:spcBef>
                <a:spcPts val="0"/>
              </a:spcBef>
              <a:spcAft>
                <a:spcPts val="0"/>
              </a:spcAft>
              <a:buClr>
                <a:srgbClr val="DCBA25"/>
              </a:buClr>
              <a:buSzPts val="1500"/>
              <a:buFont typeface="Wingdings" panose="05000000000000000000" pitchFamily="2" charset="2"/>
              <a:buChar char="§"/>
            </a:pPr>
            <a:r>
              <a:rPr lang="en" sz="1500" dirty="0">
                <a:solidFill>
                  <a:srgbClr val="000000"/>
                </a:solidFill>
                <a:latin typeface="Calibri" panose="020F0502020204030204" pitchFamily="34" charset="0"/>
                <a:cs typeface="Calibri" panose="020F0502020204030204" pitchFamily="34" charset="0"/>
              </a:rPr>
              <a:t>Would this person think this statement is true?</a:t>
            </a:r>
            <a:endParaRPr sz="1500" dirty="0">
              <a:solidFill>
                <a:srgbClr val="000000"/>
              </a:solidFill>
              <a:latin typeface="Calibri" panose="020F0502020204030204" pitchFamily="34" charset="0"/>
              <a:cs typeface="Calibri" panose="020F0502020204030204" pitchFamily="34" charset="0"/>
            </a:endParaRPr>
          </a:p>
          <a:p>
            <a:pPr marL="1371600" lvl="2" indent="-323850" algn="l" rtl="0">
              <a:spcBef>
                <a:spcPts val="0"/>
              </a:spcBef>
              <a:spcAft>
                <a:spcPts val="0"/>
              </a:spcAft>
              <a:buClr>
                <a:schemeClr val="accent2"/>
              </a:buClr>
              <a:buSzPct val="90000"/>
              <a:buFont typeface="Courier New" panose="02070309020205020404" pitchFamily="49" charset="0"/>
              <a:buChar char="o"/>
            </a:pPr>
            <a:r>
              <a:rPr lang="en" sz="1500" dirty="0">
                <a:latin typeface="Calibri" panose="020F0502020204030204" pitchFamily="34" charset="0"/>
                <a:cs typeface="Calibri" panose="020F0502020204030204" pitchFamily="34" charset="0"/>
              </a:rPr>
              <a:t>Circle their name.</a:t>
            </a:r>
            <a:endParaRPr sz="1500" dirty="0">
              <a:latin typeface="Calibri" panose="020F0502020204030204" pitchFamily="34" charset="0"/>
              <a:cs typeface="Calibri" panose="020F0502020204030204" pitchFamily="34" charset="0"/>
            </a:endParaRPr>
          </a:p>
          <a:p>
            <a:pPr marL="914400" lvl="1" indent="-323850" algn="l" rtl="0">
              <a:spcBef>
                <a:spcPts val="0"/>
              </a:spcBef>
              <a:spcAft>
                <a:spcPts val="0"/>
              </a:spcAft>
              <a:buClr>
                <a:srgbClr val="DCBA25"/>
              </a:buClr>
              <a:buSzPts val="1500"/>
              <a:buFont typeface="Wingdings" panose="05000000000000000000" pitchFamily="2" charset="2"/>
              <a:buChar char="§"/>
            </a:pPr>
            <a:r>
              <a:rPr lang="en" sz="1500" dirty="0">
                <a:solidFill>
                  <a:srgbClr val="000000"/>
                </a:solidFill>
                <a:latin typeface="Calibri" panose="020F0502020204030204" pitchFamily="34" charset="0"/>
                <a:cs typeface="Calibri" panose="020F0502020204030204" pitchFamily="34" charset="0"/>
              </a:rPr>
              <a:t>False?</a:t>
            </a:r>
            <a:endParaRPr sz="1500" dirty="0">
              <a:latin typeface="Calibri" panose="020F0502020204030204" pitchFamily="34" charset="0"/>
              <a:cs typeface="Calibri" panose="020F0502020204030204" pitchFamily="34" charset="0"/>
            </a:endParaRPr>
          </a:p>
          <a:p>
            <a:pPr marL="1371600" lvl="2" indent="-323850" algn="l" rtl="0">
              <a:spcBef>
                <a:spcPts val="0"/>
              </a:spcBef>
              <a:spcAft>
                <a:spcPts val="0"/>
              </a:spcAft>
              <a:buClr>
                <a:schemeClr val="accent2"/>
              </a:buClr>
              <a:buSzPct val="80000"/>
              <a:buFont typeface="Courier New" panose="02070309020205020404" pitchFamily="49" charset="0"/>
              <a:buChar char="o"/>
            </a:pPr>
            <a:r>
              <a:rPr lang="en" sz="1500" dirty="0">
                <a:latin typeface="Calibri" panose="020F0502020204030204" pitchFamily="34" charset="0"/>
                <a:cs typeface="Calibri" panose="020F0502020204030204" pitchFamily="34" charset="0"/>
              </a:rPr>
              <a:t>Cross out their name.</a:t>
            </a:r>
            <a:endParaRPr sz="1500" dirty="0">
              <a:latin typeface="Calibri" panose="020F0502020204030204" pitchFamily="34" charset="0"/>
              <a:cs typeface="Calibri" panose="020F0502020204030204" pitchFamily="34" charset="0"/>
            </a:endParaRPr>
          </a:p>
          <a:p>
            <a:pPr marL="914400" lvl="1" indent="-323850" algn="l" rtl="0">
              <a:spcBef>
                <a:spcPts val="0"/>
              </a:spcBef>
              <a:spcAft>
                <a:spcPts val="0"/>
              </a:spcAft>
              <a:buClr>
                <a:srgbClr val="DCBA25"/>
              </a:buClr>
              <a:buSzPts val="1500"/>
              <a:buFont typeface="Wingdings" panose="05000000000000000000" pitchFamily="2" charset="2"/>
              <a:buChar char="§"/>
            </a:pPr>
            <a:r>
              <a:rPr lang="en" sz="1500" dirty="0">
                <a:solidFill>
                  <a:srgbClr val="000000"/>
                </a:solidFill>
                <a:latin typeface="Calibri" panose="020F0502020204030204" pitchFamily="34" charset="0"/>
                <a:cs typeface="Calibri" panose="020F0502020204030204" pitchFamily="34" charset="0"/>
              </a:rPr>
              <a:t>Uncertain?</a:t>
            </a:r>
            <a:endParaRPr sz="1500" dirty="0">
              <a:latin typeface="Calibri" panose="020F0502020204030204" pitchFamily="34" charset="0"/>
              <a:cs typeface="Calibri" panose="020F0502020204030204" pitchFamily="34" charset="0"/>
            </a:endParaRPr>
          </a:p>
          <a:p>
            <a:pPr marL="1371600" lvl="2" indent="-323850" algn="l" rtl="0">
              <a:spcBef>
                <a:spcPts val="0"/>
              </a:spcBef>
              <a:spcAft>
                <a:spcPts val="0"/>
              </a:spcAft>
              <a:buClr>
                <a:schemeClr val="accent2"/>
              </a:buClr>
              <a:buSzPct val="80000"/>
              <a:buFont typeface="Courier New" panose="02070309020205020404" pitchFamily="49" charset="0"/>
              <a:buChar char="o"/>
            </a:pPr>
            <a:r>
              <a:rPr lang="en" sz="1500" dirty="0">
                <a:latin typeface="Calibri" panose="020F0502020204030204" pitchFamily="34" charset="0"/>
                <a:cs typeface="Calibri" panose="020F0502020204030204" pitchFamily="34" charset="0"/>
              </a:rPr>
              <a:t>Put a question mark by their name.</a:t>
            </a:r>
            <a:endParaRPr sz="15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rgbClr val="991B1E"/>
              </a:buClr>
              <a:buSzPts val="1500"/>
              <a:buChar char="●"/>
            </a:pPr>
            <a:r>
              <a:rPr lang="en" sz="1500" dirty="0">
                <a:latin typeface="Calibri" panose="020F0502020204030204" pitchFamily="34" charset="0"/>
                <a:cs typeface="Calibri" panose="020F0502020204030204" pitchFamily="34" charset="0"/>
              </a:rPr>
              <a:t>Take notes on your discussion in the right-hand column of the handout.</a:t>
            </a:r>
            <a:endParaRPr sz="2900"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7"/>
          <p:cNvSpPr txBox="1">
            <a:spLocks noGrp="1"/>
          </p:cNvSpPr>
          <p:nvPr>
            <p:ph type="body" idx="1"/>
          </p:nvPr>
        </p:nvSpPr>
        <p:spPr>
          <a:xfrm>
            <a:off x="3581400" y="1330012"/>
            <a:ext cx="5111700" cy="3257400"/>
          </a:xfrm>
          <a:prstGeom prst="rect">
            <a:avLst/>
          </a:prstGeom>
        </p:spPr>
        <p:txBody>
          <a:bodyPr spcFirstLastPara="1" wrap="square" lIns="91425" tIns="0" rIns="91425" bIns="45700" anchor="ctr" anchorCtr="0">
            <a:normAutofit/>
          </a:bodyPr>
          <a:lstStyle/>
          <a:p>
            <a:pPr marL="0" lvl="0" indent="0" algn="l" rtl="0">
              <a:spcBef>
                <a:spcPts val="520"/>
              </a:spcBef>
              <a:spcAft>
                <a:spcPts val="0"/>
              </a:spcAft>
              <a:buNone/>
            </a:pPr>
            <a:r>
              <a:rPr lang="en" sz="2600" b="1">
                <a:solidFill>
                  <a:srgbClr val="1C3C58"/>
                </a:solidFill>
              </a:rPr>
              <a:t>I had much more opportunity to observe the workings of the Communist Party while I was a member of the “Hollywood Ten” than I did when I was a member of the Communist Party.</a:t>
            </a:r>
            <a:endParaRPr sz="2600">
              <a:solidFill>
                <a:srgbClr val="1C3C58"/>
              </a:solidFill>
            </a:endParaRPr>
          </a:p>
        </p:txBody>
      </p:sp>
      <p:sp>
        <p:nvSpPr>
          <p:cNvPr id="281" name="Google Shape;281;p57"/>
          <p:cNvSpPr txBox="1">
            <a:spLocks noGrp="1"/>
          </p:cNvSpPr>
          <p:nvPr>
            <p:ph type="body" idx="2"/>
          </p:nvPr>
        </p:nvSpPr>
        <p:spPr>
          <a:xfrm>
            <a:off x="416166" y="998937"/>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282" name="Google Shape;282;p5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283" name="Google Shape;283;p57"/>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8"/>
          <p:cNvSpPr txBox="1">
            <a:spLocks noGrp="1"/>
          </p:cNvSpPr>
          <p:nvPr>
            <p:ph type="body" idx="1"/>
          </p:nvPr>
        </p:nvSpPr>
        <p:spPr>
          <a:xfrm>
            <a:off x="3575100" y="1270402"/>
            <a:ext cx="5111700" cy="2651406"/>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will provide you with the names of the other members that I am aware of…</a:t>
            </a:r>
            <a:endParaRPr sz="2600" b="1" dirty="0">
              <a:solidFill>
                <a:srgbClr val="1C3C58"/>
              </a:solidFill>
            </a:endParaRPr>
          </a:p>
        </p:txBody>
      </p:sp>
      <p:sp>
        <p:nvSpPr>
          <p:cNvPr id="289" name="Google Shape;289;p58"/>
          <p:cNvSpPr txBox="1">
            <a:spLocks noGrp="1"/>
          </p:cNvSpPr>
          <p:nvPr>
            <p:ph type="body" idx="2"/>
          </p:nvPr>
        </p:nvSpPr>
        <p:spPr>
          <a:xfrm>
            <a:off x="416166" y="967405"/>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290" name="Google Shape;290;p5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291" name="Google Shape;291;p58"/>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172" name="Google Shape;172;p41"/>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rmAutofit/>
          </a:bodyPr>
          <a:lstStyle/>
          <a:p>
            <a:pPr marL="0" lvl="0" indent="0" algn="l" rtl="0">
              <a:spcBef>
                <a:spcPts val="520"/>
              </a:spcBef>
              <a:spcAft>
                <a:spcPts val="0"/>
              </a:spcAft>
              <a:buNone/>
            </a:pPr>
            <a:r>
              <a:rPr lang="en"/>
              <a:t>What impact did the Second Red Scare have on the United States?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9"/>
          <p:cNvSpPr txBox="1">
            <a:spLocks noGrp="1"/>
          </p:cNvSpPr>
          <p:nvPr>
            <p:ph type="body" idx="1"/>
          </p:nvPr>
        </p:nvSpPr>
        <p:spPr>
          <a:xfrm>
            <a:off x="3641309" y="1302622"/>
            <a:ext cx="5111700" cy="2538256"/>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registered as a Communist to please my grandfather.</a:t>
            </a:r>
            <a:endParaRPr sz="2600" b="1" dirty="0">
              <a:solidFill>
                <a:srgbClr val="1C3C58"/>
              </a:solidFill>
            </a:endParaRPr>
          </a:p>
        </p:txBody>
      </p:sp>
      <p:sp>
        <p:nvSpPr>
          <p:cNvPr id="297" name="Google Shape;297;p59"/>
          <p:cNvSpPr txBox="1">
            <a:spLocks noGrp="1"/>
          </p:cNvSpPr>
          <p:nvPr>
            <p:ph type="body" idx="2"/>
          </p:nvPr>
        </p:nvSpPr>
        <p:spPr>
          <a:xfrm>
            <a:off x="422472" y="1021007"/>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298" name="Google Shape;298;p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299" name="Google Shape;299;p59"/>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0"/>
          <p:cNvSpPr txBox="1">
            <a:spLocks noGrp="1"/>
          </p:cNvSpPr>
          <p:nvPr>
            <p:ph type="body" idx="1"/>
          </p:nvPr>
        </p:nvSpPr>
        <p:spPr>
          <a:xfrm>
            <a:off x="3575100" y="741071"/>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would have never done that.  Did I do that?</a:t>
            </a:r>
            <a:endParaRPr sz="2600" b="1" dirty="0">
              <a:solidFill>
                <a:srgbClr val="1C3C58"/>
              </a:solidFill>
            </a:endParaRPr>
          </a:p>
        </p:txBody>
      </p:sp>
      <p:sp>
        <p:nvSpPr>
          <p:cNvPr id="305" name="Google Shape;305;p60"/>
          <p:cNvSpPr txBox="1">
            <a:spLocks noGrp="1"/>
          </p:cNvSpPr>
          <p:nvPr>
            <p:ph type="body" idx="2"/>
          </p:nvPr>
        </p:nvSpPr>
        <p:spPr>
          <a:xfrm>
            <a:off x="364037" y="943050"/>
            <a:ext cx="3124200" cy="3225353"/>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06" name="Google Shape;306;p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07" name="Google Shape;307;p60"/>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1"/>
          <p:cNvSpPr txBox="1">
            <a:spLocks noGrp="1"/>
          </p:cNvSpPr>
          <p:nvPr>
            <p:ph type="body" idx="1"/>
          </p:nvPr>
        </p:nvSpPr>
        <p:spPr>
          <a:xfrm>
            <a:off x="3502573" y="712003"/>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invoke the Fifth Amendment.</a:t>
            </a:r>
            <a:endParaRPr sz="2600" b="1" dirty="0">
              <a:solidFill>
                <a:srgbClr val="1C3C58"/>
              </a:solidFill>
            </a:endParaRPr>
          </a:p>
        </p:txBody>
      </p:sp>
      <p:sp>
        <p:nvSpPr>
          <p:cNvPr id="313" name="Google Shape;313;p61"/>
          <p:cNvSpPr txBox="1">
            <a:spLocks noGrp="1"/>
          </p:cNvSpPr>
          <p:nvPr>
            <p:ph type="body" idx="2"/>
          </p:nvPr>
        </p:nvSpPr>
        <p:spPr>
          <a:xfrm>
            <a:off x="450900" y="1025910"/>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14" name="Google Shape;314;p6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15" name="Google Shape;315;p61"/>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2"/>
          <p:cNvSpPr txBox="1">
            <a:spLocks noGrp="1"/>
          </p:cNvSpPr>
          <p:nvPr>
            <p:ph type="body" idx="1"/>
          </p:nvPr>
        </p:nvSpPr>
        <p:spPr>
          <a:xfrm>
            <a:off x="3502573" y="816056"/>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This is complete nonsense.</a:t>
            </a:r>
            <a:endParaRPr sz="2600" b="1" dirty="0">
              <a:solidFill>
                <a:srgbClr val="1C3C58"/>
              </a:solidFill>
            </a:endParaRPr>
          </a:p>
        </p:txBody>
      </p:sp>
      <p:sp>
        <p:nvSpPr>
          <p:cNvPr id="321" name="Google Shape;321;p62"/>
          <p:cNvSpPr txBox="1">
            <a:spLocks noGrp="1"/>
          </p:cNvSpPr>
          <p:nvPr>
            <p:ph type="body" idx="2"/>
          </p:nvPr>
        </p:nvSpPr>
        <p:spPr>
          <a:xfrm>
            <a:off x="450900" y="943050"/>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22" name="Google Shape;322;p6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23" name="Google Shape;323;p62"/>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3"/>
          <p:cNvSpPr txBox="1">
            <a:spLocks noGrp="1"/>
          </p:cNvSpPr>
          <p:nvPr>
            <p:ph type="body" idx="1"/>
          </p:nvPr>
        </p:nvSpPr>
        <p:spPr>
          <a:xfrm>
            <a:off x="3575100" y="901181"/>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have no idea what you are talking about.</a:t>
            </a:r>
            <a:endParaRPr sz="2600" b="1" dirty="0">
              <a:solidFill>
                <a:srgbClr val="1C3C58"/>
              </a:solidFill>
            </a:endParaRPr>
          </a:p>
        </p:txBody>
      </p:sp>
      <p:sp>
        <p:nvSpPr>
          <p:cNvPr id="329" name="Google Shape;329;p63"/>
          <p:cNvSpPr txBox="1">
            <a:spLocks noGrp="1"/>
          </p:cNvSpPr>
          <p:nvPr>
            <p:ph type="body" idx="2"/>
          </p:nvPr>
        </p:nvSpPr>
        <p:spPr>
          <a:xfrm>
            <a:off x="450900" y="984919"/>
            <a:ext cx="3124200" cy="2962767"/>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30" name="Google Shape;330;p6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31" name="Google Shape;331;p63"/>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body" idx="1"/>
          </p:nvPr>
        </p:nvSpPr>
        <p:spPr>
          <a:xfrm>
            <a:off x="3568281" y="901190"/>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Clr>
                <a:schemeClr val="dk1"/>
              </a:buClr>
              <a:buSzPts val="1100"/>
              <a:buFont typeface="Arial"/>
              <a:buNone/>
            </a:pPr>
            <a:r>
              <a:rPr lang="en" sz="2600" b="1" dirty="0">
                <a:solidFill>
                  <a:srgbClr val="1C3C58"/>
                </a:solidFill>
              </a:rPr>
              <a:t>You are the author of all of the bills that are going to keep all kinds of decent people out of the country.</a:t>
            </a:r>
            <a:endParaRPr sz="2600" b="1" dirty="0">
              <a:solidFill>
                <a:srgbClr val="1C3C58"/>
              </a:solidFill>
            </a:endParaRPr>
          </a:p>
        </p:txBody>
      </p:sp>
      <p:sp>
        <p:nvSpPr>
          <p:cNvPr id="337" name="Google Shape;337;p64"/>
          <p:cNvSpPr txBox="1">
            <a:spLocks noGrp="1"/>
          </p:cNvSpPr>
          <p:nvPr>
            <p:ph type="body" idx="2"/>
          </p:nvPr>
        </p:nvSpPr>
        <p:spPr>
          <a:xfrm>
            <a:off x="447753" y="901190"/>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38" name="Google Shape;338;p6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39" name="Google Shape;339;p64"/>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5"/>
          <p:cNvSpPr txBox="1">
            <a:spLocks noGrp="1"/>
          </p:cNvSpPr>
          <p:nvPr>
            <p:ph type="body" idx="1"/>
          </p:nvPr>
        </p:nvSpPr>
        <p:spPr>
          <a:xfrm>
            <a:off x="3575100" y="1014702"/>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refuse to answer that question whether it was a quote from the New York Times or the Vegetarian Journal.</a:t>
            </a:r>
            <a:endParaRPr sz="2600" b="1" dirty="0">
              <a:solidFill>
                <a:srgbClr val="1C3C58"/>
              </a:solidFill>
            </a:endParaRPr>
          </a:p>
        </p:txBody>
      </p:sp>
      <p:sp>
        <p:nvSpPr>
          <p:cNvPr id="345" name="Google Shape;345;p65"/>
          <p:cNvSpPr txBox="1">
            <a:spLocks noGrp="1"/>
          </p:cNvSpPr>
          <p:nvPr>
            <p:ph type="body" idx="2"/>
          </p:nvPr>
        </p:nvSpPr>
        <p:spPr>
          <a:xfrm>
            <a:off x="457200" y="973711"/>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46" name="Google Shape;346;p6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47" name="Google Shape;347;p65"/>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6"/>
          <p:cNvSpPr txBox="1">
            <a:spLocks noGrp="1"/>
          </p:cNvSpPr>
          <p:nvPr>
            <p:ph type="body" idx="1"/>
          </p:nvPr>
        </p:nvSpPr>
        <p:spPr>
          <a:xfrm>
            <a:off x="3575100" y="790832"/>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am not going to answer any questions as to my associations.</a:t>
            </a:r>
            <a:endParaRPr sz="2600" b="1" dirty="0">
              <a:solidFill>
                <a:srgbClr val="1C3C58"/>
              </a:solidFill>
            </a:endParaRPr>
          </a:p>
        </p:txBody>
      </p:sp>
      <p:sp>
        <p:nvSpPr>
          <p:cNvPr id="353" name="Google Shape;353;p66"/>
          <p:cNvSpPr txBox="1">
            <a:spLocks noGrp="1"/>
          </p:cNvSpPr>
          <p:nvPr>
            <p:ph type="body" idx="2"/>
          </p:nvPr>
        </p:nvSpPr>
        <p:spPr>
          <a:xfrm>
            <a:off x="501349" y="1305384"/>
            <a:ext cx="3124200" cy="2282494"/>
          </a:xfrm>
          <a:prstGeom prst="rect">
            <a:avLst/>
          </a:prstGeom>
        </p:spPr>
        <p:txBody>
          <a:bodyPr spcFirstLastPara="1" wrap="square" lIns="91425" tIns="0" rIns="91425" bIns="45700" anchor="ctr" anchorCtr="0">
            <a:normAutofit/>
          </a:bodyPr>
          <a:lstStyle/>
          <a:p>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54" name="Google Shape;354;p6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True for Who?</a:t>
            </a:r>
            <a:endParaRPr dirty="0"/>
          </a:p>
        </p:txBody>
      </p:sp>
      <p:pic>
        <p:nvPicPr>
          <p:cNvPr id="355" name="Google Shape;355;p66"/>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7"/>
          <p:cNvSpPr txBox="1">
            <a:spLocks noGrp="1"/>
          </p:cNvSpPr>
          <p:nvPr>
            <p:ph type="body" idx="1"/>
          </p:nvPr>
        </p:nvSpPr>
        <p:spPr>
          <a:xfrm>
            <a:off x="3575100" y="735947"/>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My answer is the same as before.</a:t>
            </a:r>
            <a:endParaRPr sz="2600" b="1" dirty="0">
              <a:solidFill>
                <a:srgbClr val="1C3C58"/>
              </a:solidFill>
            </a:endParaRPr>
          </a:p>
        </p:txBody>
      </p:sp>
      <p:sp>
        <p:nvSpPr>
          <p:cNvPr id="361" name="Google Shape;361;p67"/>
          <p:cNvSpPr txBox="1">
            <a:spLocks noGrp="1"/>
          </p:cNvSpPr>
          <p:nvPr>
            <p:ph type="body" idx="2"/>
          </p:nvPr>
        </p:nvSpPr>
        <p:spPr>
          <a:xfrm>
            <a:off x="457200" y="735947"/>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62" name="Google Shape;362;p6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63" name="Google Shape;363;p67"/>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8"/>
          <p:cNvSpPr txBox="1">
            <a:spLocks noGrp="1"/>
          </p:cNvSpPr>
          <p:nvPr>
            <p:ph type="body" idx="1"/>
          </p:nvPr>
        </p:nvSpPr>
        <p:spPr>
          <a:xfrm>
            <a:off x="3581400" y="1330012"/>
            <a:ext cx="5111700" cy="3257400"/>
          </a:xfrm>
          <a:prstGeom prst="rect">
            <a:avLst/>
          </a:prstGeom>
        </p:spPr>
        <p:txBody>
          <a:bodyPr spcFirstLastPara="1" wrap="square" lIns="91425" tIns="0" rIns="91425" bIns="45700" anchor="ctr" anchorCtr="0">
            <a:normAutofit/>
          </a:bodyPr>
          <a:lstStyle/>
          <a:p>
            <a:pPr marL="0" lvl="0" indent="0" algn="ctr" rtl="0">
              <a:spcBef>
                <a:spcPts val="0"/>
              </a:spcBef>
              <a:spcAft>
                <a:spcPts val="0"/>
              </a:spcAft>
              <a:buNone/>
            </a:pPr>
            <a:r>
              <a:rPr lang="en" sz="2600" b="1" dirty="0">
                <a:solidFill>
                  <a:srgbClr val="1C3C58"/>
                </a:solidFill>
              </a:rPr>
              <a:t>I resent very much and very deeply the implication of being called before this committee that in some way because my opinions may be different from yours that I am less of an American.</a:t>
            </a:r>
            <a:endParaRPr sz="2600" b="1" dirty="0">
              <a:solidFill>
                <a:srgbClr val="1C3C58"/>
              </a:solidFill>
            </a:endParaRPr>
          </a:p>
        </p:txBody>
      </p:sp>
      <p:sp>
        <p:nvSpPr>
          <p:cNvPr id="369" name="Google Shape;369;p68"/>
          <p:cNvSpPr txBox="1">
            <a:spLocks noGrp="1"/>
          </p:cNvSpPr>
          <p:nvPr>
            <p:ph type="body" idx="2"/>
          </p:nvPr>
        </p:nvSpPr>
        <p:spPr>
          <a:xfrm>
            <a:off x="463512" y="735947"/>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Lucille Ball</a:t>
            </a:r>
            <a:endParaRPr dirty="0"/>
          </a:p>
          <a:p>
            <a:pPr marL="457200" lvl="0" indent="-342900" algn="l" rtl="0">
              <a:spcBef>
                <a:spcPts val="0"/>
              </a:spcBef>
              <a:spcAft>
                <a:spcPts val="0"/>
              </a:spcAft>
              <a:buSzPts val="1800"/>
              <a:buChar char="•"/>
            </a:pPr>
            <a:r>
              <a:rPr lang="en" dirty="0"/>
              <a:t>Edward Dmytryk</a:t>
            </a:r>
            <a:endParaRPr dirty="0"/>
          </a:p>
          <a:p>
            <a:pPr marL="457200" lvl="0" indent="-342900" algn="l" rtl="0">
              <a:spcBef>
                <a:spcPts val="0"/>
              </a:spcBef>
              <a:spcAft>
                <a:spcPts val="0"/>
              </a:spcAft>
              <a:buSzPts val="1800"/>
              <a:buChar char="•"/>
            </a:pPr>
            <a:r>
              <a:rPr lang="en" dirty="0"/>
              <a:t>Paul Robeson</a:t>
            </a:r>
            <a:endParaRPr dirty="0"/>
          </a:p>
          <a:p>
            <a:pPr marL="457200" lvl="0" indent="-342900" algn="l" rtl="0">
              <a:spcBef>
                <a:spcPts val="0"/>
              </a:spcBef>
              <a:spcAft>
                <a:spcPts val="0"/>
              </a:spcAft>
              <a:buSzPts val="1800"/>
              <a:buChar char="•"/>
            </a:pPr>
            <a:r>
              <a:rPr lang="en" dirty="0"/>
              <a:t>Pete Seeger</a:t>
            </a:r>
            <a:endParaRPr dirty="0"/>
          </a:p>
          <a:p>
            <a:pPr marL="457200" lvl="0" indent="-342900" algn="l" rtl="0">
              <a:spcBef>
                <a:spcPts val="0"/>
              </a:spcBef>
              <a:spcAft>
                <a:spcPts val="0"/>
              </a:spcAft>
              <a:buSzPts val="1800"/>
              <a:buChar char="•"/>
            </a:pPr>
            <a:r>
              <a:rPr lang="en" dirty="0"/>
              <a:t>Honorable Francis E. Walter</a:t>
            </a:r>
            <a:endParaRPr dirty="0"/>
          </a:p>
        </p:txBody>
      </p:sp>
      <p:sp>
        <p:nvSpPr>
          <p:cNvPr id="370" name="Google Shape;370;p6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pic>
        <p:nvPicPr>
          <p:cNvPr id="371" name="Google Shape;371;p68"/>
          <p:cNvPicPr preferRelativeResize="0"/>
          <p:nvPr/>
        </p:nvPicPr>
        <p:blipFill>
          <a:blip r:embed="rId3">
            <a:alphaModFix/>
          </a:blip>
          <a:stretch>
            <a:fillRect/>
          </a:stretch>
        </p:blipFill>
        <p:spPr>
          <a:xfrm rot="646337">
            <a:off x="6620574" y="214800"/>
            <a:ext cx="2422124" cy="131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2"/>
          <p:cNvSpPr txBox="1">
            <a:spLocks noGrp="1"/>
          </p:cNvSpPr>
          <p:nvPr>
            <p:ph type="title"/>
          </p:nvPr>
        </p:nvSpPr>
        <p:spPr>
          <a:xfrm>
            <a:off x="530352" y="303329"/>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Learning Objectives</a:t>
            </a:r>
            <a:endParaRPr dirty="0"/>
          </a:p>
        </p:txBody>
      </p:sp>
      <p:sp>
        <p:nvSpPr>
          <p:cNvPr id="178" name="Google Shape;178;p42"/>
          <p:cNvSpPr txBox="1">
            <a:spLocks noGrp="1"/>
          </p:cNvSpPr>
          <p:nvPr>
            <p:ph type="body" idx="1"/>
          </p:nvPr>
        </p:nvSpPr>
        <p:spPr>
          <a:xfrm>
            <a:off x="530352" y="1325129"/>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dirty="0"/>
              <a:t>Students will be able to:</a:t>
            </a:r>
            <a:endParaRPr dirty="0"/>
          </a:p>
          <a:p>
            <a:r>
              <a:rPr lang="en" sz="2400" dirty="0"/>
              <a:t>Deconstruct the Second Red Scare to determine the effects it had on the public and their fear of communism and to understand why the decision to form HUAC was made.</a:t>
            </a:r>
            <a:endParaRPr sz="2400" dirty="0"/>
          </a:p>
          <a:p>
            <a:pPr>
              <a:spcBef>
                <a:spcPts val="0"/>
              </a:spcBef>
            </a:pPr>
            <a:r>
              <a:rPr lang="en" sz="2400" dirty="0"/>
              <a:t>Compare and contrast the events that happened in the era of McCarthyism to those happening in present-day America.</a:t>
            </a: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69" descr="Image"/>
          <p:cNvPicPr preferRelativeResize="0"/>
          <p:nvPr/>
        </p:nvPicPr>
        <p:blipFill>
          <a:blip r:embed="rId3">
            <a:alphaModFix/>
          </a:blip>
          <a:stretch>
            <a:fillRect/>
          </a:stretch>
        </p:blipFill>
        <p:spPr>
          <a:xfrm>
            <a:off x="415600" y="1102863"/>
            <a:ext cx="4156401" cy="2937776"/>
          </a:xfrm>
          <a:prstGeom prst="rect">
            <a:avLst/>
          </a:prstGeom>
          <a:noFill/>
          <a:ln>
            <a:noFill/>
          </a:ln>
        </p:spPr>
      </p:pic>
      <p:sp>
        <p:nvSpPr>
          <p:cNvPr id="377" name="Google Shape;377;p69"/>
          <p:cNvSpPr txBox="1">
            <a:spLocks noGrp="1"/>
          </p:cNvSpPr>
          <p:nvPr>
            <p:ph type="title" idx="4294967295"/>
          </p:nvPr>
        </p:nvSpPr>
        <p:spPr>
          <a:xfrm>
            <a:off x="5032616" y="187736"/>
            <a:ext cx="3534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Exit Ticket</a:t>
            </a:r>
            <a:endParaRPr dirty="0"/>
          </a:p>
        </p:txBody>
      </p:sp>
      <p:sp>
        <p:nvSpPr>
          <p:cNvPr id="378" name="Google Shape;378;p69"/>
          <p:cNvSpPr txBox="1">
            <a:spLocks noGrp="1"/>
          </p:cNvSpPr>
          <p:nvPr>
            <p:ph type="body" idx="4294967295"/>
          </p:nvPr>
        </p:nvSpPr>
        <p:spPr>
          <a:xfrm>
            <a:off x="4952325" y="1102863"/>
            <a:ext cx="3490800" cy="345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8108"/>
              <a:buNone/>
            </a:pPr>
            <a:r>
              <a:rPr lang="en" sz="2000" dirty="0"/>
              <a:t>Take out a sheet of paper and answer the following questions: </a:t>
            </a:r>
            <a:endParaRPr sz="2000" dirty="0"/>
          </a:p>
          <a:p>
            <a:pPr indent="-368935">
              <a:spcBef>
                <a:spcPts val="0"/>
              </a:spcBef>
              <a:buSzPct val="100000"/>
            </a:pPr>
            <a:r>
              <a:rPr lang="en" sz="2000" dirty="0"/>
              <a:t>What is the cartoonist trying to say about our current society?</a:t>
            </a:r>
            <a:endParaRPr sz="2000" dirty="0"/>
          </a:p>
          <a:p>
            <a:pPr indent="-368935">
              <a:spcBef>
                <a:spcPts val="0"/>
              </a:spcBef>
              <a:buSzPct val="100000"/>
            </a:pPr>
            <a:r>
              <a:rPr lang="en" sz="2000" dirty="0"/>
              <a:t>Compare and contrast the behavior hinted at in this cartoon with the effects of the public fear of communism during the Second Red Scare.</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0"/>
          <p:cNvSpPr txBox="1">
            <a:spLocks noGrp="1"/>
          </p:cNvSpPr>
          <p:nvPr>
            <p:ph type="title"/>
          </p:nvPr>
        </p:nvSpPr>
        <p:spPr>
          <a:xfrm>
            <a:off x="428822" y="54999"/>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What Happened to Lucille Ball?</a:t>
            </a:r>
            <a:endParaRPr dirty="0"/>
          </a:p>
        </p:txBody>
      </p:sp>
      <p:sp>
        <p:nvSpPr>
          <p:cNvPr id="384" name="Google Shape;384;p70"/>
          <p:cNvSpPr txBox="1">
            <a:spLocks noGrp="1"/>
          </p:cNvSpPr>
          <p:nvPr>
            <p:ph type="body" idx="1"/>
          </p:nvPr>
        </p:nvSpPr>
        <p:spPr>
          <a:xfrm>
            <a:off x="428822" y="999199"/>
            <a:ext cx="4397100" cy="3838500"/>
          </a:xfrm>
          <a:prstGeom prst="rect">
            <a:avLst/>
          </a:prstGeom>
        </p:spPr>
        <p:txBody>
          <a:bodyPr spcFirstLastPara="1" wrap="square" lIns="91400" tIns="91400" rIns="91400" bIns="91400" anchor="t" anchorCtr="0">
            <a:normAutofit/>
          </a:bodyPr>
          <a:lstStyle/>
          <a:p>
            <a:pPr marL="457200" lvl="0" indent="-368935" algn="l" rtl="0">
              <a:spcBef>
                <a:spcPts val="520"/>
              </a:spcBef>
              <a:spcAft>
                <a:spcPts val="0"/>
              </a:spcAft>
              <a:buSzPct val="100000"/>
              <a:buChar char="•"/>
            </a:pPr>
            <a:r>
              <a:rPr lang="en" sz="2000" dirty="0"/>
              <a:t>HUAC ended their investigation into Ball, believing her testimony about registering in order to make her grandfather happy.</a:t>
            </a:r>
            <a:endParaRPr sz="2000" dirty="0"/>
          </a:p>
          <a:p>
            <a:pPr marL="457200" lvl="0" indent="-368935" algn="l" rtl="0">
              <a:spcBef>
                <a:spcPts val="0"/>
              </a:spcBef>
              <a:spcAft>
                <a:spcPts val="0"/>
              </a:spcAft>
              <a:buSzPct val="100000"/>
              <a:buChar char="•"/>
            </a:pPr>
            <a:r>
              <a:rPr lang="en" sz="2000" dirty="0"/>
              <a:t>She was able to avoid being blacklisted and continue her popular sitcom, </a:t>
            </a:r>
            <a:r>
              <a:rPr lang="en" sz="2000" i="1" dirty="0"/>
              <a:t>I Love Lucy. </a:t>
            </a:r>
            <a:endParaRPr sz="2000" dirty="0"/>
          </a:p>
          <a:p>
            <a:pPr marL="457200" lvl="0" indent="-368935" algn="l" rtl="0">
              <a:spcBef>
                <a:spcPts val="0"/>
              </a:spcBef>
              <a:spcAft>
                <a:spcPts val="0"/>
              </a:spcAft>
              <a:buSzPct val="100000"/>
              <a:buChar char="•"/>
            </a:pPr>
            <a:r>
              <a:rPr lang="en" sz="2000" dirty="0"/>
              <a:t>Her husband, Desi Arnaz, defended her, saying, “The only thing red about Lucy is her hair, and even that is not legitimate.”</a:t>
            </a:r>
            <a:endParaRPr sz="2000" dirty="0"/>
          </a:p>
          <a:p>
            <a:pPr marL="0" lvl="0" indent="0" algn="l" rtl="0">
              <a:spcBef>
                <a:spcPts val="520"/>
              </a:spcBef>
              <a:spcAft>
                <a:spcPts val="0"/>
              </a:spcAft>
              <a:buNone/>
            </a:pPr>
            <a:endParaRPr dirty="0"/>
          </a:p>
        </p:txBody>
      </p:sp>
      <p:pic>
        <p:nvPicPr>
          <p:cNvPr id="385" name="Google Shape;385;p70"/>
          <p:cNvPicPr preferRelativeResize="0"/>
          <p:nvPr/>
        </p:nvPicPr>
        <p:blipFill>
          <a:blip r:embed="rId3">
            <a:alphaModFix/>
          </a:blip>
          <a:stretch>
            <a:fillRect/>
          </a:stretch>
        </p:blipFill>
        <p:spPr>
          <a:xfrm>
            <a:off x="4997670" y="912399"/>
            <a:ext cx="3740389" cy="28019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What Happened to Edward Dmytryk?</a:t>
            </a:r>
            <a:endParaRPr/>
          </a:p>
        </p:txBody>
      </p:sp>
      <p:sp>
        <p:nvSpPr>
          <p:cNvPr id="391" name="Google Shape;391;p71"/>
          <p:cNvSpPr txBox="1">
            <a:spLocks noGrp="1"/>
          </p:cNvSpPr>
          <p:nvPr>
            <p:ph type="body" idx="1"/>
          </p:nvPr>
        </p:nvSpPr>
        <p:spPr>
          <a:xfrm>
            <a:off x="457199" y="1305059"/>
            <a:ext cx="4477407" cy="3621000"/>
          </a:xfrm>
          <a:prstGeom prst="rect">
            <a:avLst/>
          </a:prstGeom>
        </p:spPr>
        <p:txBody>
          <a:bodyPr spcFirstLastPara="1" wrap="square" lIns="91400" tIns="91400" rIns="91400" bIns="91400" anchor="t" anchorCtr="0">
            <a:normAutofit/>
          </a:bodyPr>
          <a:lstStyle/>
          <a:p>
            <a:pPr marL="457200" lvl="0" indent="-381317" algn="l" rtl="0">
              <a:spcBef>
                <a:spcPts val="520"/>
              </a:spcBef>
              <a:spcAft>
                <a:spcPts val="0"/>
              </a:spcAft>
              <a:buSzPct val="100000"/>
              <a:buChar char="•"/>
            </a:pPr>
            <a:r>
              <a:rPr lang="en" sz="2200" dirty="0"/>
              <a:t>After testifying before HUAC in 1951, Dmytryk was eventually able to go back to directing famous films, including </a:t>
            </a:r>
            <a:r>
              <a:rPr lang="en" sz="2200" i="1" dirty="0"/>
              <a:t>The Caine Mutiny.</a:t>
            </a:r>
            <a:endParaRPr sz="2200" i="1" dirty="0"/>
          </a:p>
          <a:p>
            <a:pPr marL="457200" lvl="0" indent="-381317" algn="l" rtl="0">
              <a:spcBef>
                <a:spcPts val="0"/>
              </a:spcBef>
              <a:spcAft>
                <a:spcPts val="0"/>
              </a:spcAft>
              <a:buSzPct val="100000"/>
              <a:buChar char="•"/>
            </a:pPr>
            <a:r>
              <a:rPr lang="en" sz="2200" dirty="0"/>
              <a:t>He wrote a memoir about his experiences during the Second Red Scare, called </a:t>
            </a:r>
            <a:r>
              <a:rPr lang="en" sz="2200" i="1" dirty="0"/>
              <a:t>Odd Man Out.</a:t>
            </a:r>
            <a:endParaRPr sz="2200" i="1" dirty="0"/>
          </a:p>
          <a:p>
            <a:pPr marL="0" lvl="0" indent="0" algn="l" rtl="0">
              <a:spcBef>
                <a:spcPts val="520"/>
              </a:spcBef>
              <a:spcAft>
                <a:spcPts val="0"/>
              </a:spcAft>
              <a:buNone/>
            </a:pPr>
            <a:endParaRPr dirty="0"/>
          </a:p>
        </p:txBody>
      </p:sp>
      <p:pic>
        <p:nvPicPr>
          <p:cNvPr id="392" name="Google Shape;392;p71"/>
          <p:cNvPicPr preferRelativeResize="0"/>
          <p:nvPr/>
        </p:nvPicPr>
        <p:blipFill>
          <a:blip r:embed="rId3">
            <a:alphaModFix/>
          </a:blip>
          <a:stretch>
            <a:fillRect/>
          </a:stretch>
        </p:blipFill>
        <p:spPr>
          <a:xfrm>
            <a:off x="5187424" y="1203535"/>
            <a:ext cx="2581275" cy="3495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2"/>
          <p:cNvSpPr txBox="1">
            <a:spLocks noGrp="1"/>
          </p:cNvSpPr>
          <p:nvPr>
            <p:ph type="title"/>
          </p:nvPr>
        </p:nvSpPr>
        <p:spPr>
          <a:xfrm>
            <a:off x="457200" y="9914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What Happened to Paul Robeson?</a:t>
            </a:r>
            <a:endParaRPr dirty="0"/>
          </a:p>
        </p:txBody>
      </p:sp>
      <p:sp>
        <p:nvSpPr>
          <p:cNvPr id="398" name="Google Shape;398;p72"/>
          <p:cNvSpPr txBox="1">
            <a:spLocks noGrp="1"/>
          </p:cNvSpPr>
          <p:nvPr>
            <p:ph type="body" idx="1"/>
          </p:nvPr>
        </p:nvSpPr>
        <p:spPr>
          <a:xfrm>
            <a:off x="409904" y="956541"/>
            <a:ext cx="3994500" cy="3937075"/>
          </a:xfrm>
          <a:prstGeom prst="rect">
            <a:avLst/>
          </a:prstGeom>
        </p:spPr>
        <p:txBody>
          <a:bodyPr spcFirstLastPara="1" wrap="square" lIns="91400" tIns="91400" rIns="91400" bIns="91400" anchor="t" anchorCtr="0">
            <a:noAutofit/>
          </a:bodyPr>
          <a:lstStyle/>
          <a:p>
            <a:pPr marL="457200" lvl="0" indent="-368935" algn="l" rtl="0">
              <a:spcBef>
                <a:spcPts val="520"/>
              </a:spcBef>
              <a:spcAft>
                <a:spcPts val="0"/>
              </a:spcAft>
              <a:buSzPct val="100000"/>
              <a:buChar char="•"/>
            </a:pPr>
            <a:r>
              <a:rPr lang="en" sz="2000"/>
              <a:t>As a result of being blacklisted, Robeson was unable </a:t>
            </a:r>
            <a:r>
              <a:rPr lang="en" sz="2000" dirty="0"/>
              <a:t>to sing at concerts in the U.S. </a:t>
            </a:r>
            <a:endParaRPr sz="2000" dirty="0"/>
          </a:p>
          <a:p>
            <a:pPr marL="457200" lvl="0" indent="-368935" algn="l" rtl="0">
              <a:spcBef>
                <a:spcPts val="0"/>
              </a:spcBef>
              <a:spcAft>
                <a:spcPts val="0"/>
              </a:spcAft>
              <a:buSzPct val="100000"/>
              <a:buChar char="•"/>
            </a:pPr>
            <a:r>
              <a:rPr lang="en" sz="2000" dirty="0"/>
              <a:t>Recordings of his songs and movies he acted in were not distributed to the American public for many years.</a:t>
            </a:r>
            <a:endParaRPr sz="2000" dirty="0"/>
          </a:p>
          <a:p>
            <a:pPr marL="457200" lvl="0" indent="-368935" algn="l" rtl="0">
              <a:spcBef>
                <a:spcPts val="0"/>
              </a:spcBef>
              <a:spcAft>
                <a:spcPts val="0"/>
              </a:spcAft>
              <a:buSzPct val="100000"/>
              <a:buChar char="•"/>
            </a:pPr>
            <a:r>
              <a:rPr lang="en" sz="2000" dirty="0"/>
              <a:t>He sang at concerts in the United Kingdom, Australia, and other countries, but he stopped touring in the 1960s as a result of depression.</a:t>
            </a:r>
            <a:endParaRPr sz="2000" dirty="0"/>
          </a:p>
        </p:txBody>
      </p:sp>
      <p:pic>
        <p:nvPicPr>
          <p:cNvPr id="399" name="Google Shape;399;p72"/>
          <p:cNvPicPr preferRelativeResize="0"/>
          <p:nvPr/>
        </p:nvPicPr>
        <p:blipFill>
          <a:blip r:embed="rId3">
            <a:alphaModFix/>
          </a:blip>
          <a:stretch>
            <a:fillRect/>
          </a:stretch>
        </p:blipFill>
        <p:spPr>
          <a:xfrm>
            <a:off x="4917650" y="1164647"/>
            <a:ext cx="2856002" cy="36740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3"/>
          <p:cNvSpPr txBox="1">
            <a:spLocks noGrp="1"/>
          </p:cNvSpPr>
          <p:nvPr>
            <p:ph type="title"/>
          </p:nvPr>
        </p:nvSpPr>
        <p:spPr>
          <a:xfrm>
            <a:off x="457200" y="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What Happened to Pete Seeger?</a:t>
            </a:r>
            <a:endParaRPr dirty="0"/>
          </a:p>
        </p:txBody>
      </p:sp>
      <p:sp>
        <p:nvSpPr>
          <p:cNvPr id="405" name="Google Shape;405;p73"/>
          <p:cNvSpPr txBox="1">
            <a:spLocks noGrp="1"/>
          </p:cNvSpPr>
          <p:nvPr>
            <p:ph type="body" idx="1"/>
          </p:nvPr>
        </p:nvSpPr>
        <p:spPr>
          <a:xfrm>
            <a:off x="384679" y="959811"/>
            <a:ext cx="4114800" cy="3029006"/>
          </a:xfrm>
          <a:prstGeom prst="rect">
            <a:avLst/>
          </a:prstGeom>
        </p:spPr>
        <p:txBody>
          <a:bodyPr spcFirstLastPara="1" wrap="square" lIns="91400" tIns="91400" rIns="91400" bIns="91400" anchor="t" anchorCtr="0">
            <a:normAutofit fontScale="70000" lnSpcReduction="20000"/>
          </a:bodyPr>
          <a:lstStyle/>
          <a:p>
            <a:pPr marL="457200" lvl="0" indent="-344170" algn="l" rtl="0">
              <a:spcBef>
                <a:spcPts val="520"/>
              </a:spcBef>
              <a:spcAft>
                <a:spcPts val="0"/>
              </a:spcAft>
              <a:buSzPct val="100000"/>
              <a:buChar char="•"/>
            </a:pPr>
            <a:r>
              <a:rPr lang="en" dirty="0"/>
              <a:t>On March 26, 1957, he was indicted for contempt of Congress.</a:t>
            </a:r>
            <a:endParaRPr dirty="0"/>
          </a:p>
          <a:p>
            <a:pPr marL="457200" lvl="0" indent="-344170" algn="l" rtl="0">
              <a:spcBef>
                <a:spcPts val="0"/>
              </a:spcBef>
              <a:spcAft>
                <a:spcPts val="0"/>
              </a:spcAft>
              <a:buSzPct val="100000"/>
              <a:buChar char="•"/>
            </a:pPr>
            <a:r>
              <a:rPr lang="en" dirty="0"/>
              <a:t>He had to keep the federal government apprised of where he was going if he left New York.</a:t>
            </a:r>
            <a:endParaRPr dirty="0"/>
          </a:p>
          <a:p>
            <a:pPr marL="457200" lvl="0" indent="-344170" algn="l" rtl="0">
              <a:spcBef>
                <a:spcPts val="0"/>
              </a:spcBef>
              <a:spcAft>
                <a:spcPts val="0"/>
              </a:spcAft>
              <a:buSzPct val="100000"/>
              <a:buChar char="•"/>
            </a:pPr>
            <a:r>
              <a:rPr lang="en" dirty="0"/>
              <a:t>Although he was convicted by a jury in March 1961 and sentenced to ten one-year terms, the conviction was overturned the following year.</a:t>
            </a:r>
            <a:endParaRPr dirty="0"/>
          </a:p>
          <a:p>
            <a:pPr marL="457200" lvl="0" indent="-344170" algn="l" rtl="0">
              <a:spcBef>
                <a:spcPts val="0"/>
              </a:spcBef>
              <a:spcAft>
                <a:spcPts val="0"/>
              </a:spcAft>
              <a:buSzPct val="100000"/>
              <a:buChar char="•"/>
            </a:pPr>
            <a:r>
              <a:rPr lang="en" dirty="0"/>
              <a:t>He continued writing songs and touring as a folk singer until shortly before his death at age 94.</a:t>
            </a:r>
            <a:endParaRPr dirty="0"/>
          </a:p>
          <a:p>
            <a:pPr marL="0" lvl="0" indent="0" algn="l" rtl="0">
              <a:spcBef>
                <a:spcPts val="520"/>
              </a:spcBef>
              <a:spcAft>
                <a:spcPts val="0"/>
              </a:spcAft>
              <a:buNone/>
            </a:pPr>
            <a:endParaRPr dirty="0"/>
          </a:p>
        </p:txBody>
      </p:sp>
      <p:pic>
        <p:nvPicPr>
          <p:cNvPr id="406" name="Google Shape;406;p73"/>
          <p:cNvPicPr preferRelativeResize="0"/>
          <p:nvPr/>
        </p:nvPicPr>
        <p:blipFill>
          <a:blip r:embed="rId3">
            <a:alphaModFix/>
          </a:blip>
          <a:stretch>
            <a:fillRect/>
          </a:stretch>
        </p:blipFill>
        <p:spPr>
          <a:xfrm>
            <a:off x="4783257" y="959811"/>
            <a:ext cx="3976064" cy="30290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43"/>
          <p:cNvPicPr preferRelativeResize="0"/>
          <p:nvPr/>
        </p:nvPicPr>
        <p:blipFill rotWithShape="1">
          <a:blip r:embed="rId3">
            <a:alphaModFix/>
          </a:blip>
          <a:srcRect/>
          <a:stretch/>
        </p:blipFill>
        <p:spPr>
          <a:xfrm>
            <a:off x="6424445" y="1228197"/>
            <a:ext cx="2448712" cy="1934574"/>
          </a:xfrm>
          <a:prstGeom prst="rect">
            <a:avLst/>
          </a:prstGeom>
          <a:noFill/>
          <a:ln>
            <a:noFill/>
          </a:ln>
        </p:spPr>
      </p:pic>
      <p:sp>
        <p:nvSpPr>
          <p:cNvPr id="184" name="Google Shape;184;p43"/>
          <p:cNvSpPr txBox="1">
            <a:spLocks noGrp="1"/>
          </p:cNvSpPr>
          <p:nvPr>
            <p:ph type="body" idx="1"/>
          </p:nvPr>
        </p:nvSpPr>
        <p:spPr>
          <a:xfrm>
            <a:off x="457200" y="1309352"/>
            <a:ext cx="5748108" cy="3434100"/>
          </a:xfrm>
        </p:spPr>
        <p:txBody>
          <a:bodyPr>
            <a:normAutofit/>
          </a:bodyPr>
          <a:lstStyle/>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rPr>
              <a:t>Use the acronym T.A.C.O.S. to analyze the cartoon. . </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T: Time and Place - </a:t>
            </a:r>
            <a:r>
              <a:rPr lang="en-US" sz="1800" dirty="0">
                <a:effectLst/>
                <a:latin typeface="Calibri" panose="020F0502020204030204" pitchFamily="34" charset="0"/>
                <a:ea typeface="Calibri" panose="020F0502020204030204" pitchFamily="34" charset="0"/>
              </a:rPr>
              <a:t>Estimate the time period and region where the cartoon takes place.</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A: Action - </a:t>
            </a:r>
            <a:r>
              <a:rPr lang="en-US" sz="1800" dirty="0">
                <a:effectLst/>
                <a:latin typeface="Calibri" panose="020F0502020204030204" pitchFamily="34" charset="0"/>
                <a:ea typeface="Calibri" panose="020F0502020204030204" pitchFamily="34" charset="0"/>
              </a:rPr>
              <a:t>Describe what is happening in the cartoon.</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C: Caption - </a:t>
            </a:r>
            <a:r>
              <a:rPr lang="en-US" sz="1800" dirty="0">
                <a:effectLst/>
                <a:latin typeface="Calibri" panose="020F0502020204030204" pitchFamily="34" charset="0"/>
                <a:ea typeface="Calibri" panose="020F0502020204030204" pitchFamily="34" charset="0"/>
              </a:rPr>
              <a:t>If there is a caption, write it down.</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O: Objects/People - </a:t>
            </a:r>
            <a:r>
              <a:rPr lang="en-US" sz="1800" dirty="0">
                <a:effectLst/>
                <a:latin typeface="Calibri" panose="020F0502020204030204" pitchFamily="34" charset="0"/>
                <a:ea typeface="Calibri" panose="020F0502020204030204" pitchFamily="34" charset="0"/>
              </a:rPr>
              <a:t>List any people or objects shown, including symbols and use of color.</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S: Summary - </a:t>
            </a:r>
            <a:r>
              <a:rPr lang="en-US" sz="1800" dirty="0">
                <a:effectLst/>
                <a:latin typeface="Calibri" panose="020F0502020204030204" pitchFamily="34" charset="0"/>
                <a:ea typeface="Calibri" panose="020F0502020204030204" pitchFamily="34" charset="0"/>
              </a:rPr>
              <a:t>Explain the meaning of the cartoon in one sentence.</a:t>
            </a:r>
          </a:p>
          <a:p>
            <a:pPr marL="0" marR="0" indent="0">
              <a:lnSpc>
                <a:spcPct val="115000"/>
              </a:lnSpc>
              <a:spcBef>
                <a:spcPts val="0"/>
              </a:spcBef>
              <a:spcAft>
                <a:spcPts val="0"/>
              </a:spcAft>
              <a:buNone/>
            </a:pPr>
            <a:endParaRPr lang="en-US" sz="2000" dirty="0"/>
          </a:p>
        </p:txBody>
      </p:sp>
      <p:sp>
        <p:nvSpPr>
          <p:cNvPr id="185" name="Google Shape;185;p43"/>
          <p:cNvSpPr txBox="1">
            <a:spLocks noGrp="1"/>
          </p:cNvSpPr>
          <p:nvPr>
            <p:ph type="title"/>
          </p:nvPr>
        </p:nvSpPr>
        <p:spPr/>
        <p:txBody>
          <a:bodyPr/>
          <a:lstStyle/>
          <a:p>
            <a:pPr lvl="0"/>
            <a:r>
              <a:rPr lang="en-US" dirty="0"/>
              <a:t>T.A.C.O.S.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A8B71E-C5B8-8FAB-796E-69A998762577}"/>
              </a:ext>
            </a:extLst>
          </p:cNvPr>
          <p:cNvSpPr>
            <a:spLocks noGrp="1"/>
          </p:cNvSpPr>
          <p:nvPr>
            <p:ph type="body" idx="1"/>
          </p:nvPr>
        </p:nvSpPr>
        <p:spPr>
          <a:xfrm>
            <a:off x="3881470" y="1012961"/>
            <a:ext cx="4896770" cy="3434100"/>
          </a:xfrm>
        </p:spPr>
        <p:txBody>
          <a:bodyPr>
            <a:normAutofit/>
          </a:bodyPr>
          <a:lstStyle/>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T: Time and Place - </a:t>
            </a:r>
            <a:r>
              <a:rPr lang="en-US" sz="1800" dirty="0">
                <a:effectLst/>
                <a:latin typeface="Calibri" panose="020F0502020204030204" pitchFamily="34" charset="0"/>
                <a:ea typeface="Calibri" panose="020F0502020204030204" pitchFamily="34" charset="0"/>
              </a:rPr>
              <a:t>Estimate the time period and region where the cartoon takes place.</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A: Action - </a:t>
            </a:r>
            <a:r>
              <a:rPr lang="en-US" sz="1800" dirty="0">
                <a:effectLst/>
                <a:latin typeface="Calibri" panose="020F0502020204030204" pitchFamily="34" charset="0"/>
                <a:ea typeface="Calibri" panose="020F0502020204030204" pitchFamily="34" charset="0"/>
              </a:rPr>
              <a:t>Describe what is happening in the cartoon.</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C: Caption - </a:t>
            </a:r>
            <a:r>
              <a:rPr lang="en-US" sz="1800" dirty="0">
                <a:effectLst/>
                <a:latin typeface="Calibri" panose="020F0502020204030204" pitchFamily="34" charset="0"/>
                <a:ea typeface="Calibri" panose="020F0502020204030204" pitchFamily="34" charset="0"/>
              </a:rPr>
              <a:t>If there is a caption, write it down.</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O: Objects/People - </a:t>
            </a:r>
            <a:r>
              <a:rPr lang="en-US" sz="1800" dirty="0">
                <a:effectLst/>
                <a:latin typeface="Calibri" panose="020F0502020204030204" pitchFamily="34" charset="0"/>
                <a:ea typeface="Calibri" panose="020F0502020204030204" pitchFamily="34" charset="0"/>
              </a:rPr>
              <a:t>List any people or objects shown, including symbols and use of color.</a:t>
            </a:r>
          </a:p>
          <a:p>
            <a:pPr marL="0" marR="0" indent="0">
              <a:lnSpc>
                <a:spcPct val="115000"/>
              </a:lnSpc>
              <a:spcBef>
                <a:spcPts val="0"/>
              </a:spcBef>
              <a:spcAft>
                <a:spcPts val="0"/>
              </a:spcAft>
              <a:buNone/>
            </a:pPr>
            <a:r>
              <a:rPr lang="en-US" sz="1800" b="1" dirty="0">
                <a:solidFill>
                  <a:srgbClr val="910D28"/>
                </a:solidFill>
                <a:effectLst/>
                <a:latin typeface="Calibri" panose="020F0502020204030204" pitchFamily="34" charset="0"/>
                <a:ea typeface="Calibri" panose="020F0502020204030204" pitchFamily="34" charset="0"/>
              </a:rPr>
              <a:t>S: Summary - </a:t>
            </a:r>
            <a:r>
              <a:rPr lang="en-US" sz="1800" dirty="0">
                <a:effectLst/>
                <a:latin typeface="Calibri" panose="020F0502020204030204" pitchFamily="34" charset="0"/>
                <a:ea typeface="Calibri" panose="020F0502020204030204" pitchFamily="34" charset="0"/>
              </a:rPr>
              <a:t>Explain the meaning of the cartoon in one sentence.</a:t>
            </a:r>
          </a:p>
          <a:p>
            <a:endParaRPr lang="en-US" dirty="0"/>
          </a:p>
        </p:txBody>
      </p:sp>
      <p:sp>
        <p:nvSpPr>
          <p:cNvPr id="3" name="Title 2">
            <a:extLst>
              <a:ext uri="{FF2B5EF4-FFF2-40B4-BE49-F238E27FC236}">
                <a16:creationId xmlns:a16="http://schemas.microsoft.com/office/drawing/2014/main" id="{4BF86D23-9D2E-7730-3DC4-6F2FD6C9F31B}"/>
              </a:ext>
            </a:extLst>
          </p:cNvPr>
          <p:cNvSpPr>
            <a:spLocks noGrp="1"/>
          </p:cNvSpPr>
          <p:nvPr>
            <p:ph type="title"/>
          </p:nvPr>
        </p:nvSpPr>
        <p:spPr>
          <a:xfrm>
            <a:off x="4124259" y="92836"/>
            <a:ext cx="4562541" cy="857400"/>
          </a:xfrm>
        </p:spPr>
        <p:txBody>
          <a:bodyPr/>
          <a:lstStyle/>
          <a:p>
            <a:r>
              <a:rPr lang="en-US" dirty="0"/>
              <a:t>T.A.C.O.S.</a:t>
            </a:r>
          </a:p>
        </p:txBody>
      </p:sp>
      <p:pic>
        <p:nvPicPr>
          <p:cNvPr id="4" name="Picture 3">
            <a:extLst>
              <a:ext uri="{FF2B5EF4-FFF2-40B4-BE49-F238E27FC236}">
                <a16:creationId xmlns:a16="http://schemas.microsoft.com/office/drawing/2014/main" id="{955779EE-3717-0FA3-9D1A-AAC37DF013EE}"/>
              </a:ext>
            </a:extLst>
          </p:cNvPr>
          <p:cNvPicPr>
            <a:picLocks noChangeAspect="1"/>
          </p:cNvPicPr>
          <p:nvPr/>
        </p:nvPicPr>
        <p:blipFill>
          <a:blip r:embed="rId3"/>
          <a:stretch>
            <a:fillRect/>
          </a:stretch>
        </p:blipFill>
        <p:spPr>
          <a:xfrm>
            <a:off x="282242" y="591130"/>
            <a:ext cx="3373164" cy="4149983"/>
          </a:xfrm>
          <a:prstGeom prst="rect">
            <a:avLst/>
          </a:prstGeom>
        </p:spPr>
      </p:pic>
    </p:spTree>
    <p:extLst>
      <p:ext uri="{BB962C8B-B14F-4D97-AF65-F5344CB8AC3E}">
        <p14:creationId xmlns:p14="http://schemas.microsoft.com/office/powerpoint/2010/main" val="3659790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45" descr="View full lesson: http://ed.ted.com/lessons/what-is-mccarthyism-and-how-did-it-happen-ellen-schrecker&#10;&#10;In the 1950s, as part of a campaign to expose suspected Communists, thousands of individuals were aggressively investigated and questioned before government panels. Named after its most notorious practitioner, the phenomenon known as McCarthyism destroyed lives and careers. But how did this episode of political repression take off? Ellen Schrecker traces the history of McCarthyism. &#10;&#10;Lesson by Ellen Schrecker, animation by Patrick Smith." title="What is McCarthyism? And how did it happen? - Ellen Schrecker">
            <a:hlinkClick r:id="rId3"/>
          </p:cNvPr>
          <p:cNvPicPr preferRelativeResize="0"/>
          <p:nvPr/>
        </p:nvPicPr>
        <p:blipFill>
          <a:blip r:embed="rId4">
            <a:alphaModFix/>
          </a:blip>
          <a:stretch>
            <a:fillRect/>
          </a:stretch>
        </p:blipFill>
        <p:spPr>
          <a:xfrm>
            <a:off x="1462675" y="183088"/>
            <a:ext cx="6369775" cy="4777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6"/>
          <p:cNvSpPr txBox="1">
            <a:spLocks noGrp="1"/>
          </p:cNvSpPr>
          <p:nvPr>
            <p:ph type="body" idx="1"/>
          </p:nvPr>
        </p:nvSpPr>
        <p:spPr>
          <a:xfrm>
            <a:off x="457199" y="1309350"/>
            <a:ext cx="5398113" cy="2912656"/>
          </a:xfrm>
          <a:prstGeom prst="rect">
            <a:avLst/>
          </a:prstGeom>
          <a:noFill/>
          <a:ln>
            <a:noFill/>
          </a:ln>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 dirty="0"/>
              <a:t>Write down the Point of Most Significance (POMS) about the video content.</a:t>
            </a:r>
            <a:endParaRPr dirty="0"/>
          </a:p>
          <a:p>
            <a:pPr marL="457200" lvl="0" indent="-393700" algn="l" rtl="0">
              <a:spcBef>
                <a:spcPts val="0"/>
              </a:spcBef>
              <a:spcAft>
                <a:spcPts val="0"/>
              </a:spcAft>
              <a:buSzPts val="2600"/>
              <a:buChar char="•"/>
            </a:pPr>
            <a:r>
              <a:rPr lang="en" dirty="0"/>
              <a:t>Share your POMS with an Elbow Partner.</a:t>
            </a:r>
            <a:endParaRPr dirty="0"/>
          </a:p>
          <a:p>
            <a:pPr marL="457200" lvl="0" indent="-393700" algn="l" rtl="0">
              <a:spcBef>
                <a:spcPts val="0"/>
              </a:spcBef>
              <a:spcAft>
                <a:spcPts val="0"/>
              </a:spcAft>
              <a:buSzPts val="2600"/>
              <a:buChar char="•"/>
            </a:pPr>
            <a:r>
              <a:rPr lang="en" dirty="0"/>
              <a:t>Share your POMS with the class.  </a:t>
            </a:r>
            <a:endParaRPr dirty="0"/>
          </a:p>
          <a:p>
            <a:pPr marL="0" lvl="0" indent="0" algn="l" rtl="0">
              <a:lnSpc>
                <a:spcPct val="100000"/>
              </a:lnSpc>
              <a:spcBef>
                <a:spcPts val="520"/>
              </a:spcBef>
              <a:spcAft>
                <a:spcPts val="0"/>
              </a:spcAft>
              <a:buSzPts val="2600"/>
              <a:buNone/>
            </a:pPr>
            <a:endParaRPr dirty="0"/>
          </a:p>
        </p:txBody>
      </p:sp>
      <p:sp>
        <p:nvSpPr>
          <p:cNvPr id="203" name="Google Shape;203;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What is McCarthyism (Second Red Scare)?</a:t>
            </a:r>
            <a:endParaRPr/>
          </a:p>
        </p:txBody>
      </p:sp>
      <p:sp>
        <p:nvSpPr>
          <p:cNvPr id="204" name="Google Shape;204;p46"/>
          <p:cNvSpPr txBox="1"/>
          <p:nvPr/>
        </p:nvSpPr>
        <p:spPr>
          <a:xfrm>
            <a:off x="5417100" y="4766175"/>
            <a:ext cx="35745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sng" strike="noStrike" cap="none">
                <a:solidFill>
                  <a:schemeClr val="hlink"/>
                </a:solidFill>
                <a:latin typeface="Arial"/>
                <a:ea typeface="Arial"/>
                <a:cs typeface="Arial"/>
                <a:sym typeface="Arial"/>
                <a:hlinkClick r:id="rId3"/>
              </a:rPr>
              <a:t>https://learn.k20center.ou.edu/lesson/729</a:t>
            </a: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pic>
        <p:nvPicPr>
          <p:cNvPr id="205" name="Google Shape;205;p46"/>
          <p:cNvPicPr preferRelativeResize="0"/>
          <p:nvPr/>
        </p:nvPicPr>
        <p:blipFill rotWithShape="1">
          <a:blip r:embed="rId4">
            <a:alphaModFix/>
          </a:blip>
          <a:srcRect/>
          <a:stretch/>
        </p:blipFill>
        <p:spPr>
          <a:xfrm>
            <a:off x="6262770" y="1657270"/>
            <a:ext cx="2091109" cy="18289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body" idx="1"/>
          </p:nvPr>
        </p:nvSpPr>
        <p:spPr>
          <a:xfrm>
            <a:off x="457200" y="1309350"/>
            <a:ext cx="5169900" cy="34509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Clr>
                <a:schemeClr val="accent4"/>
              </a:buClr>
              <a:buSzPts val="2600"/>
              <a:buFont typeface="Arial"/>
              <a:buChar char="•"/>
            </a:pPr>
            <a:r>
              <a:rPr lang="en" dirty="0"/>
              <a:t>Think about what you just watched and complete the table:</a:t>
            </a:r>
            <a:endParaRPr dirty="0"/>
          </a:p>
          <a:p>
            <a:pPr marL="637779" lvl="1" indent="-342900" algn="l" rtl="0">
              <a:spcBef>
                <a:spcPts val="400"/>
              </a:spcBef>
              <a:spcAft>
                <a:spcPts val="0"/>
              </a:spcAft>
              <a:buSzPts val="2000"/>
              <a:buFont typeface="Wingdings" panose="05000000000000000000" pitchFamily="2" charset="2"/>
              <a:buChar char="§"/>
            </a:pPr>
            <a:r>
              <a:rPr lang="en" dirty="0"/>
              <a:t>Write one idea that you found </a:t>
            </a:r>
            <a:r>
              <a:rPr lang="en" b="1" i="1" dirty="0"/>
              <a:t>surprising</a:t>
            </a:r>
            <a:r>
              <a:rPr lang="en" dirty="0"/>
              <a:t>.</a:t>
            </a:r>
            <a:endParaRPr dirty="0"/>
          </a:p>
          <a:p>
            <a:pPr marL="637779" lvl="1" indent="-342900" algn="l" rtl="0">
              <a:spcBef>
                <a:spcPts val="400"/>
              </a:spcBef>
              <a:spcAft>
                <a:spcPts val="0"/>
              </a:spcAft>
              <a:buSzPts val="2000"/>
              <a:buFont typeface="Wingdings" panose="05000000000000000000" pitchFamily="2" charset="2"/>
              <a:buChar char="§"/>
            </a:pPr>
            <a:r>
              <a:rPr lang="en" dirty="0"/>
              <a:t>Write one idea that you found </a:t>
            </a:r>
            <a:r>
              <a:rPr lang="en" b="1" i="1" dirty="0"/>
              <a:t>interesting</a:t>
            </a:r>
            <a:r>
              <a:rPr lang="en" dirty="0"/>
              <a:t>.</a:t>
            </a:r>
            <a:endParaRPr dirty="0"/>
          </a:p>
          <a:p>
            <a:pPr marL="637779" lvl="1" indent="-342900" algn="l" rtl="0">
              <a:spcBef>
                <a:spcPts val="400"/>
              </a:spcBef>
              <a:spcAft>
                <a:spcPts val="0"/>
              </a:spcAft>
              <a:buSzPts val="2000"/>
              <a:buFont typeface="Wingdings" panose="05000000000000000000" pitchFamily="2" charset="2"/>
              <a:buChar char="§"/>
            </a:pPr>
            <a:r>
              <a:rPr lang="en" dirty="0"/>
              <a:t>Write one idea that you found </a:t>
            </a:r>
            <a:r>
              <a:rPr lang="en" b="1" i="1" dirty="0"/>
              <a:t>troubling</a:t>
            </a:r>
            <a:r>
              <a:rPr lang="en" dirty="0"/>
              <a:t>.</a:t>
            </a:r>
            <a:endParaRPr dirty="0"/>
          </a:p>
        </p:txBody>
      </p:sp>
      <p:sp>
        <p:nvSpPr>
          <p:cNvPr id="211" name="Google Shape;211;p4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What is McCarthyism (Second Red Scare)?</a:t>
            </a:r>
            <a:endParaRPr/>
          </a:p>
        </p:txBody>
      </p:sp>
      <p:pic>
        <p:nvPicPr>
          <p:cNvPr id="212" name="Google Shape;212;p47"/>
          <p:cNvPicPr preferRelativeResize="0"/>
          <p:nvPr/>
        </p:nvPicPr>
        <p:blipFill rotWithShape="1">
          <a:blip r:embed="rId3">
            <a:alphaModFix/>
          </a:blip>
          <a:srcRect r="23159" b="19315"/>
          <a:stretch/>
        </p:blipFill>
        <p:spPr>
          <a:xfrm>
            <a:off x="5781602" y="836852"/>
            <a:ext cx="3059700" cy="35423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8"/>
          <p:cNvSpPr txBox="1">
            <a:spLocks noGrp="1"/>
          </p:cNvSpPr>
          <p:nvPr>
            <p:ph type="title"/>
          </p:nvPr>
        </p:nvSpPr>
        <p:spPr>
          <a:xfrm>
            <a:off x="457200" y="215807"/>
            <a:ext cx="3345443"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What is HUAC?</a:t>
            </a:r>
            <a:endParaRPr dirty="0"/>
          </a:p>
        </p:txBody>
      </p:sp>
      <p:sp>
        <p:nvSpPr>
          <p:cNvPr id="218" name="Google Shape;218;p48"/>
          <p:cNvSpPr txBox="1">
            <a:spLocks noGrp="1"/>
          </p:cNvSpPr>
          <p:nvPr>
            <p:ph type="body" idx="1"/>
          </p:nvPr>
        </p:nvSpPr>
        <p:spPr>
          <a:xfrm>
            <a:off x="457200" y="1145389"/>
            <a:ext cx="7548530" cy="3546429"/>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sz="2000" dirty="0"/>
              <a:t>HUAC is an acronym for the House Un-American Activities Committee;</a:t>
            </a:r>
            <a:endParaRPr sz="2000" dirty="0"/>
          </a:p>
          <a:p>
            <a:pPr marL="457200" lvl="0" indent="-393700" algn="l" rtl="0">
              <a:spcBef>
                <a:spcPts val="0"/>
              </a:spcBef>
              <a:spcAft>
                <a:spcPts val="0"/>
              </a:spcAft>
              <a:buSzPts val="2600"/>
              <a:buChar char="•"/>
            </a:pPr>
            <a:r>
              <a:rPr lang="en" sz="2000" dirty="0"/>
              <a:t>HUAC was established in 1938 to investigate subversive activities committed by Americans;</a:t>
            </a:r>
            <a:endParaRPr sz="2000" dirty="0"/>
          </a:p>
          <a:p>
            <a:pPr marL="457200" lvl="0" indent="-393700" algn="l" rtl="0">
              <a:spcBef>
                <a:spcPts val="0"/>
              </a:spcBef>
              <a:spcAft>
                <a:spcPts val="0"/>
              </a:spcAft>
              <a:buSzPts val="2600"/>
              <a:buChar char="•"/>
            </a:pPr>
            <a:r>
              <a:rPr lang="en" sz="2000" dirty="0"/>
              <a:t>Each year, 7-9 members of the U.S. House of Representatives served on the committee;</a:t>
            </a:r>
            <a:endParaRPr sz="2000" dirty="0"/>
          </a:p>
          <a:p>
            <a:pPr marL="457200" lvl="0" indent="-393700" algn="l" rtl="0">
              <a:spcBef>
                <a:spcPts val="0"/>
              </a:spcBef>
              <a:spcAft>
                <a:spcPts val="0"/>
              </a:spcAft>
              <a:buSzPts val="2600"/>
              <a:buChar char="•"/>
            </a:pPr>
            <a:r>
              <a:rPr lang="en" sz="2000" dirty="0"/>
              <a:t>In the 1940s and ‘50s, HUAC investigated American citizens with suspected ties to the Communist Party; </a:t>
            </a:r>
            <a:endParaRPr sz="2000" dirty="0"/>
          </a:p>
          <a:p>
            <a:pPr marL="457200" lvl="0" indent="-393700" algn="l" rtl="0">
              <a:spcBef>
                <a:spcPts val="0"/>
              </a:spcBef>
              <a:spcAft>
                <a:spcPts val="0"/>
              </a:spcAft>
              <a:buSzPts val="2600"/>
              <a:buChar char="•"/>
            </a:pPr>
            <a:r>
              <a:rPr lang="en" sz="2000" dirty="0"/>
              <a:t>The Committee often targeted entertainers because of their influence on the American public;</a:t>
            </a:r>
            <a:endParaRPr sz="2000" dirty="0"/>
          </a:p>
          <a:p>
            <a:pPr marL="457200" lvl="0" indent="-393700" algn="l" rtl="0">
              <a:spcBef>
                <a:spcPts val="0"/>
              </a:spcBef>
              <a:spcAft>
                <a:spcPts val="0"/>
              </a:spcAft>
              <a:buSzPts val="2600"/>
              <a:buChar char="•"/>
            </a:pPr>
            <a:r>
              <a:rPr lang="en" sz="2000" dirty="0"/>
              <a:t>The Committee was abolished in January 1975.</a:t>
            </a:r>
            <a:endParaRPr sz="2000" dirty="0"/>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B8B714-E831-442E-95BC-CBFDFD47F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84DD2B-4374-4AF5-9B5A-946D3DBBAF3F}">
  <ds:schemaRefs>
    <ds:schemaRef ds:uri="http://schemas.microsoft.com/sharepoint/v3/contenttype/forms"/>
  </ds:schemaRefs>
</ds:datastoreItem>
</file>

<file path=customXml/itemProps3.xml><?xml version="1.0" encoding="utf-8"?>
<ds:datastoreItem xmlns:ds="http://schemas.openxmlformats.org/officeDocument/2006/customXml" ds:itemID="{306F6B40-0752-4E72-B391-355E470F1E30}">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d06b737b-b789-4524-96b5-d3d460658ae2"/>
    <ds:schemaRef ds:uri="966e68ee-ec3c-4f12-bd4f-fedbbec8de0b"/>
  </ds:schemaRefs>
</ds:datastoreItem>
</file>

<file path=docProps/app.xml><?xml version="1.0" encoding="utf-8"?>
<Properties xmlns="http://schemas.openxmlformats.org/officeDocument/2006/extended-properties" xmlns:vt="http://schemas.openxmlformats.org/officeDocument/2006/docPropsVTypes">
  <TotalTime>1500</TotalTime>
  <Words>2454</Words>
  <Application>Microsoft Office PowerPoint</Application>
  <PresentationFormat>On-screen Show (16:9)</PresentationFormat>
  <Paragraphs>227</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Courier New</vt:lpstr>
      <vt:lpstr>Noto Sans Symbols</vt:lpstr>
      <vt:lpstr>Segoe UI</vt:lpstr>
      <vt:lpstr>Trebuchet MS</vt:lpstr>
      <vt:lpstr>Wingdings</vt:lpstr>
      <vt:lpstr>LEARN theme</vt:lpstr>
      <vt:lpstr>LEARN theme</vt:lpstr>
      <vt:lpstr>HUAC v. Hollywood</vt:lpstr>
      <vt:lpstr>Essential Question</vt:lpstr>
      <vt:lpstr>Learning Objectives</vt:lpstr>
      <vt:lpstr>T.A.C.O.S.</vt:lpstr>
      <vt:lpstr>T.A.C.O.S.</vt:lpstr>
      <vt:lpstr>PowerPoint Presentation</vt:lpstr>
      <vt:lpstr>What is McCarthyism (Second Red Scare)?</vt:lpstr>
      <vt:lpstr>What is McCarthyism (Second Red Scare)?</vt:lpstr>
      <vt:lpstr>What is HUAC?</vt:lpstr>
      <vt:lpstr>Who was Lucille Ball?</vt:lpstr>
      <vt:lpstr>Who was Edward Dmytryk?</vt:lpstr>
      <vt:lpstr>Who was Paul Robeson?</vt:lpstr>
      <vt:lpstr>Who was Pete Seeger?</vt:lpstr>
      <vt:lpstr>Who were the Hollywood Ten?</vt:lpstr>
      <vt:lpstr>SOAPSTone</vt:lpstr>
      <vt:lpstr>SOAPSTone</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Exit Ticket</vt:lpstr>
      <vt:lpstr>What Happened to Lucille Ball?</vt:lpstr>
      <vt:lpstr>What Happened to Edward Dmytryk?</vt:lpstr>
      <vt:lpstr>What Happened to Paul Robeson?</vt:lpstr>
      <vt:lpstr>What Happened to Pete Seeger?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HUAC v. Hollywood</dc:title>
  <dc:creator>profe</dc:creator>
  <cp:lastModifiedBy>McLeod Porter, Delma</cp:lastModifiedBy>
  <cp:revision>8</cp:revision>
  <dcterms:modified xsi:type="dcterms:W3CDTF">2022-07-18T15:15:22Z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