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  <p:sldMasterId id="2147483681" r:id="rId2"/>
  </p:sldMasterIdLst>
  <p:notesMasterIdLst>
    <p:notesMasterId r:id="rId21"/>
  </p:notesMasterIdLst>
  <p:sldIdLst>
    <p:sldId id="256" r:id="rId3"/>
    <p:sldId id="281" r:id="rId4"/>
    <p:sldId id="262" r:id="rId5"/>
    <p:sldId id="266" r:id="rId6"/>
    <p:sldId id="269" r:id="rId7"/>
    <p:sldId id="263" r:id="rId8"/>
    <p:sldId id="273" r:id="rId9"/>
    <p:sldId id="265" r:id="rId10"/>
    <p:sldId id="274" r:id="rId11"/>
    <p:sldId id="275" r:id="rId12"/>
    <p:sldId id="277" r:id="rId13"/>
    <p:sldId id="260" r:id="rId14"/>
    <p:sldId id="276" r:id="rId15"/>
    <p:sldId id="261" r:id="rId16"/>
    <p:sldId id="270" r:id="rId17"/>
    <p:sldId id="279" r:id="rId18"/>
    <p:sldId id="278" r:id="rId19"/>
    <p:sldId id="264" r:id="rId20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DF182F-1DE7-4F13-8AA3-002D9E3B458A}">
  <a:tblStyle styleId="{BEDF182F-1DE7-4F13-8AA3-002D9E3B45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2"/>
    <p:restoredTop sz="94886"/>
  </p:normalViewPr>
  <p:slideViewPr>
    <p:cSldViewPr snapToGrid="0">
      <p:cViewPr varScale="1">
        <p:scale>
          <a:sx n="149" d="100"/>
          <a:sy n="149" d="100"/>
        </p:scale>
        <p:origin x="9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3;n">
            <a:extLst>
              <a:ext uri="{FF2B5EF4-FFF2-40B4-BE49-F238E27FC236}">
                <a16:creationId xmlns:a16="http://schemas.microsoft.com/office/drawing/2014/main" id="{8624FC82-B5A2-5FA3-CBF3-BCBFA34F9D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Google Shape;4;n">
            <a:extLst>
              <a:ext uri="{FF2B5EF4-FFF2-40B4-BE49-F238E27FC236}">
                <a16:creationId xmlns:a16="http://schemas.microsoft.com/office/drawing/2014/main" id="{8976970C-9707-70A8-F003-735290520F1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926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17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86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raceroarchive.org/files/original/NAD-200401385618.jp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Sparragus_pickers.jpg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raceroarchive.org/files/original/NAD200401383703.jp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witter.com/UFWupdates/status/1304196728208461825/photo/1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raceroarchive.org/files/original/NAD-200401385634.jpg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witter.com/UFWupdates/status/1305189651230187521/photo/1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raceroarchive.org/files/original/NAD-200401384515.jp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ghealth.ucdavis.edu/news/research-highlight-stressors-and-psychological-distress-latino-immigrant-agricultural-workers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Google Shape;38;p:notes">
            <a:extLst>
              <a:ext uri="{FF2B5EF4-FFF2-40B4-BE49-F238E27FC236}">
                <a16:creationId xmlns:a16="http://schemas.microsoft.com/office/drawing/2014/main" id="{9366B4A2-DBA3-CFE8-53CE-BFEE9562E40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1506" name="Google Shape;39;p:notes">
            <a:extLst>
              <a:ext uri="{FF2B5EF4-FFF2-40B4-BE49-F238E27FC236}">
                <a16:creationId xmlns:a16="http://schemas.microsoft.com/office/drawing/2014/main" id="{3F2534ED-FEAD-412D-0543-27B7B303B0D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(2021, September 21). 30 Minute Timer. YouTube. https://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youtu.be</a:t>
            </a:r>
            <a:r>
              <a:rPr lang="en-US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/yxGM6oVHqFc?si=cMeACHo0CTE5sImZ</a:t>
            </a:r>
          </a:p>
          <a:p>
            <a:endParaRPr lang="en-US" sz="14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628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S-I-T (Surprising, Interesting, Troubling). Strategies.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https://learn.k20center.ou.edu/strategy/926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693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54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K20 Center. (2022, July 21). ICAP-LiUNA Local Union Leader. YouTube. https://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youtu.be</a:t>
            </a:r>
            <a:r>
              <a:rPr lang="en-US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/bI-n7kGomck?si=MfDYvVVhkhvhaU4x</a:t>
            </a:r>
          </a:p>
          <a:p>
            <a:endParaRPr lang="en-US" sz="14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125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3-2-1. Strategies.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https://learn.k20center.ou.edu/strategy/117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031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37836a1c37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37836a1c37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T-chart. Strategies.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https://learn.k20center.ou.edu/strategy/86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245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722c5d693c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K20 Center. (n.d.). Painting a picture. Strategies. https://learn.k20center.ou.edu/strategy/1331  </a:t>
            </a:r>
            <a:endParaRPr dirty="0"/>
          </a:p>
        </p:txBody>
      </p:sp>
      <p:sp>
        <p:nvSpPr>
          <p:cNvPr id="111" name="Google Shape;111;g3722c5d693c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 panose="020B0604020202020204" pitchFamily="34" charset="0"/>
              </a:rPr>
              <a:t>(Photo A): Nadel, L. (1956).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Nadel, L. (1956). Braceros pick lettuce and fill it into Cookie head lettuce boxes in a field in California [Photograph]. The Leonard Nadel Collection, National Museum of American History.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https://braceroarchive.org/files/original/NAD-200401385618.jpg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</a:t>
            </a:r>
          </a:p>
          <a:p>
            <a:pPr rtl="0"/>
            <a:endParaRPr lang="en-US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 panose="020B0604020202020204" pitchFamily="34" charset="0"/>
            </a:endParaRPr>
          </a:p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 panose="020B0604020202020204" pitchFamily="34" charset="0"/>
              </a:rPr>
              <a:t>(Photo B):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Tomascastelazo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. (2014).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Sparragus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pickers. Photo taken in the valley of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Maneadero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, south of Ensenada, Baja California [Photograph]. Wikimedia Commons.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4"/>
              </a:rPr>
              <a:t>https://commons.wikimedia.org/wiki/File:Sparragus_pickers.jpg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595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 panose="020B0604020202020204" pitchFamily="34" charset="0"/>
              </a:rPr>
              <a:t>(Photo A):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Nadel, L. (1956). Braceros load Toro lettuce boxes on a truck on a lettuce field in the Salinas Valley, California [Photograph]. The Leonard Nadel Collection, National Museum of American History.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https://braceroarchive.org/files/original/NAD200401383703.jpg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</a:t>
            </a:r>
          </a:p>
          <a:p>
            <a:pPr rtl="0"/>
            <a:endParaRPr lang="en-US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 panose="020B0604020202020204" pitchFamily="34" charset="0"/>
              </a:rPr>
              <a:t>(Photo B):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United Farm Workers [@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UFWupdates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]. (2020). Erick shared this photo arriving to work in King City CA. He shares “There is nothing heroic about what we do…” [Image attached] [Tweet]. Twitter.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4"/>
              </a:rPr>
              <a:t>https://twitter.com/UFWupdates/status/1304196728208461825/photo/1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168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 panose="020B0604020202020204" pitchFamily="34" charset="0"/>
              </a:rPr>
              <a:t>(Photo A):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Nadel, L. (1956). A bracero carries a full Cookie Head lettuce box on a trolley in a field in the Salinas Valley, California [Photograph]. The Leonard Nadel Collection, National Museum of American History.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https://braceroarchive.org/files/original/NAD-200401385634.jpg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</a:t>
            </a:r>
          </a:p>
          <a:p>
            <a:pPr algn="l" rtl="0"/>
            <a:endParaRPr lang="en-US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algn="l" rtl="0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 panose="020B0604020202020204" pitchFamily="34" charset="0"/>
              </a:rPr>
              <a:t>(Photo B):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United Farm Workers [@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UFWupdates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]. (2020). The UFW distributed P95 masks to farmworkers in Monterey County CA who are laboring despite poor air quality from nearby fires… [Image attached] [Tweet]. Twitter.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4"/>
              </a:rPr>
              <a:t>https://twitter.com/UFWupdates/status/1305189651230187521/photo/1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085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 panose="020B0604020202020204" pitchFamily="34" charset="0"/>
              </a:rPr>
              <a:t>(Photo A):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Nadel, L. (1956). A bracero fills water from a vat into a cup on the edge of a field in California [Photograph]. The Leonard Nadel Collection, National Museum of American History.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https://braceroarchive.org/files/original/NAD-200401384515.jpg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</a:t>
            </a:r>
            <a:endParaRPr lang="en-US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 panose="020B0604020202020204" pitchFamily="34" charset="0"/>
            </a:endParaRPr>
          </a:p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 panose="020B0604020202020204" pitchFamily="34" charset="0"/>
              </a:rPr>
              <a:t>(Photo B):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Amezcua, H. (2019). Farmworker wearing a bandana mask in a field in California [Photograph]. College of Agriculture and Environmental Sciences at UC Davis.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4"/>
              </a:rPr>
              <a:t>https://aghealth.ucdavis.edu/news/research-highlight-stressors-and-psychological-distress-latino-immigrant-agricultural-workers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345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32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1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AD6EEF45-89C6-035A-7767-7ED289963CD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93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C972B790-E0EA-1D94-2E39-E91EBF32EFA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24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;p3" title="k20center-logo-variations_K20 Bug - White.png">
            <a:extLst>
              <a:ext uri="{FF2B5EF4-FFF2-40B4-BE49-F238E27FC236}">
                <a16:creationId xmlns:a16="http://schemas.microsoft.com/office/drawing/2014/main" id="{A98AC9D7-ABC9-ABD1-C36A-7174189F79D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718689"/>
            <a:ext cx="7886700" cy="1125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958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120B5383-12EC-4263-1497-9698C0CF58F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5F1D04-4812-04B5-3299-BCB12F584B19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0201FEDF-1B17-4939-DD49-DF358C7925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211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86F1E247-B682-7CCA-0967-E63908DD64C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92F45D-B2D5-2BE4-2F75-6C684136B567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80D6DD3C-71EE-3C73-DDA5-5CEF6C3263A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30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AF74F841-FC3F-3B0B-3269-2B1C811007C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586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Cov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379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3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801" y="4450849"/>
            <a:ext cx="510701" cy="5107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3"/>
          <p:cNvSpPr txBox="1">
            <a:spLocks noGrp="1"/>
          </p:cNvSpPr>
          <p:nvPr>
            <p:ph type="subTitle" idx="1"/>
          </p:nvPr>
        </p:nvSpPr>
        <p:spPr>
          <a:xfrm>
            <a:off x="3843644" y="3220225"/>
            <a:ext cx="4902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None/>
              <a:def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ctrTitle"/>
          </p:nvPr>
        </p:nvSpPr>
        <p:spPr>
          <a:xfrm>
            <a:off x="3843451" y="1130675"/>
            <a:ext cx="49020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00"/>
              <a:buFont typeface="Calibri"/>
              <a:buNone/>
              <a:defRPr sz="5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2292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;p3" title="k20center-logo-variations_K20 Bug - White.png">
            <a:extLst>
              <a:ext uri="{FF2B5EF4-FFF2-40B4-BE49-F238E27FC236}">
                <a16:creationId xmlns:a16="http://schemas.microsoft.com/office/drawing/2014/main" id="{07A283A7-4BAE-5607-F552-FF9DE8E501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657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8229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2459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sential Question(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;p3" title="k20center-logo-variations_K20 Bug - White.png">
            <a:extLst>
              <a:ext uri="{FF2B5EF4-FFF2-40B4-BE49-F238E27FC236}">
                <a16:creationId xmlns:a16="http://schemas.microsoft.com/office/drawing/2014/main" id="{5D844917-401A-C607-900F-8340B4453A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57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(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;p3" title="k20center-logo-variations_K20 Bug - White.png">
            <a:extLst>
              <a:ext uri="{FF2B5EF4-FFF2-40B4-BE49-F238E27FC236}">
                <a16:creationId xmlns:a16="http://schemas.microsoft.com/office/drawing/2014/main" id="{2190A501-5ACD-F178-69EF-6D3C6116E8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31420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7A36BC56-4BFB-F2FB-2704-1CEB5D4A557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49" y="1370013"/>
            <a:ext cx="7886699" cy="3262312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648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D51A9934-4731-CF7D-01F8-8F8BC4047EE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30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9;p7" title="k20center-logo-variations_K20 - Bug Color.png">
            <a:extLst>
              <a:ext uri="{FF2B5EF4-FFF2-40B4-BE49-F238E27FC236}">
                <a16:creationId xmlns:a16="http://schemas.microsoft.com/office/drawing/2014/main" id="{CC1A804E-1971-8E34-9464-0A90A0072EB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>
            <a:lvl1pPr marL="228600" indent="-32004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32004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32004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6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al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5D168AF4-32E4-74C0-4A18-039BCF6D6B8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50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4B20552E-7342-E84A-F371-1971A3F6C44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2;p8"/>
          <p:cNvSpPr txBox="1">
            <a:spLocks noGrp="1"/>
          </p:cNvSpPr>
          <p:nvPr>
            <p:ph type="title"/>
          </p:nvPr>
        </p:nvSpPr>
        <p:spPr>
          <a:xfrm>
            <a:off x="754050" y="432957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rmAutofit/>
          </a:bodyPr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1800"/>
              <a:buFont typeface="Calibri"/>
              <a:buNone/>
              <a:defRPr sz="1800">
                <a:solidFill>
                  <a:srgbClr val="2757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904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92A09B7-DA10-1158-CAB4-8798C3E2F8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7CF834B-CD39-B870-A33D-BB16E7C46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 </a:t>
            </a:r>
          </a:p>
          <a:p>
            <a:pPr lvl="1"/>
            <a:r>
              <a:rPr lang="en-US" altLang="en-US" dirty="0"/>
              <a:t>Second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457200" indent="-393192" algn="l" rtl="0" eaLnBrk="1" fontAlgn="base" hangingPunct="1">
        <a:spcBef>
          <a:spcPts val="520"/>
        </a:spcBef>
        <a:spcAft>
          <a:spcPct val="0"/>
        </a:spcAft>
        <a:buClr>
          <a:srgbClr val="971D20"/>
        </a:buClr>
        <a:buSzPct val="100000"/>
        <a:buFont typeface="System Font Regular"/>
        <a:buChar char="●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6616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328" algn="l" rtl="0" eaLnBrk="1" fontAlgn="base" hangingPunct="1">
        <a:spcBef>
          <a:spcPts val="340"/>
        </a:spcBef>
        <a:spcAft>
          <a:spcPct val="0"/>
        </a:spcAft>
        <a:buClr>
          <a:srgbClr val="E8BF3C"/>
        </a:buClr>
        <a:buFont typeface="Wingdings" pitchFamily="2" charset="2"/>
        <a:buChar char="§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20040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10896" algn="l" rtl="0" eaLnBrk="1" fontAlgn="base" hangingPunct="1">
        <a:lnSpc>
          <a:spcPct val="90000"/>
        </a:lnSpc>
        <a:spcBef>
          <a:spcPts val="270"/>
        </a:spcBef>
        <a:spcAft>
          <a:spcPct val="0"/>
        </a:spcAft>
        <a:buClr>
          <a:schemeClr val="accent1"/>
        </a:buClr>
        <a:buSzPct val="80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DBC93EE6-7CCD-518F-84C9-A4397115C5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4DDC3D1B-4E0E-1D9F-CB2D-3C12C36432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A6C23A54-FCC8-0F9D-1665-130E35DC754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228600" indent="-393192" algn="l" rtl="0" fontAlgn="base">
        <a:spcBef>
          <a:spcPts val="520"/>
        </a:spcBef>
        <a:spcAft>
          <a:spcPct val="0"/>
        </a:spcAft>
        <a:buClr>
          <a:srgbClr val="971D20"/>
        </a:buClr>
        <a:buFont typeface="Aptos Display" panose="020B0004020202020204" pitchFamily="34" charset="0"/>
        <a:buAutoNum type="arabi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6616" algn="l" rtl="0" fontAlgn="base">
        <a:spcBef>
          <a:spcPts val="400"/>
        </a:spcBef>
        <a:spcAft>
          <a:spcPct val="0"/>
        </a:spcAft>
        <a:buClr>
          <a:schemeClr val="accent1"/>
        </a:buClr>
        <a:buFont typeface="Aptos Display" panose="020B0004020202020204" pitchFamily="34" charset="0"/>
        <a:buAutoNum type="alpha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328" algn="l" rtl="0" fontAlgn="base">
        <a:spcBef>
          <a:spcPts val="340"/>
        </a:spcBef>
        <a:spcAft>
          <a:spcPct val="0"/>
        </a:spcAft>
        <a:buClr>
          <a:srgbClr val="E8BF3C"/>
        </a:buClr>
        <a:buFont typeface="Aptos Display" panose="020B0004020202020204" pitchFamily="34" charset="0"/>
        <a:buAutoNum type="roman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19088" algn="l" rtl="0" fontAlgn="base"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10896" algn="l" rtl="0" fontAlgn="base">
        <a:spcBef>
          <a:spcPts val="270"/>
        </a:spcBef>
        <a:spcAft>
          <a:spcPct val="0"/>
        </a:spcAft>
        <a:buClr>
          <a:schemeClr val="accent1"/>
        </a:buClr>
        <a:buSzPct val="75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k20.ou.edu/sisepued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k20.ou.edu/sisepuede-esp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yxGM6oVHqFc?feature=oembed" TargetMode="External"/><Relationship Id="rId5" Type="http://schemas.openxmlformats.org/officeDocument/2006/relationships/image" Target="../media/image19.jpeg"/><Relationship Id="rId4" Type="http://schemas.openxmlformats.org/officeDocument/2006/relationships/hyperlink" Target="https://youtu.be/yxGM6oVHqFc?si=Cfp3f_6tj9MEXeiz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bI-n7kGomck?feature=oembed" TargetMode="External"/><Relationship Id="rId5" Type="http://schemas.openxmlformats.org/officeDocument/2006/relationships/image" Target="../media/image21.jpeg"/><Relationship Id="rId4" Type="http://schemas.openxmlformats.org/officeDocument/2006/relationships/hyperlink" Target="https://youtu.be/bI-n7kGomck?si=xbcSmD_myvlfOi6m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B9702-B784-F7AC-2102-1E9F1BD4D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FC5E0-431B-9E22-922F-90C6FBBE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26" y="141182"/>
            <a:ext cx="1599670" cy="581617"/>
          </a:xfrm>
        </p:spPr>
        <p:txBody>
          <a:bodyPr rtlCol="0">
            <a:noAutofit/>
          </a:bodyPr>
          <a:lstStyle/>
          <a:p>
            <a:pPr fontAlgn="auto">
              <a:defRPr/>
            </a:pPr>
            <a:r>
              <a:rPr lang="en-US" sz="2600" dirty="0">
                <a:solidFill>
                  <a:schemeClr val="accent3"/>
                </a:solidFill>
              </a:rPr>
              <a:t>Picture 3A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1C0029D-E45D-D8B5-3A14-84C7D0FAD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26" y="785918"/>
            <a:ext cx="3090263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1039AD9-3759-2101-366F-1B3145A60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8" t="17062" r="27592"/>
          <a:stretch>
            <a:fillRect/>
          </a:stretch>
        </p:blipFill>
        <p:spPr bwMode="auto">
          <a:xfrm>
            <a:off x="4744860" y="785918"/>
            <a:ext cx="3579814" cy="35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13D5849-1134-5932-2C91-A39B47A010BE}"/>
              </a:ext>
            </a:extLst>
          </p:cNvPr>
          <p:cNvSpPr txBox="1">
            <a:spLocks/>
          </p:cNvSpPr>
          <p:nvPr/>
        </p:nvSpPr>
        <p:spPr bwMode="auto">
          <a:xfrm>
            <a:off x="4744860" y="141182"/>
            <a:ext cx="1599670" cy="58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>
            <a:lvl1pPr lvl="0" algn="ctr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1800"/>
              <a:buFont typeface="Calibri"/>
              <a:buNone/>
              <a:defRPr sz="1800" kern="1200">
                <a:solidFill>
                  <a:srgbClr val="2757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36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36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36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36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lvl="5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36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lvl="6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36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lvl="7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36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lvl="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36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fontAlgn="auto">
              <a:defRPr/>
            </a:pPr>
            <a:r>
              <a:rPr lang="en-US" sz="2600" dirty="0">
                <a:solidFill>
                  <a:schemeClr val="accent3"/>
                </a:solidFill>
              </a:rPr>
              <a:t>Picture 3B</a:t>
            </a:r>
          </a:p>
        </p:txBody>
      </p:sp>
    </p:spTree>
    <p:extLst>
      <p:ext uri="{BB962C8B-B14F-4D97-AF65-F5344CB8AC3E}">
        <p14:creationId xmlns:p14="http://schemas.microsoft.com/office/powerpoint/2010/main" val="435394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DB87D-0BED-B04A-6F54-1BB22E5E6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069C9-EDC6-026C-4402-2968DDDCC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98" y="619654"/>
            <a:ext cx="1657350" cy="497946"/>
          </a:xfrm>
        </p:spPr>
        <p:txBody>
          <a:bodyPr wrap="square" rtlCol="0" anchor="b">
            <a:normAutofit/>
          </a:bodyPr>
          <a:lstStyle/>
          <a:p>
            <a:pPr fontAlgn="auto">
              <a:defRPr/>
            </a:pPr>
            <a:r>
              <a:rPr lang="en-US" sz="2600" dirty="0"/>
              <a:t>Picture 4A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D7C9668-4E5A-0EDD-DCB2-5399232FD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2" r="14469" b="4462"/>
          <a:stretch>
            <a:fillRect/>
          </a:stretch>
        </p:blipFill>
        <p:spPr bwMode="auto">
          <a:xfrm>
            <a:off x="247198" y="1049864"/>
            <a:ext cx="4324802" cy="354753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0AD9D1F0-B740-4B2E-12F2-60A156F30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r="20646"/>
          <a:stretch>
            <a:fillRect/>
          </a:stretch>
        </p:blipFill>
        <p:spPr bwMode="auto">
          <a:xfrm>
            <a:off x="4648201" y="1117600"/>
            <a:ext cx="4056992" cy="324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31E7ABA-47AB-089B-76ED-7A40FA3EFE84}"/>
              </a:ext>
            </a:extLst>
          </p:cNvPr>
          <p:cNvSpPr txBox="1">
            <a:spLocks/>
          </p:cNvSpPr>
          <p:nvPr/>
        </p:nvSpPr>
        <p:spPr bwMode="auto">
          <a:xfrm>
            <a:off x="4572000" y="653522"/>
            <a:ext cx="1657350" cy="49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fontAlgn="auto">
              <a:defRPr/>
            </a:pPr>
            <a:r>
              <a:rPr lang="en-US" sz="2600" dirty="0"/>
              <a:t>Picture 4B</a:t>
            </a:r>
          </a:p>
        </p:txBody>
      </p:sp>
    </p:spTree>
    <p:extLst>
      <p:ext uri="{BB962C8B-B14F-4D97-AF65-F5344CB8AC3E}">
        <p14:creationId xmlns:p14="http://schemas.microsoft.com/office/powerpoint/2010/main" val="1069015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11CD8-D9BB-BC4B-FD94-B6149C8A5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/>
              <a:t>Sí</a:t>
            </a:r>
            <a:r>
              <a:rPr lang="en-US" dirty="0"/>
              <a:t> Se Puede </a:t>
            </a:r>
            <a:r>
              <a:rPr lang="en-US" dirty="0" err="1"/>
              <a:t>Infogram</a:t>
            </a:r>
            <a:r>
              <a:rPr lang="en-US" dirty="0"/>
              <a:t> 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67D3FB85-4C05-9AF8-0E54-BE7EB078D8F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dirty="0"/>
              <a:t>Use the following link(s) to reach the </a:t>
            </a:r>
            <a:r>
              <a:rPr lang="en-US" altLang="en-US" dirty="0" err="1"/>
              <a:t>infogram</a:t>
            </a:r>
            <a:r>
              <a:rPr lang="en-US" altLang="en-US" dirty="0"/>
              <a:t>:</a:t>
            </a:r>
          </a:p>
          <a:p>
            <a:pPr lvl="1"/>
            <a:r>
              <a:rPr lang="en-US" altLang="en-US" dirty="0"/>
              <a:t>English version: </a:t>
            </a:r>
            <a:r>
              <a:rPr lang="en-US" u="sng" dirty="0">
                <a:hlinkClick r:id="rId3"/>
              </a:rPr>
              <a:t>http://k20.ou.edu/sisepuede</a:t>
            </a:r>
            <a:endParaRPr lang="en-US" dirty="0"/>
          </a:p>
          <a:p>
            <a:pPr lvl="1"/>
            <a:r>
              <a:rPr lang="en-US" dirty="0"/>
              <a:t>Spanish version: </a:t>
            </a:r>
            <a:r>
              <a:rPr lang="en-US" u="sng" dirty="0">
                <a:hlinkClick r:id="rId4"/>
              </a:rPr>
              <a:t>http://</a:t>
            </a:r>
            <a:r>
              <a:rPr lang="en-US" dirty="0">
                <a:hlinkClick r:id="rId4"/>
              </a:rPr>
              <a:t>k20.ou.edu/sisepuede-esp</a:t>
            </a:r>
            <a:endParaRPr lang="en-US" dirty="0"/>
          </a:p>
          <a:p>
            <a:pPr marL="557784" lvl="1" indent="0">
              <a:buNone/>
            </a:pPr>
            <a:endParaRPr lang="en-US" dirty="0"/>
          </a:p>
          <a:p>
            <a:r>
              <a:rPr lang="en-US" dirty="0"/>
              <a:t>As you read through the </a:t>
            </a:r>
            <a:r>
              <a:rPr lang="en-US" dirty="0" err="1"/>
              <a:t>infogram</a:t>
            </a:r>
            <a:r>
              <a:rPr lang="en-US" dirty="0"/>
              <a:t>, use the provided </a:t>
            </a:r>
            <a:r>
              <a:rPr lang="en-US" b="1" dirty="0" err="1"/>
              <a:t>Infogram</a:t>
            </a:r>
            <a:r>
              <a:rPr lang="en-US" b="1" dirty="0"/>
              <a:t> Graphic Organizer </a:t>
            </a:r>
            <a:r>
              <a:rPr lang="en-US" dirty="0"/>
              <a:t>to take notes. </a:t>
            </a:r>
            <a:endParaRPr lang="en-US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68C21-6944-2CCB-4D71-4797C8976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1F009-ECFE-5982-9617-723CB6ED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63" y="4329113"/>
            <a:ext cx="7635875" cy="573087"/>
          </a:xfrm>
        </p:spPr>
        <p:txBody>
          <a:bodyPr rtlCol="0">
            <a:normAutofit fontScale="90000"/>
          </a:bodyPr>
          <a:lstStyle/>
          <a:p>
            <a:pPr fontAlgn="auto">
              <a:defRPr/>
            </a:pPr>
            <a:r>
              <a:rPr lang="en-US" dirty="0">
                <a:hlinkClick r:id="rId4"/>
              </a:rPr>
              <a:t>K20 Center 30 Minutes</a:t>
            </a:r>
            <a:endParaRPr lang="en-US" dirty="0"/>
          </a:p>
        </p:txBody>
      </p:sp>
      <p:pic>
        <p:nvPicPr>
          <p:cNvPr id="5" name="Online Media 4" descr="K20 Center 30 minute timer">
            <a:hlinkClick r:id="" action="ppaction://media"/>
            <a:extLst>
              <a:ext uri="{FF2B5EF4-FFF2-40B4-BE49-F238E27FC236}">
                <a16:creationId xmlns:a16="http://schemas.microsoft.com/office/drawing/2014/main" id="{40966BF1-7E05-61A3-8ECE-12890A11571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180585" y="347269"/>
            <a:ext cx="7209352" cy="407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6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29A3-7235-F5BF-4F84-F81F112E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Surprising, Interesting, Troubling </a:t>
            </a: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C34E89F6-1372-9578-38BE-2A605786501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48733" y="1370013"/>
            <a:ext cx="5664199" cy="3262312"/>
          </a:xfrm>
        </p:spPr>
        <p:txBody>
          <a:bodyPr/>
          <a:lstStyle/>
          <a:p>
            <a:r>
              <a:rPr lang="en-US" altLang="en-US" dirty="0"/>
              <a:t>Based on the information you gathered, with your partner discuss the following: </a:t>
            </a:r>
          </a:p>
          <a:p>
            <a:pPr lvl="1"/>
            <a:r>
              <a:rPr lang="en-US" altLang="en-US" dirty="0"/>
              <a:t>One </a:t>
            </a:r>
            <a:r>
              <a:rPr lang="en-US" altLang="en-US" i="1" dirty="0"/>
              <a:t>Surprising </a:t>
            </a:r>
            <a:r>
              <a:rPr lang="en-US" altLang="en-US" dirty="0"/>
              <a:t>fact or statement</a:t>
            </a:r>
          </a:p>
          <a:p>
            <a:pPr lvl="1"/>
            <a:r>
              <a:rPr lang="en-US" altLang="en-US" dirty="0"/>
              <a:t>One </a:t>
            </a:r>
            <a:r>
              <a:rPr lang="en-US" altLang="en-US" i="1" dirty="0"/>
              <a:t>Interesting </a:t>
            </a:r>
            <a:r>
              <a:rPr lang="en-US" altLang="en-US" dirty="0"/>
              <a:t>fact or statement</a:t>
            </a:r>
          </a:p>
          <a:p>
            <a:pPr lvl="1"/>
            <a:r>
              <a:rPr lang="en-US" altLang="en-US" dirty="0"/>
              <a:t>One </a:t>
            </a:r>
            <a:r>
              <a:rPr lang="en-US" altLang="en-US" i="1" dirty="0"/>
              <a:t>Troubling</a:t>
            </a:r>
            <a:r>
              <a:rPr lang="en-US" altLang="en-US" dirty="0"/>
              <a:t> fact or statement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3655B29-D37E-EC7C-6557-3E79E8FDF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112" y="1370013"/>
            <a:ext cx="2555240" cy="280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46BB6-A715-4B78-807C-BE608B503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32CE-77B8-AF8D-04D4-32FB14595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67" y="431803"/>
            <a:ext cx="8102600" cy="1065213"/>
          </a:xfrm>
        </p:spPr>
        <p:txBody>
          <a:bodyPr rtlCol="0">
            <a:normAutofit fontScale="90000"/>
          </a:bodyPr>
          <a:lstStyle/>
          <a:p>
            <a:r>
              <a:rPr lang="en-US" dirty="0"/>
              <a:t>Laborers’ International Union of North America-LiUNA!</a:t>
            </a:r>
            <a:endParaRPr lang="en-US" b="1" dirty="0"/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305447D0-5BE2-ED94-41FE-1606CF0D51D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497016"/>
            <a:ext cx="7886700" cy="3262312"/>
          </a:xfrm>
        </p:spPr>
        <p:txBody>
          <a:bodyPr/>
          <a:lstStyle/>
          <a:p>
            <a:r>
              <a:rPr lang="en-US" dirty="0"/>
              <a:t>Arturo Delgado serves as the Business Manager for Laborers Local 107 chapter.</a:t>
            </a:r>
          </a:p>
          <a:p>
            <a:r>
              <a:rPr lang="en-US" dirty="0"/>
              <a:t>LiUNA is an American and Canadian Labor union with over half a million members. </a:t>
            </a:r>
          </a:p>
          <a:p>
            <a:r>
              <a:rPr lang="en-US" dirty="0"/>
              <a:t>This labor union primarily represents construction workers as well as public service employees. </a:t>
            </a:r>
          </a:p>
        </p:txBody>
      </p:sp>
    </p:spTree>
    <p:extLst>
      <p:ext uri="{BB962C8B-B14F-4D97-AF65-F5344CB8AC3E}">
        <p14:creationId xmlns:p14="http://schemas.microsoft.com/office/powerpoint/2010/main" val="3763783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68C21-6944-2CCB-4D71-4797C8976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1F009-ECFE-5982-9617-723CB6ED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63" y="4329113"/>
            <a:ext cx="7635875" cy="573087"/>
          </a:xfrm>
        </p:spPr>
        <p:txBody>
          <a:bodyPr rtlCol="0">
            <a:normAutofit fontScale="90000"/>
          </a:bodyPr>
          <a:lstStyle/>
          <a:p>
            <a:pPr fontAlgn="auto">
              <a:defRPr/>
            </a:pPr>
            <a:r>
              <a:rPr lang="en-US" dirty="0">
                <a:hlinkClick r:id="rId4"/>
              </a:rPr>
              <a:t>LiUNA Local Union Leader</a:t>
            </a:r>
            <a:endParaRPr lang="en-US" dirty="0"/>
          </a:p>
        </p:txBody>
      </p:sp>
      <p:pic>
        <p:nvPicPr>
          <p:cNvPr id="3" name="Online Media 2" descr="ICAP-LiUNA Local Union Leader">
            <a:hlinkClick r:id="" action="ppaction://media"/>
            <a:extLst>
              <a:ext uri="{FF2B5EF4-FFF2-40B4-BE49-F238E27FC236}">
                <a16:creationId xmlns:a16="http://schemas.microsoft.com/office/drawing/2014/main" id="{34027E00-9287-E136-DDB0-C0C821418B7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320800" y="734822"/>
            <a:ext cx="6502400" cy="367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9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6A5AB-FD61-67A6-9759-1188E9048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9415C-0A60-F6FE-C55B-97273AFD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Discussion Questions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70351EA1-C278-148C-8C01-0A1EF39F4C1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dirty="0"/>
              <a:t>With your elbow partner, discuss the following questions and be prepared to share out.</a:t>
            </a:r>
          </a:p>
          <a:p>
            <a:pPr lvl="1"/>
            <a:r>
              <a:rPr lang="en-US" altLang="en-US" dirty="0"/>
              <a:t>What stood out to you the most from Mr. Delgado’s interview?</a:t>
            </a:r>
          </a:p>
          <a:p>
            <a:pPr lvl="1"/>
            <a:r>
              <a:rPr lang="en-US" altLang="en-US" dirty="0"/>
              <a:t>What connections can we make between the United Farm Works and what the video mentions regarding labor unions today?</a:t>
            </a:r>
          </a:p>
        </p:txBody>
      </p:sp>
    </p:spTree>
    <p:extLst>
      <p:ext uri="{BB962C8B-B14F-4D97-AF65-F5344CB8AC3E}">
        <p14:creationId xmlns:p14="http://schemas.microsoft.com/office/powerpoint/2010/main" val="3147160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5D84C-B1B9-7487-2919-4DBFDC69B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3-2-1 Reflection</a:t>
            </a:r>
          </a:p>
        </p:txBody>
      </p:sp>
      <p:pic>
        <p:nvPicPr>
          <p:cNvPr id="28674" name="Picture 3" descr="A diagram of a question mark and stars&#10;&#10;AI-generated content may be incorrect.">
            <a:extLst>
              <a:ext uri="{FF2B5EF4-FFF2-40B4-BE49-F238E27FC236}">
                <a16:creationId xmlns:a16="http://schemas.microsoft.com/office/drawing/2014/main" id="{24B4FF74-DA8A-8D0C-E1F0-BE43BD58F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118" y="420388"/>
            <a:ext cx="1820489" cy="182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Content Placeholder 7">
            <a:extLst>
              <a:ext uri="{FF2B5EF4-FFF2-40B4-BE49-F238E27FC236}">
                <a16:creationId xmlns:a16="http://schemas.microsoft.com/office/drawing/2014/main" id="{001687CA-0FFD-B396-81EB-DB04465691A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44979" y="1606550"/>
            <a:ext cx="6626786" cy="3262312"/>
          </a:xfrm>
        </p:spPr>
        <p:txBody>
          <a:bodyPr/>
          <a:lstStyle/>
          <a:p>
            <a:r>
              <a:rPr lang="en-US" altLang="en-US" dirty="0"/>
              <a:t>List </a:t>
            </a:r>
            <a:r>
              <a:rPr lang="en-US" altLang="en-US" u="sng" dirty="0"/>
              <a:t>three</a:t>
            </a:r>
            <a:r>
              <a:rPr lang="en-US" altLang="en-US" dirty="0"/>
              <a:t> issues that led to the Delano Grape Strike.</a:t>
            </a:r>
          </a:p>
          <a:p>
            <a:r>
              <a:rPr lang="en-US" altLang="en-US" dirty="0"/>
              <a:t>List </a:t>
            </a:r>
            <a:r>
              <a:rPr lang="en-US" altLang="en-US" u="sng" dirty="0"/>
              <a:t>two</a:t>
            </a:r>
            <a:r>
              <a:rPr lang="en-US" altLang="en-US" dirty="0"/>
              <a:t> nonviolent tactics that were used in the strike. </a:t>
            </a:r>
          </a:p>
          <a:p>
            <a:r>
              <a:rPr lang="en-US" altLang="en-US" dirty="0"/>
              <a:t>Explain how political participation can effect change.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ctrTitle"/>
          </p:nvPr>
        </p:nvSpPr>
        <p:spPr>
          <a:xfrm>
            <a:off x="3843451" y="455555"/>
            <a:ext cx="4902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lvl="0"/>
            <a:r>
              <a:rPr lang="en-US" dirty="0"/>
              <a:t>¡</a:t>
            </a:r>
            <a:r>
              <a:rPr lang="en-US" dirty="0" err="1"/>
              <a:t>Sí</a:t>
            </a:r>
            <a:r>
              <a:rPr lang="en-US" dirty="0"/>
              <a:t> Se Puede! </a:t>
            </a:r>
            <a:endParaRPr dirty="0"/>
          </a:p>
        </p:txBody>
      </p:sp>
      <p:sp>
        <p:nvSpPr>
          <p:cNvPr id="47" name="Google Shape;47;p12"/>
          <p:cNvSpPr txBox="1">
            <a:spLocks noGrp="1"/>
          </p:cNvSpPr>
          <p:nvPr>
            <p:ph type="subTitle" idx="1"/>
          </p:nvPr>
        </p:nvSpPr>
        <p:spPr>
          <a:xfrm>
            <a:off x="3843644" y="2545105"/>
            <a:ext cx="4902000" cy="10863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/>
            <a:r>
              <a:rPr lang="en-US" sz="3100" dirty="0"/>
              <a:t>United Farm Workers Union and the Delano Grape Strike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48;p12"/>
          <p:cNvSpPr/>
          <p:nvPr/>
        </p:nvSpPr>
        <p:spPr>
          <a:xfrm>
            <a:off x="645325" y="1377750"/>
            <a:ext cx="3117300" cy="2700300"/>
          </a:xfrm>
          <a:prstGeom prst="hexagon">
            <a:avLst>
              <a:gd name="adj" fmla="val 28852"/>
              <a:gd name="vf" fmla="val 11547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3">
            <a:extLst>
              <a:ext uri="{FF2B5EF4-FFF2-40B4-BE49-F238E27FC236}">
                <a16:creationId xmlns:a16="http://schemas.microsoft.com/office/drawing/2014/main" id="{1C1DB67A-4418-8D73-6089-D989CE677E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8" y="560388"/>
            <a:ext cx="7886700" cy="2139950"/>
          </a:xfrm>
        </p:spPr>
        <p:txBody>
          <a:bodyPr/>
          <a:lstStyle/>
          <a:p>
            <a:r>
              <a:rPr lang="en-US" altLang="en-US" dirty="0"/>
              <a:t>Learning Objectives(s)</a:t>
            </a:r>
          </a:p>
        </p:txBody>
      </p:sp>
      <p:sp>
        <p:nvSpPr>
          <p:cNvPr id="23554" name="Text Placeholder 4">
            <a:extLst>
              <a:ext uri="{FF2B5EF4-FFF2-40B4-BE49-F238E27FC236}">
                <a16:creationId xmlns:a16="http://schemas.microsoft.com/office/drawing/2014/main" id="{F01DC99E-0FC2-0634-50E3-612982742493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623888" y="2808288"/>
            <a:ext cx="7885112" cy="1397000"/>
          </a:xfrm>
        </p:spPr>
        <p:txBody>
          <a:bodyPr/>
          <a:lstStyle/>
          <a:p>
            <a:r>
              <a:rPr lang="en-US" dirty="0"/>
              <a:t>Examine the creation of the United Farm Workers (UFW) labor union. </a:t>
            </a:r>
          </a:p>
          <a:p>
            <a:r>
              <a:rPr lang="en-US" dirty="0"/>
              <a:t>Explore actions taken by labor union leaders.</a:t>
            </a:r>
            <a:endParaRPr lang="en-US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CDB62A91-D300-23C2-242D-CB12DC16BE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8" y="560388"/>
            <a:ext cx="7886700" cy="2139950"/>
          </a:xfrm>
        </p:spPr>
        <p:txBody>
          <a:bodyPr/>
          <a:lstStyle/>
          <a:p>
            <a:r>
              <a:rPr lang="en-US" altLang="en-US" dirty="0"/>
              <a:t>“</a:t>
            </a:r>
            <a:r>
              <a:rPr lang="en-US" dirty="0"/>
              <a:t>We don’t need perfect political systems; we need perfect participation.</a:t>
            </a:r>
            <a:r>
              <a:rPr lang="en-US" altLang="en-US" dirty="0"/>
              <a:t>”</a:t>
            </a:r>
          </a:p>
        </p:txBody>
      </p:sp>
      <p:sp>
        <p:nvSpPr>
          <p:cNvPr id="32770" name="Text Placeholder 2">
            <a:extLst>
              <a:ext uri="{FF2B5EF4-FFF2-40B4-BE49-F238E27FC236}">
                <a16:creationId xmlns:a16="http://schemas.microsoft.com/office/drawing/2014/main" id="{C5AD7F80-4C02-18A0-8C7A-33C7DA31D4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3888" y="2719388"/>
            <a:ext cx="7886700" cy="1125537"/>
          </a:xfrm>
        </p:spPr>
        <p:txBody>
          <a:bodyPr/>
          <a:lstStyle/>
          <a:p>
            <a:r>
              <a:rPr lang="en-US" altLang="en-US" dirty="0"/>
              <a:t>-César Chávez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0A6D6-1489-F3ED-65D8-334E9656E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18" y="40800"/>
            <a:ext cx="7886700" cy="9937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T-Chart </a:t>
            </a:r>
          </a:p>
        </p:txBody>
      </p:sp>
      <p:sp>
        <p:nvSpPr>
          <p:cNvPr id="30722" name="Text Placeholder 2">
            <a:extLst>
              <a:ext uri="{FF2B5EF4-FFF2-40B4-BE49-F238E27FC236}">
                <a16:creationId xmlns:a16="http://schemas.microsoft.com/office/drawing/2014/main" id="{7E75736F-0DCC-F949-F654-CF4E2EF5B1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3263" y="975043"/>
            <a:ext cx="3868737" cy="619125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Imperfect Political Systems</a:t>
            </a:r>
          </a:p>
        </p:txBody>
      </p:sp>
      <p:sp>
        <p:nvSpPr>
          <p:cNvPr id="30724" name="Text Placeholder 4">
            <a:extLst>
              <a:ext uri="{FF2B5EF4-FFF2-40B4-BE49-F238E27FC236}">
                <a16:creationId xmlns:a16="http://schemas.microsoft.com/office/drawing/2014/main" id="{77EFB5A2-7AA5-AAC8-9CC2-783677D35CF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>
            <a:off x="4610735" y="964249"/>
            <a:ext cx="3887788" cy="619125"/>
          </a:xfrm>
        </p:spPr>
        <p:txBody>
          <a:bodyPr>
            <a:normAutofit fontScale="92500"/>
          </a:bodyPr>
          <a:lstStyle/>
          <a:p>
            <a:r>
              <a:rPr lang="en-US" altLang="en-US" dirty="0"/>
              <a:t>Perfect Political Participation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8121F3-019A-2A7B-9552-0BF32F74053F}"/>
              </a:ext>
            </a:extLst>
          </p:cNvPr>
          <p:cNvCxnSpPr>
            <a:cxnSpLocks/>
          </p:cNvCxnSpPr>
          <p:nvPr/>
        </p:nvCxnSpPr>
        <p:spPr>
          <a:xfrm flipH="1" flipV="1">
            <a:off x="769620" y="1603693"/>
            <a:ext cx="7348220" cy="0"/>
          </a:xfrm>
          <a:prstGeom prst="line">
            <a:avLst/>
          </a:prstGeom>
          <a:ln w="539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F9688E-6B2B-7DE8-D80A-217D381D8C26}"/>
              </a:ext>
            </a:extLst>
          </p:cNvPr>
          <p:cNvCxnSpPr/>
          <p:nvPr/>
        </p:nvCxnSpPr>
        <p:spPr>
          <a:xfrm>
            <a:off x="4572000" y="1624013"/>
            <a:ext cx="0" cy="3445827"/>
          </a:xfrm>
          <a:prstGeom prst="line">
            <a:avLst/>
          </a:prstGeom>
          <a:ln w="539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D8834-5BA7-797C-E470-99E0D3349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299" y="1600200"/>
            <a:ext cx="3977633" cy="299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In what ways can political systems be imperfect? </a:t>
            </a:r>
          </a:p>
          <a:p>
            <a:pPr lvl="1"/>
            <a:r>
              <a:rPr lang="en-US" sz="2200" dirty="0"/>
              <a:t> </a:t>
            </a:r>
          </a:p>
          <a:p>
            <a:pPr marL="557784" lvl="1" indent="0">
              <a:buNone/>
            </a:pPr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B913185-4744-2BA5-2E1B-E11926A21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2932" y="1583374"/>
            <a:ext cx="4175765" cy="299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What are some examples of perfect political participation? </a:t>
            </a:r>
          </a:p>
          <a:p>
            <a:pPr lvl="1"/>
            <a:r>
              <a:rPr lang="en-US" sz="2200" dirty="0"/>
              <a:t> </a:t>
            </a:r>
          </a:p>
          <a:p>
            <a:pPr marL="557784" lvl="1" indent="0">
              <a:buNone/>
            </a:pPr>
            <a:endParaRPr lang="en-US" sz="2200" dirty="0"/>
          </a:p>
          <a:p>
            <a:pPr lvl="1"/>
            <a:endParaRPr lang="en-US" sz="2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>
            <a:extLst>
              <a:ext uri="{FF2B5EF4-FFF2-40B4-BE49-F238E27FC236}">
                <a16:creationId xmlns:a16="http://schemas.microsoft.com/office/drawing/2014/main" id="{7A133F9F-8BD4-BFCE-947E-74745460E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8" y="560388"/>
            <a:ext cx="7886700" cy="2139950"/>
          </a:xfrm>
        </p:spPr>
        <p:txBody>
          <a:bodyPr/>
          <a:lstStyle/>
          <a:p>
            <a:r>
              <a:rPr lang="en-US" altLang="en-US" dirty="0"/>
              <a:t>Essential Question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28C0DD-EBA7-945F-414B-0577DA3BB3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2808288"/>
            <a:ext cx="7885112" cy="1397000"/>
          </a:xfrm>
        </p:spPr>
        <p:txBody>
          <a:bodyPr rtlCol="0">
            <a:normAutofit/>
          </a:bodyPr>
          <a:lstStyle/>
          <a:p>
            <a:pPr marL="64008" indent="0" fontAlgn="auto">
              <a:spcAft>
                <a:spcPts val="0"/>
              </a:spcAft>
              <a:buNone/>
              <a:defRPr/>
            </a:pPr>
            <a:r>
              <a:rPr lang="en-US" dirty="0"/>
              <a:t>How can political participation effect change?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722c5d693c_0_26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libri"/>
              <a:buNone/>
            </a:pPr>
            <a:r>
              <a:rPr lang="en-US"/>
              <a:t>Painting a Picture </a:t>
            </a:r>
            <a:endParaRPr/>
          </a:p>
        </p:txBody>
      </p:sp>
      <p:sp>
        <p:nvSpPr>
          <p:cNvPr id="114" name="Google Shape;114;g3722c5d693c_0_26"/>
          <p:cNvSpPr txBox="1">
            <a:spLocks noGrp="1"/>
          </p:cNvSpPr>
          <p:nvPr>
            <p:ph type="body" idx="4294967295"/>
          </p:nvPr>
        </p:nvSpPr>
        <p:spPr>
          <a:xfrm>
            <a:off x="628650" y="1217613"/>
            <a:ext cx="7886700" cy="32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en-US" dirty="0"/>
              <a:t>You will be presented with a set of images labeled “A/B”</a:t>
            </a:r>
            <a:endParaRPr dirty="0"/>
          </a:p>
          <a:p>
            <a:pPr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 panose="020B0604020202020204" pitchFamily="34" charset="0"/>
              <a:buChar char="•"/>
            </a:pPr>
            <a:r>
              <a:rPr lang="en-US" dirty="0"/>
              <a:t>With your partner you will discuss and record your </a:t>
            </a:r>
            <a:r>
              <a:rPr lang="en-US" u="sng" dirty="0"/>
              <a:t>observations</a:t>
            </a:r>
            <a:r>
              <a:rPr lang="en-US" dirty="0"/>
              <a:t> and </a:t>
            </a:r>
            <a:r>
              <a:rPr lang="en-US" u="sng" dirty="0"/>
              <a:t>inferences</a:t>
            </a:r>
            <a:r>
              <a:rPr lang="en-US" dirty="0"/>
              <a:t> in the </a:t>
            </a:r>
            <a:r>
              <a:rPr lang="en-US" b="1" dirty="0"/>
              <a:t>Painting a Picture Chart </a:t>
            </a:r>
            <a:r>
              <a:rPr lang="en-US" dirty="0"/>
              <a:t>for each image.</a:t>
            </a:r>
          </a:p>
          <a:p>
            <a:pPr marL="685800" lvl="1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o"/>
            </a:pPr>
            <a:r>
              <a:rPr lang="en-US" sz="2400" b="1" dirty="0"/>
              <a:t>Observation: </a:t>
            </a:r>
            <a:r>
              <a:rPr lang="en-US" sz="2400" dirty="0"/>
              <a:t>anything you see in the images.</a:t>
            </a:r>
          </a:p>
          <a:p>
            <a:pPr marL="685800" lvl="1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o"/>
            </a:pPr>
            <a:r>
              <a:rPr lang="en-US" sz="2400" b="1" dirty="0"/>
              <a:t>Inferences:</a:t>
            </a:r>
            <a:r>
              <a:rPr lang="en-US" sz="2400" dirty="0"/>
              <a:t> a conclusion you make based on your observations and prior knowledge.</a:t>
            </a:r>
            <a:endParaRPr sz="2400" dirty="0"/>
          </a:p>
        </p:txBody>
      </p:sp>
      <p:pic>
        <p:nvPicPr>
          <p:cNvPr id="115" name="Google Shape;115;g3722c5d693c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0980" y="167640"/>
            <a:ext cx="1116330" cy="1379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77305-E72B-0511-2B0D-1ADF58108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8380" y="1434685"/>
            <a:ext cx="2350770" cy="993775"/>
          </a:xfrm>
        </p:spPr>
        <p:txBody>
          <a:bodyPr wrap="square" rtlCol="0" anchor="b">
            <a:normAutofit/>
          </a:bodyPr>
          <a:lstStyle/>
          <a:p>
            <a:pPr fontAlgn="auto">
              <a:defRPr/>
            </a:pPr>
            <a:r>
              <a:rPr lang="en-US" sz="2600" dirty="0"/>
              <a:t>Picture 1A</a:t>
            </a:r>
          </a:p>
        </p:txBody>
      </p:sp>
      <p:pic>
        <p:nvPicPr>
          <p:cNvPr id="1030" name="Picture 6" descr="A group of people working in a field&#10;&#10;AI-generated content may be incorrect.">
            <a:extLst>
              <a:ext uri="{FF2B5EF4-FFF2-40B4-BE49-F238E27FC236}">
                <a16:creationId xmlns:a16="http://schemas.microsoft.com/office/drawing/2014/main" id="{62B31413-162E-786C-7842-760B8332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87" r="1" b="1"/>
          <a:stretch>
            <a:fillRect/>
          </a:stretch>
        </p:blipFill>
        <p:spPr bwMode="auto">
          <a:xfrm>
            <a:off x="240030" y="225108"/>
            <a:ext cx="5848350" cy="241915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BB8A823-E98A-EF33-8E9F-3A2C9C7BE067}"/>
              </a:ext>
            </a:extLst>
          </p:cNvPr>
          <p:cNvSpPr txBox="1">
            <a:spLocks/>
          </p:cNvSpPr>
          <p:nvPr/>
        </p:nvSpPr>
        <p:spPr bwMode="auto">
          <a:xfrm>
            <a:off x="453390" y="3983037"/>
            <a:ext cx="171069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fontAlgn="auto">
              <a:defRPr/>
            </a:pPr>
            <a:r>
              <a:rPr lang="en-US" sz="2600" dirty="0"/>
              <a:t>Picture 1B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6B2B5599-853E-D4EE-5D05-79F027540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20" y="2611279"/>
            <a:ext cx="6168390" cy="230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D7F14-FC37-A5F1-72CE-F23F634DC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61EB1-F00B-F3EB-A07E-A93003284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8202" y="242038"/>
            <a:ext cx="1631950" cy="496887"/>
          </a:xfrm>
        </p:spPr>
        <p:txBody>
          <a:bodyPr wrap="square" rtlCol="0" anchor="b">
            <a:normAutofit/>
          </a:bodyPr>
          <a:lstStyle/>
          <a:p>
            <a:pPr fontAlgn="auto">
              <a:defRPr/>
            </a:pPr>
            <a:r>
              <a:rPr lang="en-US" sz="2600" dirty="0"/>
              <a:t>Picture 2B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04EAE75-967C-DC19-5A63-C1B49EB96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3" r="13625" b="-2"/>
          <a:stretch>
            <a:fillRect/>
          </a:stretch>
        </p:blipFill>
        <p:spPr bwMode="auto">
          <a:xfrm>
            <a:off x="125823" y="711410"/>
            <a:ext cx="4386911" cy="370078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4E35B2A-54B4-26A4-3739-3069D5E2B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2" y="738925"/>
            <a:ext cx="3982908" cy="370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B8149BB-EFC0-8E74-5CA6-7B5A0162BB3D}"/>
              </a:ext>
            </a:extLst>
          </p:cNvPr>
          <p:cNvSpPr txBox="1">
            <a:spLocks/>
          </p:cNvSpPr>
          <p:nvPr/>
        </p:nvSpPr>
        <p:spPr bwMode="auto">
          <a:xfrm>
            <a:off x="125823" y="301305"/>
            <a:ext cx="16319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fontAlgn="auto">
              <a:defRPr/>
            </a:pPr>
            <a:r>
              <a:rPr lang="en-US" sz="2600" dirty="0"/>
              <a:t>Picture 2A</a:t>
            </a:r>
          </a:p>
        </p:txBody>
      </p:sp>
    </p:spTree>
    <p:extLst>
      <p:ext uri="{BB962C8B-B14F-4D97-AF65-F5344CB8AC3E}">
        <p14:creationId xmlns:p14="http://schemas.microsoft.com/office/powerpoint/2010/main" val="44349846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ARN Slides 25" id="{2955A4EC-A41F-924E-8A5C-EC8D30BCF2B0}" vid="{C1FC503B-5766-4541-B590-824E08429B9B}"/>
    </a:ext>
  </a:extLst>
</a:theme>
</file>

<file path=ppt/theme/theme2.xml><?xml version="1.0" encoding="utf-8"?>
<a:theme xmlns:a="http://schemas.openxmlformats.org/drawingml/2006/main" name="1_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ARN Slides 25" id="{2955A4EC-A41F-924E-8A5C-EC8D30BCF2B0}" vid="{D45ADE69-AC46-AB4B-AFB7-4F6B3A12186F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4007</TotalTime>
  <Words>1011</Words>
  <Application>Microsoft Macintosh PowerPoint</Application>
  <PresentationFormat>On-screen Show (16:9)</PresentationFormat>
  <Paragraphs>72</Paragraphs>
  <Slides>18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 Display</vt:lpstr>
      <vt:lpstr>Arial</vt:lpstr>
      <vt:lpstr>Calibri</vt:lpstr>
      <vt:lpstr>Courier New</vt:lpstr>
      <vt:lpstr>System Font Regular</vt:lpstr>
      <vt:lpstr>Wingdings</vt:lpstr>
      <vt:lpstr>Custom Design</vt:lpstr>
      <vt:lpstr>1_Custom Design</vt:lpstr>
      <vt:lpstr>PowerPoint Presentation</vt:lpstr>
      <vt:lpstr>¡Sí Se Puede! </vt:lpstr>
      <vt:lpstr>Learning Objectives(s)</vt:lpstr>
      <vt:lpstr>“We don’t need perfect political systems; we need perfect participation.”</vt:lpstr>
      <vt:lpstr>T-Chart </vt:lpstr>
      <vt:lpstr>Essential Question</vt:lpstr>
      <vt:lpstr>Painting a Picture </vt:lpstr>
      <vt:lpstr>Picture 1A</vt:lpstr>
      <vt:lpstr>Picture 2B</vt:lpstr>
      <vt:lpstr>Picture 3A</vt:lpstr>
      <vt:lpstr>Picture 4A</vt:lpstr>
      <vt:lpstr>Sí Se Puede Infogram </vt:lpstr>
      <vt:lpstr>K20 Center 30 Minutes</vt:lpstr>
      <vt:lpstr>Surprising, Interesting, Troubling </vt:lpstr>
      <vt:lpstr>Laborers’ International Union of North America-LiUNA!</vt:lpstr>
      <vt:lpstr>LiUNA Local Union Leader</vt:lpstr>
      <vt:lpstr>Discussion Questions</vt:lpstr>
      <vt:lpstr>3-2-1 Reflection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 Se Puede</dc:title>
  <dc:subject/>
  <dc:creator>K20 Center</dc:creator>
  <cp:keywords/>
  <dc:description/>
  <cp:lastModifiedBy>Gracia, Ann M.</cp:lastModifiedBy>
  <cp:revision>10</cp:revision>
  <dcterms:created xsi:type="dcterms:W3CDTF">2025-08-05T20:58:42Z</dcterms:created>
  <dcterms:modified xsi:type="dcterms:W3CDTF">2025-09-18T16:34:25Z</dcterms:modified>
  <cp:category/>
</cp:coreProperties>
</file>