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YY8SgAEV1SV8l5FkHGva/sY1P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6E7652-A909-4224-A48C-136F8C5942E7}">
  <a:tblStyle styleId="{026E7652-A909-4224-A48C-136F8C5942E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733"/>
  </p:normalViewPr>
  <p:slideViewPr>
    <p:cSldViewPr snapToGrid="0">
      <p:cViewPr varScale="1">
        <p:scale>
          <a:sx n="143" d="100"/>
          <a:sy n="143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OxVIgmGWE&amp;t=1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 the graphic appear first and then the text on click?</a:t>
            </a: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Bullets appear on clicks</a:t>
            </a:r>
            <a:endParaRPr/>
          </a:p>
        </p:txBody>
      </p:sp>
      <p:sp>
        <p:nvSpPr>
          <p:cNvPr id="151" name="Google Shape;15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(2022, Sept. 22). </a:t>
            </a:r>
            <a:r>
              <a:rPr lang="en-US" i="1" dirty="0"/>
              <a:t>K20 ICAP – Reframing the Argument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=Cw8hCX8eFEE </a:t>
            </a:r>
            <a:endParaRPr dirty="0"/>
          </a:p>
        </p:txBody>
      </p:sp>
      <p:sp>
        <p:nvSpPr>
          <p:cNvPr id="157" name="Google Shape;15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(2021, August 19). Claims, evidence, and reasoning [Video]. YouTube. </a:t>
            </a:r>
            <a:r>
              <a:rPr lang="en-US" dirty="0">
                <a:hlinkClick r:id="rId3"/>
              </a:rPr>
              <a:t>https://www.youtube.com/watch?v=JGOxVIgmGWE&amp;t=1s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w8hCX8eFEE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Cw8hCX8eFE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GOxVIgmGWE?start=1&amp;feature=oembed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Discuss your responses on the The Heinz Dilemma handout.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Talk Moves handout to support your discussion.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Reflect on the following questions in your group.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Did anyone have different answers within the group?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Is there anything you changed your mind about after discussing the questions with your group?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Why is it important to consider all sides of an issue?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Who is the victim in this story and why?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Heinz Dilemma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Write your assigned claim at the top of the paper. 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He shouldn’t steal because stealing is always wrong.</a:t>
            </a:r>
          </a:p>
          <a:p>
            <a:pPr marL="9715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He should steal because medicine should always be free.</a:t>
            </a:r>
          </a:p>
          <a:p>
            <a:pPr marL="9715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He shouldn’t steal because the chemist might have bills/sick spouse/sick child and need the money in an equally urgent way.</a:t>
            </a:r>
          </a:p>
          <a:p>
            <a:pPr marL="9715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He should steal because it’s saving a life and a life is worth more than money. 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three counterclaims to your assigned claim.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other claims and counterclaims, add any other counterclaims your group can think of. </a:t>
            </a:r>
            <a:endParaRPr dirty="0"/>
          </a:p>
        </p:txBody>
      </p:sp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Claims and Counterclaims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780564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Hang up your group’s paper.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Move around and read the counterclaims made by each group. 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Which of the four claims are the most difficult to defend? Why?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Which of these claims is the easiest to defend? Why?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Why is it important to consider counterclaims?</a:t>
            </a:r>
            <a:endParaRPr dirty="0"/>
          </a:p>
          <a:p>
            <a:pPr marL="480034" lvl="1" indent="-18515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What counterclaims did your classmates produce that your group didn’t? </a:t>
            </a:r>
            <a:endParaRPr dirty="0"/>
          </a:p>
          <a:p>
            <a:pPr marL="480034" lvl="1" indent="-18515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What counter-arguments could you use to respond to your classmates’ counterclaims?</a:t>
            </a:r>
            <a:endParaRPr dirty="0"/>
          </a:p>
        </p:txBody>
      </p:sp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Gallery Walk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8;p10">
            <a:extLst>
              <a:ext uri="{FF2B5EF4-FFF2-40B4-BE49-F238E27FC236}">
                <a16:creationId xmlns:a16="http://schemas.microsoft.com/office/drawing/2014/main" id="{19631571-4FCC-7116-11D9-D407DEA635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71650" y="0"/>
            <a:ext cx="5600700" cy="4490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81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50627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lang="en-US"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indent="-457200">
              <a:spcBef>
                <a:spcPts val="0"/>
              </a:spcBef>
            </a:pPr>
            <a:r>
              <a:rPr lang="en-US" dirty="0"/>
              <a:t>What does this machine do?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Where have you seen this machine?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2551" y="0"/>
            <a:ext cx="3541449" cy="27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7150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How can viewing something from different lenses help you when creating an argument?</a:t>
            </a:r>
            <a:endParaRPr dirty="0"/>
          </a:p>
          <a:p>
            <a:pPr marL="684213" lvl="1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dk1"/>
                </a:solidFill>
              </a:rPr>
              <a:t>It helps form your position on a topic and look at the topic from different perspectives.</a:t>
            </a:r>
            <a:endParaRPr dirty="0"/>
          </a:p>
          <a:p>
            <a:pPr marL="684213" lvl="1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dk1"/>
                </a:solidFill>
              </a:rPr>
              <a:t>Writing an argument is like using a refractor you find at the eye doctor’s office. You need to look through different lenses to see a full, clear picture. 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48F49-79AD-9D8C-AD20-CBEEE603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Through a Phoropter</a:t>
            </a:r>
          </a:p>
        </p:txBody>
      </p:sp>
      <p:pic>
        <p:nvPicPr>
          <p:cNvPr id="154" name="Google Shape;15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2551" y="0"/>
            <a:ext cx="3541449" cy="27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85437-2486-0637-8637-699B12085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8229600" cy="36708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0" indent="0" algn="ctr">
              <a:buNone/>
            </a:pPr>
            <a:endParaRPr lang="en-US" dirty="0">
              <a:hlinkClick r:id="rId4"/>
            </a:endParaRPr>
          </a:p>
          <a:p>
            <a:pPr marL="63500" indent="0">
              <a:buNone/>
            </a:pPr>
            <a:endParaRPr lang="en-US" dirty="0">
              <a:hlinkClick r:id="rId4"/>
            </a:endParaRPr>
          </a:p>
          <a:p>
            <a:pPr marL="63500" indent="0">
              <a:buNone/>
            </a:pPr>
            <a:r>
              <a:rPr lang="en-US" dirty="0">
                <a:hlinkClick r:id="rId4"/>
              </a:rPr>
              <a:t>https://www.youtube.com/watch?v=Cw8hCX8eFEE</a:t>
            </a:r>
            <a:r>
              <a:rPr lang="en-US" dirty="0"/>
              <a:t> </a:t>
            </a:r>
          </a:p>
        </p:txBody>
      </p:sp>
      <p:sp>
        <p:nvSpPr>
          <p:cNvPr id="159" name="Google Shape;159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Kate Loughlin: Criminal Defense Attorney</a:t>
            </a:r>
            <a:endParaRPr dirty="0"/>
          </a:p>
        </p:txBody>
      </p:sp>
      <p:pic>
        <p:nvPicPr>
          <p:cNvPr id="2" name="Online Media 1" descr="K20 ICAP - Reframing the Argument">
            <a:hlinkClick r:id="" action="ppaction://media"/>
            <a:extLst>
              <a:ext uri="{FF2B5EF4-FFF2-40B4-BE49-F238E27FC236}">
                <a16:creationId xmlns:a16="http://schemas.microsoft.com/office/drawing/2014/main" id="{F40E4911-4D1E-164C-AA7E-DEE24F0088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58492" y="1462164"/>
            <a:ext cx="5027016" cy="284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3"/>
          <p:cNvSpPr txBox="1">
            <a:spLocks noGrp="1"/>
          </p:cNvSpPr>
          <p:nvPr>
            <p:ph type="body" idx="1"/>
          </p:nvPr>
        </p:nvSpPr>
        <p:spPr>
          <a:xfrm>
            <a:off x="457200" y="989568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indent="-406400">
              <a:lnSpc>
                <a:spcPct val="115000"/>
              </a:lnSpc>
              <a:spcBef>
                <a:spcPts val="1200"/>
              </a:spcBef>
              <a:buClr>
                <a:schemeClr val="accent6"/>
              </a:buClr>
              <a:buSzPct val="100000"/>
            </a:pPr>
            <a:r>
              <a:rPr lang="en-US" sz="2200" i="0" u="none" strike="noStrike" dirty="0">
                <a:solidFill>
                  <a:srgbClr val="000000"/>
                </a:solidFill>
              </a:rPr>
              <a:t>What did you take away from this interview?</a:t>
            </a:r>
            <a:endParaRPr sz="2200" dirty="0"/>
          </a:p>
          <a:p>
            <a:pPr marL="520700" indent="-406400">
              <a:lnSpc>
                <a:spcPct val="115000"/>
              </a:lnSpc>
              <a:spcBef>
                <a:spcPts val="0"/>
              </a:spcBef>
              <a:buClr>
                <a:schemeClr val="accent6"/>
              </a:buClr>
              <a:buSzPct val="100000"/>
            </a:pPr>
            <a:r>
              <a:rPr lang="en-US" sz="2200" dirty="0">
                <a:solidFill>
                  <a:srgbClr val="292929"/>
                </a:solidFill>
              </a:rPr>
              <a:t>What are her first steps when assigned a new case? How is this similar to argumentative writing?</a:t>
            </a:r>
            <a:endParaRPr sz="2200" dirty="0">
              <a:solidFill>
                <a:srgbClr val="292929"/>
              </a:solidFill>
            </a:endParaRPr>
          </a:p>
          <a:p>
            <a:pPr marL="520700" indent="-406400">
              <a:lnSpc>
                <a:spcPct val="115000"/>
              </a:lnSpc>
              <a:spcBef>
                <a:spcPts val="0"/>
              </a:spcBef>
              <a:buClr>
                <a:schemeClr val="accent6"/>
              </a:buClr>
              <a:buSzPct val="100000"/>
            </a:pPr>
            <a:r>
              <a:rPr lang="en-US" sz="2200" dirty="0">
                <a:solidFill>
                  <a:srgbClr val="292929"/>
                </a:solidFill>
              </a:rPr>
              <a:t>How does her experience as a prosecutor help her as a defense attorney? How does this relate to the lenses analogy we discussed earlier?</a:t>
            </a:r>
            <a:endParaRPr sz="2200" dirty="0">
              <a:solidFill>
                <a:srgbClr val="292929"/>
              </a:solidFill>
            </a:endParaRPr>
          </a:p>
          <a:p>
            <a:pPr marL="520700" indent="-406400">
              <a:lnSpc>
                <a:spcPct val="115000"/>
              </a:lnSpc>
              <a:spcBef>
                <a:spcPts val="0"/>
              </a:spcBef>
              <a:buClr>
                <a:schemeClr val="accent6"/>
              </a:buClr>
              <a:buSzPct val="100000"/>
            </a:pPr>
            <a:r>
              <a:rPr lang="en-US" sz="2200" dirty="0">
                <a:solidFill>
                  <a:srgbClr val="292929"/>
                </a:solidFill>
              </a:rPr>
              <a:t>When discussing the Heinz Dilemma, she forms her argument by using facts to ask for leniency. Why does viewing the circumstances from this lens help her defend Heinz?</a:t>
            </a:r>
            <a:endParaRPr sz="22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67" name="Google Shape;167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Kate Loughlin: Criminal Defense Attorney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>
            <a:spLocks noGrp="1"/>
          </p:cNvSpPr>
          <p:nvPr>
            <p:ph type="body" idx="1"/>
          </p:nvPr>
        </p:nvSpPr>
        <p:spPr>
          <a:xfrm>
            <a:off x="457200" y="1235874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Char char="•"/>
            </a:pPr>
            <a:r>
              <a:rPr lang="en-US" dirty="0"/>
              <a:t>Select one of the topics below.</a:t>
            </a:r>
            <a:endParaRPr dirty="0"/>
          </a:p>
          <a:p>
            <a:pPr>
              <a:buSzPct val="108108"/>
            </a:pPr>
            <a:r>
              <a:rPr lang="en-US" dirty="0"/>
              <a:t>Write two paragraphs asserting and defending your position. </a:t>
            </a:r>
          </a:p>
          <a:p>
            <a:pPr lvl="1">
              <a:buSzPct val="108108"/>
            </a:pPr>
            <a:r>
              <a:rPr lang="en-US" dirty="0"/>
              <a:t>One Claim, Evidence, Reasoning paragraph defending your position.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One Counterclaim/counter-argument paragraph. 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AutoNum type="arabicPeriod"/>
            </a:pPr>
            <a:r>
              <a:rPr lang="en-US" dirty="0"/>
              <a:t>Should schools abolish homework?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AutoNum type="arabicPeriod"/>
            </a:pPr>
            <a:r>
              <a:rPr lang="en-US" dirty="0"/>
              <a:t>Should all students receive free breakfast and lunch?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AutoNum type="arabicPeriod"/>
            </a:pPr>
            <a:r>
              <a:rPr lang="en-US" dirty="0"/>
              <a:t>Should teachers be held accountable for poor test scores? 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AutoNum type="arabicPeriod"/>
            </a:pPr>
            <a:r>
              <a:rPr lang="en-US" dirty="0"/>
              <a:t>Is online learning effective? </a:t>
            </a:r>
            <a:endParaRPr dirty="0"/>
          </a:p>
        </p:txBody>
      </p:sp>
      <p:sp>
        <p:nvSpPr>
          <p:cNvPr id="173" name="Google Shape;173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Let’s Practice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Claim, Evidence, Reasoning</a:t>
            </a:r>
          </a:p>
        </p:txBody>
      </p:sp>
      <p:pic>
        <p:nvPicPr>
          <p:cNvPr id="5" name="Online Media 4" descr="Claims, Evidence, and Reasoning.">
            <a:hlinkClick r:id="" action="ppaction://media"/>
            <a:extLst>
              <a:ext uri="{FF2B5EF4-FFF2-40B4-BE49-F238E27FC236}">
                <a16:creationId xmlns:a16="http://schemas.microsoft.com/office/drawing/2014/main" id="{34E0352B-F8BE-6DA5-FD01-7A15AA2AAE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9642" y="1658257"/>
            <a:ext cx="4824715" cy="272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Reframing the Argument</a:t>
            </a:r>
            <a:endParaRPr dirty="0"/>
          </a:p>
        </p:txBody>
      </p: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Examining Argument Through a New Lens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13"/>
          <p:cNvGraphicFramePr/>
          <p:nvPr>
            <p:extLst>
              <p:ext uri="{D42A27DB-BD31-4B8C-83A1-F6EECF244321}">
                <p14:modId xmlns:p14="http://schemas.microsoft.com/office/powerpoint/2010/main" val="4086368412"/>
              </p:ext>
            </p:extLst>
          </p:nvPr>
        </p:nvGraphicFramePr>
        <p:xfrm>
          <a:off x="450575" y="226849"/>
          <a:ext cx="8242850" cy="2613420"/>
        </p:xfrm>
        <a:graphic>
          <a:graphicData uri="http://schemas.openxmlformats.org/drawingml/2006/table">
            <a:tbl>
              <a:tblPr>
                <a:noFill/>
                <a:tableStyleId>{026E7652-A909-4224-A48C-136F8C5942E7}</a:tableStyleId>
              </a:tblPr>
              <a:tblGrid>
                <a:gridCol w="151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3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 Sentence Starters 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Claim:</a:t>
                      </a:r>
                      <a:endParaRPr sz="1400" b="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claim.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Evidence:</a:t>
                      </a:r>
                      <a:endParaRPr sz="1400" b="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example, _________.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Reasoning:</a:t>
                      </a:r>
                      <a:endParaRPr sz="1400" b="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shows _________. This is important because ________.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Evidence:</a:t>
                      </a:r>
                      <a:endParaRPr sz="1800" b="0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Furthermore, ____________.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Reasoning:</a:t>
                      </a:r>
                      <a:endParaRPr sz="1800" b="0" u="none" strike="noStrike" cap="none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shows __________. This is important because ______________. 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5" name="Google Shape;185;p13"/>
          <p:cNvGraphicFramePr/>
          <p:nvPr>
            <p:extLst>
              <p:ext uri="{D42A27DB-BD31-4B8C-83A1-F6EECF244321}">
                <p14:modId xmlns:p14="http://schemas.microsoft.com/office/powerpoint/2010/main" val="1491908879"/>
              </p:ext>
            </p:extLst>
          </p:nvPr>
        </p:nvGraphicFramePr>
        <p:xfrm>
          <a:off x="450575" y="3076421"/>
          <a:ext cx="8242850" cy="1581090"/>
        </p:xfrm>
        <a:graphic>
          <a:graphicData uri="http://schemas.openxmlformats.org/drawingml/2006/table">
            <a:tbl>
              <a:tblPr>
                <a:noFill/>
                <a:tableStyleId>{026E7652-A909-4224-A48C-136F8C5942E7}</a:tableStyleId>
              </a:tblPr>
              <a:tblGrid>
                <a:gridCol w="1966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3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Counterclaim/Counter-Argument Sentence Starters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Counterclaim:</a:t>
                      </a:r>
                      <a:endParaRPr sz="1400" b="0" u="none" strike="noStrike" cap="none" dirty="0"/>
                    </a:p>
                  </a:txBody>
                  <a:tcPr marL="73025" marR="73025" marT="73025" marB="73025" anchor="ctr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the other hand, some people will say ________. This point of view makes sense because _____________.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Counter-Argument:</a:t>
                      </a:r>
                      <a:endParaRPr sz="1400" b="0" u="none" strike="noStrike" cap="none" dirty="0"/>
                    </a:p>
                  </a:txBody>
                  <a:tcPr marL="73025" marR="73025" marT="73025" marB="73025" anchor="ctr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However, _________. Therefore, __________.</a:t>
                      </a:r>
                      <a:endParaRPr sz="1400" u="none" strike="noStrike" cap="none" dirty="0"/>
                    </a:p>
                  </a:txBody>
                  <a:tcPr marL="73025" marR="73025" marT="73025" marB="73025" anchor="ctr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our experiences affect the way we argue?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530351" y="2028498"/>
            <a:ext cx="8372579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27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Assert and defend a position on an issue using evidence and logical reasoning in an oral and written response. </a:t>
            </a:r>
            <a:endParaRPr dirty="0"/>
          </a:p>
          <a:p>
            <a:pPr marL="5127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Watch an interview with a defense attorney and describe how they use argumentative writing in their everyday work.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Read each statement on the Anticipation Guide. 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Determine whether you agree or disagree with each statement.</a:t>
            </a:r>
            <a:endParaRPr dirty="0"/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Be prepared to discuss your responses.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Bell Ringer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743123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Line up according to how much you agree or disagree with the following statements.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02" name="Google Shape;102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Fold the Line</a:t>
            </a:r>
            <a:endParaRPr dirty="0"/>
          </a:p>
        </p:txBody>
      </p:sp>
      <p:pic>
        <p:nvPicPr>
          <p:cNvPr id="103" name="Google Shape;10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0323" y="1164497"/>
            <a:ext cx="2486477" cy="2486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5742432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My individual feelings, choices, and needs are more important than everyone else’s.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Fold the Line</a:t>
            </a:r>
            <a:endParaRPr/>
          </a:p>
        </p:txBody>
      </p:sp>
      <p:pic>
        <p:nvPicPr>
          <p:cNvPr id="110" name="Google Shape;110;p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9633" y="1328166"/>
            <a:ext cx="2487168" cy="248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313583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Stealing is always wrong.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6" name="Google Shape;11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Fold the Line</a:t>
            </a:r>
            <a:endParaRPr dirty="0"/>
          </a:p>
        </p:txBody>
      </p:sp>
      <p:pic>
        <p:nvPicPr>
          <p:cNvPr id="117" name="Google Shape;117;p3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9632" y="1328166"/>
            <a:ext cx="2487168" cy="248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742432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227013" lvl="0" indent="-61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People who break the law are bad people.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3" name="Google Shape;123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Fold the Line</a:t>
            </a:r>
            <a:endParaRPr dirty="0"/>
          </a:p>
        </p:txBody>
      </p:sp>
      <p:pic>
        <p:nvPicPr>
          <p:cNvPr id="124" name="Google Shape;124;p40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9632" y="1328166"/>
            <a:ext cx="2487168" cy="248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818</Words>
  <Application>Microsoft Macintosh PowerPoint</Application>
  <PresentationFormat>On-screen Show (16:9)</PresentationFormat>
  <Paragraphs>103</Paragraphs>
  <Slides>20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Noto Sans Symbols</vt:lpstr>
      <vt:lpstr>LEARN theme</vt:lpstr>
      <vt:lpstr>LEARN theme</vt:lpstr>
      <vt:lpstr>PowerPoint Presentation</vt:lpstr>
      <vt:lpstr>Reframing the Argument</vt:lpstr>
      <vt:lpstr>Essential Question</vt:lpstr>
      <vt:lpstr>Lesson Objectives</vt:lpstr>
      <vt:lpstr>Bell Ringer</vt:lpstr>
      <vt:lpstr>Fold the Line</vt:lpstr>
      <vt:lpstr>Fold the Line</vt:lpstr>
      <vt:lpstr>Fold the Line</vt:lpstr>
      <vt:lpstr>Fold the Line</vt:lpstr>
      <vt:lpstr>The Heinz Dilemma</vt:lpstr>
      <vt:lpstr>Claims and Counterclaims</vt:lpstr>
      <vt:lpstr>Gallery Walk</vt:lpstr>
      <vt:lpstr>PowerPoint Presentation</vt:lpstr>
      <vt:lpstr>PowerPoint Presentation</vt:lpstr>
      <vt:lpstr>Looking Through a Phoropter</vt:lpstr>
      <vt:lpstr>Kate Loughlin: Criminal Defense Attorney</vt:lpstr>
      <vt:lpstr>Kate Loughlin: Criminal Defense Attorney</vt:lpstr>
      <vt:lpstr>Let’s Practice</vt:lpstr>
      <vt:lpstr>Claim, Evidence, Reasoning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Reframing the Argument</dc:title>
  <dc:subject/>
  <dc:creator>K20 Center</dc:creator>
  <cp:keywords/>
  <dc:description/>
  <cp:lastModifiedBy>Franklin, Sherry</cp:lastModifiedBy>
  <cp:revision>7</cp:revision>
  <dcterms:created xsi:type="dcterms:W3CDTF">2021-08-30T12:17:31Z</dcterms:created>
  <dcterms:modified xsi:type="dcterms:W3CDTF">2026-04-16T17:58:04Z</dcterms:modified>
  <cp:category/>
</cp:coreProperties>
</file>