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jaJdtMiKaKV7yP2cX9rRZXjvPZ9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442EC-AFFC-4905-9747-2A3B0BA44186}" v="3" dt="2022-08-01T16:25:40.8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p:scale>
          <a:sx n="180" d="100"/>
          <a:sy n="180" d="100"/>
        </p:scale>
        <p:origin x="4992" y="9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customschemas.google.com/relationships/presentationmetadata" Target="meta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notesMaster" Target="notesMasters/notesMaster1.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s, Daniella M." userId="87fb469b-cd7a-4b12-a1ae-bba5f0610088" providerId="ADAL" clId="{FE5442EC-AFFC-4905-9747-2A3B0BA44186}"/>
    <pc:docChg chg="modSld">
      <pc:chgData name="Peters, Daniella M." userId="87fb469b-cd7a-4b12-a1ae-bba5f0610088" providerId="ADAL" clId="{FE5442EC-AFFC-4905-9747-2A3B0BA44186}" dt="2022-08-01T16:24:50.045" v="24" actId="20577"/>
      <pc:docMkLst>
        <pc:docMk/>
      </pc:docMkLst>
      <pc:sldChg chg="modSp mod">
        <pc:chgData name="Peters, Daniella M." userId="87fb469b-cd7a-4b12-a1ae-bba5f0610088" providerId="ADAL" clId="{FE5442EC-AFFC-4905-9747-2A3B0BA44186}" dt="2022-08-01T16:24:50.045" v="24" actId="20577"/>
        <pc:sldMkLst>
          <pc:docMk/>
          <pc:sldMk cId="0" sldId="258"/>
        </pc:sldMkLst>
        <pc:spChg chg="mod">
          <ac:chgData name="Peters, Daniella M." userId="87fb469b-cd7a-4b12-a1ae-bba5f0610088" providerId="ADAL" clId="{FE5442EC-AFFC-4905-9747-2A3B0BA44186}" dt="2022-08-01T16:24:50.045" v="24" actId="20577"/>
          <ac:spMkLst>
            <pc:docMk/>
            <pc:sldMk cId="0" sldId="258"/>
            <ac:spMk id="100" creationId="{00000000-0000-0000-0000-000000000000}"/>
          </ac:spMkLst>
        </pc:spChg>
        <pc:spChg chg="mod">
          <ac:chgData name="Peters, Daniella M." userId="87fb469b-cd7a-4b12-a1ae-bba5f0610088" providerId="ADAL" clId="{FE5442EC-AFFC-4905-9747-2A3B0BA44186}" dt="2022-08-01T16:24:41.053" v="23" actId="1036"/>
          <ac:spMkLst>
            <pc:docMk/>
            <pc:sldMk cId="0" sldId="258"/>
            <ac:spMk id="10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youtu.be/7x_m1EkyB_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2720a4b74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2720a4b74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K20 Center. (n.d.). S-I-T. Strategies. https://learn.k20center.ou.edu/strategy/926</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12720a4b746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12720a4b74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u="sng" dirty="0">
                <a:solidFill>
                  <a:schemeClr val="hlink"/>
                </a:solidFill>
                <a:hlinkClick r:id="rId3"/>
              </a:rPr>
              <a:t>https://youtu.be/7x_m1EkyB_E</a:t>
            </a:r>
            <a:endParaRPr dirty="0"/>
          </a:p>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338fc5ddc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338fc5ddc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K20 Center. (n.d.). Bell ringers and exit tickets. Strategies. https://learn.k20center.ou.edu/strategy/125</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K20 Center. (n.d.). Bell ringers and exit tickets. Strategies. https://learn.k20center.ou.edu/strategy/125</a:t>
            </a:r>
            <a:endParaRPr dirty="0"/>
          </a:p>
        </p:txBody>
      </p:sp>
      <p:sp>
        <p:nvSpPr>
          <p:cNvPr id="104" name="Google Shape;10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1336e812700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1336e812700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2e314f1b50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2e314f1b5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36e81270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36e81270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buFont typeface="Arial" panose="020B0604020202020204" pitchFamily="34" charset="0"/>
              <a:buChar char="•"/>
            </a:pPr>
            <a:r>
              <a:rPr lang="en-US" dirty="0"/>
              <a:t>Anderson, J. (n.d.). Letter from Jourdan Anderson: A Freedman Writes His Former Master. Retrieved from Facing History. https://www.facinghistory.org/reconstruction-era/letter-jourdon-anderson-freedman-writes-former-master</a:t>
            </a:r>
          </a:p>
          <a:p>
            <a:pPr marL="171450" lvl="0" indent="-171450" algn="l" rtl="0">
              <a:spcBef>
                <a:spcPts val="0"/>
              </a:spcBef>
              <a:spcAft>
                <a:spcPts val="0"/>
              </a:spcAft>
              <a:buFont typeface="Arial" panose="020B0604020202020204" pitchFamily="34" charset="0"/>
              <a:buChar char="•"/>
            </a:pPr>
            <a:r>
              <a:rPr lang="en-US" dirty="0"/>
              <a:t>K20 Center. (n.d.). Elbow partners. Strategies. https://learn.k20center.ou.edu/strategy/116</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2e314f1b5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2e314f1b5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K20 Center. (n.d.). Say Something. Strategies. https://learn.k20center.ou.edu/strategy/778</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336e812700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336e81270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K20 Center. (</a:t>
            </a:r>
            <a:r>
              <a:rPr lang="en-US" dirty="0" err="1"/>
              <a:t>n.d</a:t>
            </a:r>
            <a:r>
              <a:rPr lang="en-US" dirty="0"/>
              <a:t>). Jigsaw. Strategies. https://learn.k20center.ou.edu/strategy/179</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2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1" name="Google Shape;51;p2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2" name="Google Shape;52;p2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53" name="Google Shape;53;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2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2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7" name="Google Shape;57;p2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58" name="Google Shape;58;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2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2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15"/>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81" name="Google Shape;81;p1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7"/>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85" name="Google Shape;85;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1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2" name="Google Shape;12;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18" name="Google Shape;18;p19"/>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0"/>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23" name="Google Shape;23;p20"/>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1"/>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1"/>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29" name="Google Shape;29;p21"/>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30" name="Google Shape;30;p21"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14"/>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4"/>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34" name="Google Shape;34;p14"/>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7" name="Google Shape;37;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16"/>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16"/>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2" name="Google Shape;42;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3"/>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3"/>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6" name="Google Shape;46;p2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3"/>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3"/>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7" name="Google Shape;77;p13"/>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7x_m1EkyB_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9gy-1Z2Sa-c"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12720a4b746_0_0"/>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dirty="0"/>
              <a:t>As you watch the video, write down the following:</a:t>
            </a:r>
            <a:endParaRPr dirty="0"/>
          </a:p>
          <a:p>
            <a:pPr marL="457200" lvl="0" indent="-393700" algn="l" rtl="0">
              <a:spcBef>
                <a:spcPts val="520"/>
              </a:spcBef>
              <a:spcAft>
                <a:spcPts val="0"/>
              </a:spcAft>
              <a:buSzPts val="2600"/>
              <a:buChar char="•"/>
            </a:pPr>
            <a:r>
              <a:rPr lang="en-US" dirty="0"/>
              <a:t>A </a:t>
            </a:r>
            <a:r>
              <a:rPr lang="en-US" u="sng" dirty="0"/>
              <a:t>surprising</a:t>
            </a:r>
            <a:r>
              <a:rPr lang="en-US" dirty="0"/>
              <a:t> fact or idea</a:t>
            </a:r>
            <a:endParaRPr dirty="0"/>
          </a:p>
          <a:p>
            <a:pPr marL="457200" lvl="0" indent="-393700" algn="l" rtl="0">
              <a:spcBef>
                <a:spcPts val="0"/>
              </a:spcBef>
              <a:spcAft>
                <a:spcPts val="0"/>
              </a:spcAft>
              <a:buSzPts val="2600"/>
              <a:buChar char="•"/>
            </a:pPr>
            <a:r>
              <a:rPr lang="en-US" dirty="0"/>
              <a:t>An</a:t>
            </a:r>
            <a:r>
              <a:rPr lang="en-US" u="sng" dirty="0"/>
              <a:t> interesting</a:t>
            </a:r>
            <a:r>
              <a:rPr lang="en-US" dirty="0"/>
              <a:t> fact or idea</a:t>
            </a:r>
            <a:endParaRPr dirty="0"/>
          </a:p>
          <a:p>
            <a:pPr marL="457200" lvl="0" indent="-393700" algn="l" rtl="0">
              <a:spcBef>
                <a:spcPts val="0"/>
              </a:spcBef>
              <a:spcAft>
                <a:spcPts val="0"/>
              </a:spcAft>
              <a:buSzPts val="2600"/>
              <a:buChar char="•"/>
            </a:pPr>
            <a:r>
              <a:rPr lang="en-US" dirty="0"/>
              <a:t>A </a:t>
            </a:r>
            <a:r>
              <a:rPr lang="en-US" u="sng" dirty="0"/>
              <a:t>troubling </a:t>
            </a:r>
            <a:r>
              <a:rPr lang="en-US" dirty="0"/>
              <a:t>fact or idea</a:t>
            </a:r>
            <a:endParaRPr dirty="0"/>
          </a:p>
        </p:txBody>
      </p:sp>
      <p:sp>
        <p:nvSpPr>
          <p:cNvPr id="143" name="Google Shape;143;g12720a4b746_0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dirty="0"/>
              <a:t>S-I-T (Surprising, Interesting, Troubling)</a:t>
            </a:r>
            <a:endParaRPr b="1" dirty="0"/>
          </a:p>
        </p:txBody>
      </p:sp>
      <p:pic>
        <p:nvPicPr>
          <p:cNvPr id="144" name="Google Shape;144;g12720a4b746_0_0"/>
          <p:cNvPicPr preferRelativeResize="0"/>
          <p:nvPr/>
        </p:nvPicPr>
        <p:blipFill>
          <a:blip r:embed="rId3">
            <a:alphaModFix/>
          </a:blip>
          <a:stretch>
            <a:fillRect/>
          </a:stretch>
        </p:blipFill>
        <p:spPr>
          <a:xfrm rot="788345">
            <a:off x="5963679" y="2385818"/>
            <a:ext cx="1255091" cy="166606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12720a4b746_0_5"/>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Reconstruction: The Vote</a:t>
            </a:r>
            <a:endParaRPr b="1"/>
          </a:p>
        </p:txBody>
      </p:sp>
      <p:pic>
        <p:nvPicPr>
          <p:cNvPr id="150" name="Google Shape;150;g12720a4b746_0_5" descr="After the Civil War, the Reconstruction era brought about hope and change in the form of citizenship and equality in America. Black men were given the right to vote, and in 1870, Hiram Revels became the first African American in the U.S. Congress when he was elected to represent Mississippi in the Senate. What followed included more than 2,000 Black office holders serving at every level of America’s political system. Sadly, this progress was short-lived.&#10;&#10;Black men were denied access to the ballot box and the rights they were granted at the start of the Reconstruction period slowly diminished. In result, a Black presence in Congress was completely eradicated by 1901, and it would take a full generation for it to be restored. In this episode of Black History in Two Minutes or So, we’ll discuss the African-American achievements in the political system that were systematically overturned.&#10;&#10;Executive Producers: &#10;Robert F. Smith &#10;Henry Louis Gates Jr. &#10;Dyllan McGee &#10;&#10;Archival Materials Courtesy of: &#10;Archives and Records Services Division, Mississippi Department of Archives and History ASSOCIATED PRESS Brady-Handy photograph collection, Library of Congress, Prints &amp;amp; Photographs Division Cook Collection, The Valentine Everett Collection, Inc. Getty Images Library of Congress Prints &amp;amp; Photographs Division National Records and Archives Administration The Oklahoma Historical Society Sadie Dayton Photography U.S. Senate Collection Virginia State University Special Collections and Archives.&#10;&#10;Music by:&#10;Oovra Music&#10;&#10;Be Woke presents (https://bewoke.vote) is brought to you by Robert F. Smith and Deon Taylor.&#10;&#10;Please Subscribe to 'Black History in Two Minutes' Podcast!!&#10;&#10;Follow Black History in Two Minutes on Facebook&#10;https://www.facebook.com/blackhistoryintwominutes/&#10;&#10;Follow Black History in Two Minutes on Instagram&#10;https://www.instagram.com/blackhistoryintwominutes/&#10;&#10;Subscribe to Black History in Two Minutes Youtube Channel&#10;https://www.youtube.com/channel/UCYYNgeK89XFPu-7qUm8edqg&#10;&#10;'Black History in Two Minutes' is also available on Apple and Google podcasts." title="Reconstruction: The Vote | Black History in Two Minutes (or so)">
            <a:hlinkClick r:id="rId3"/>
          </p:cNvPr>
          <p:cNvPicPr preferRelativeResize="0"/>
          <p:nvPr/>
        </p:nvPicPr>
        <p:blipFill>
          <a:blip r:embed="rId4">
            <a:alphaModFix/>
          </a:blip>
          <a:stretch>
            <a:fillRect/>
          </a:stretch>
        </p:blipFill>
        <p:spPr>
          <a:xfrm>
            <a:off x="1933725" y="1420925"/>
            <a:ext cx="4572000" cy="3429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1338fc5ddc4_0_0"/>
          <p:cNvSpPr txBox="1">
            <a:spLocks noGrp="1"/>
          </p:cNvSpPr>
          <p:nvPr>
            <p:ph type="body" idx="1"/>
          </p:nvPr>
        </p:nvSpPr>
        <p:spPr>
          <a:xfrm>
            <a:off x="381525" y="1467345"/>
            <a:ext cx="5662974" cy="2058162"/>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i="1" dirty="0"/>
              <a:t>How did Reconstruction shape America? </a:t>
            </a:r>
            <a:endParaRPr i="1" dirty="0"/>
          </a:p>
        </p:txBody>
      </p:sp>
      <p:sp>
        <p:nvSpPr>
          <p:cNvPr id="156" name="Google Shape;156;g1338fc5ddc4_0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Exit Ticket</a:t>
            </a:r>
            <a:endParaRPr b="1"/>
          </a:p>
        </p:txBody>
      </p:sp>
      <p:pic>
        <p:nvPicPr>
          <p:cNvPr id="157" name="Google Shape;157;g1338fc5ddc4_0_0"/>
          <p:cNvPicPr preferRelativeResize="0"/>
          <p:nvPr/>
        </p:nvPicPr>
        <p:blipFill>
          <a:blip r:embed="rId3">
            <a:alphaModFix/>
          </a:blip>
          <a:stretch>
            <a:fillRect/>
          </a:stretch>
        </p:blipFill>
        <p:spPr>
          <a:xfrm rot="1031806">
            <a:off x="6316352" y="1243881"/>
            <a:ext cx="2573497" cy="132653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0" y="1007600"/>
            <a:ext cx="8097300"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a:t>Deconstructing Reconstruction</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spcBef>
                <a:spcPts val="0"/>
              </a:spcBef>
              <a:spcAft>
                <a:spcPts val="0"/>
              </a:spcAft>
              <a:buSzPts val="2600"/>
              <a:buNone/>
            </a:pPr>
            <a:r>
              <a:rPr lang="en-US"/>
              <a:t>The Reconstruction Era </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dirty="0"/>
              <a:t>Lesson Objective</a:t>
            </a:r>
            <a:endParaRPr dirty="0"/>
          </a:p>
        </p:txBody>
      </p:sp>
      <p:sp>
        <p:nvSpPr>
          <p:cNvPr id="101" name="Google Shape;101;p4"/>
          <p:cNvSpPr txBox="1">
            <a:spLocks noGrp="1"/>
          </p:cNvSpPr>
          <p:nvPr>
            <p:ph type="body" idx="1"/>
          </p:nvPr>
        </p:nvSpPr>
        <p:spPr>
          <a:xfrm>
            <a:off x="533999" y="1695753"/>
            <a:ext cx="7772400" cy="1132200"/>
          </a:xfrm>
          <a:prstGeom prst="rect">
            <a:avLst/>
          </a:prstGeom>
          <a:noFill/>
          <a:ln>
            <a:noFill/>
          </a:ln>
        </p:spPr>
        <p:txBody>
          <a:bodyPr spcFirstLastPara="1" wrap="square" lIns="45700" tIns="45700" rIns="45700" bIns="45700" anchor="t" anchorCtr="0">
            <a:normAutofit lnSpcReduction="10000"/>
          </a:bodyPr>
          <a:lstStyle/>
          <a:p>
            <a:pPr marL="398462" lvl="0" indent="-177800" algn="l" rtl="0">
              <a:spcBef>
                <a:spcPts val="0"/>
              </a:spcBef>
              <a:spcAft>
                <a:spcPts val="0"/>
              </a:spcAft>
              <a:buClr>
                <a:schemeClr val="dk1"/>
              </a:buClr>
              <a:buSzPts val="1100"/>
              <a:buFont typeface="Arial"/>
              <a:buNone/>
            </a:pPr>
            <a:endParaRPr sz="2300" i="1" dirty="0"/>
          </a:p>
          <a:p>
            <a:pPr marL="0" lvl="0" indent="0" algn="l" rtl="0">
              <a:lnSpc>
                <a:spcPct val="110000"/>
              </a:lnSpc>
              <a:spcBef>
                <a:spcPts val="0"/>
              </a:spcBef>
              <a:spcAft>
                <a:spcPts val="0"/>
              </a:spcAft>
              <a:buClr>
                <a:schemeClr val="lt1"/>
              </a:buClr>
              <a:buSzPts val="2600"/>
              <a:buFont typeface="Arial"/>
              <a:buNone/>
            </a:pPr>
            <a:r>
              <a:rPr lang="en-US" sz="2300" dirty="0"/>
              <a:t>Students analyze the transformation of the United States during the Reconstruction Era.</a:t>
            </a:r>
            <a:endParaRPr sz="2300"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b="1"/>
              <a:t>Bell Ringer</a:t>
            </a:r>
            <a:endParaRPr/>
          </a:p>
        </p:txBody>
      </p:sp>
      <p:sp>
        <p:nvSpPr>
          <p:cNvPr id="107" name="Google Shape;107;p8"/>
          <p:cNvSpPr txBox="1">
            <a:spLocks noGrp="1"/>
          </p:cNvSpPr>
          <p:nvPr>
            <p:ph type="body" idx="1"/>
          </p:nvPr>
        </p:nvSpPr>
        <p:spPr>
          <a:xfrm>
            <a:off x="268013" y="2007580"/>
            <a:ext cx="6862473" cy="1715700"/>
          </a:xfrm>
          <a:prstGeom prst="rect">
            <a:avLst/>
          </a:prstGeom>
          <a:noFill/>
          <a:ln>
            <a:noFill/>
          </a:ln>
        </p:spPr>
        <p:txBody>
          <a:bodyPr spcFirstLastPara="1" wrap="square" lIns="91400" tIns="91400" rIns="91400" bIns="91400" anchor="t" anchorCtr="0">
            <a:normAutofit/>
          </a:bodyPr>
          <a:lstStyle/>
          <a:p>
            <a:pPr marL="0" lvl="0" indent="0" algn="ctr" rtl="0">
              <a:spcBef>
                <a:spcPts val="520"/>
              </a:spcBef>
              <a:spcAft>
                <a:spcPts val="0"/>
              </a:spcAft>
              <a:buNone/>
            </a:pPr>
            <a:r>
              <a:rPr lang="en-US" i="1" dirty="0"/>
              <a:t>What does it mean to reconstruct something?</a:t>
            </a:r>
            <a:endParaRPr i="1" dirty="0"/>
          </a:p>
        </p:txBody>
      </p:sp>
      <p:pic>
        <p:nvPicPr>
          <p:cNvPr id="108" name="Google Shape;108;p8"/>
          <p:cNvPicPr preferRelativeResize="0"/>
          <p:nvPr/>
        </p:nvPicPr>
        <p:blipFill>
          <a:blip r:embed="rId3">
            <a:alphaModFix/>
          </a:blip>
          <a:stretch>
            <a:fillRect/>
          </a:stretch>
        </p:blipFill>
        <p:spPr>
          <a:xfrm rot="1031801">
            <a:off x="6208795" y="541941"/>
            <a:ext cx="2695009" cy="138916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1336e812700_0_2"/>
          <p:cNvSpPr txBox="1">
            <a:spLocks noGrp="1"/>
          </p:cNvSpPr>
          <p:nvPr>
            <p:ph type="body" idx="1"/>
          </p:nvPr>
        </p:nvSpPr>
        <p:spPr>
          <a:xfrm>
            <a:off x="457200" y="1309352"/>
            <a:ext cx="8229600" cy="2486985"/>
          </a:xfrm>
          <a:prstGeom prst="rect">
            <a:avLst/>
          </a:prstGeom>
        </p:spPr>
        <p:txBody>
          <a:bodyPr spcFirstLastPara="1" wrap="square" lIns="91425" tIns="45700" rIns="91425" bIns="45700" anchor="t" anchorCtr="0">
            <a:normAutofit/>
          </a:bodyPr>
          <a:lstStyle/>
          <a:p>
            <a:pPr marL="0" lvl="0" indent="0" algn="ctr" rtl="0">
              <a:spcBef>
                <a:spcPts val="520"/>
              </a:spcBef>
              <a:spcAft>
                <a:spcPts val="0"/>
              </a:spcAft>
              <a:buNone/>
            </a:pPr>
            <a:r>
              <a:rPr lang="en-US" i="1" dirty="0"/>
              <a:t>When something needs to be reconstructed, </a:t>
            </a:r>
          </a:p>
          <a:p>
            <a:pPr marL="0" lvl="0" indent="0" algn="ctr" rtl="0">
              <a:spcBef>
                <a:spcPts val="520"/>
              </a:spcBef>
              <a:spcAft>
                <a:spcPts val="0"/>
              </a:spcAft>
              <a:buNone/>
            </a:pPr>
            <a:r>
              <a:rPr lang="en-US" i="1" dirty="0"/>
              <a:t>what does that say about the original version?</a:t>
            </a:r>
            <a:endParaRPr i="1" dirty="0"/>
          </a:p>
        </p:txBody>
      </p:sp>
      <p:sp>
        <p:nvSpPr>
          <p:cNvPr id="2" name="Title 1">
            <a:extLst>
              <a:ext uri="{FF2B5EF4-FFF2-40B4-BE49-F238E27FC236}">
                <a16:creationId xmlns:a16="http://schemas.microsoft.com/office/drawing/2014/main" id="{395ABE87-168E-6F1F-F236-DA2FFBC0DC09}"/>
              </a:ext>
            </a:extLst>
          </p:cNvPr>
          <p:cNvSpPr>
            <a:spLocks noGrp="1"/>
          </p:cNvSpPr>
          <p:nvPr>
            <p:ph type="title"/>
          </p:nvPr>
        </p:nvSpPr>
        <p:spPr>
          <a:xfrm>
            <a:off x="457200" y="307247"/>
            <a:ext cx="2900855" cy="857250"/>
          </a:xfrm>
        </p:spPr>
        <p:txBody>
          <a:bodyPr/>
          <a:lstStyle/>
          <a:p>
            <a:r>
              <a:rPr lang="en-US" b="1" dirty="0"/>
              <a:t>Bell Ringer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12e314f1b50_0_5"/>
          <p:cNvSpPr txBox="1">
            <a:spLocks noGrp="1"/>
          </p:cNvSpPr>
          <p:nvPr>
            <p:ph type="title"/>
          </p:nvPr>
        </p:nvSpPr>
        <p:spPr>
          <a:xfrm>
            <a:off x="530352" y="987552"/>
            <a:ext cx="7772400" cy="10218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a:t>Essential Question</a:t>
            </a:r>
            <a:endParaRPr/>
          </a:p>
        </p:txBody>
      </p:sp>
      <p:sp>
        <p:nvSpPr>
          <p:cNvPr id="119" name="Google Shape;119;g12e314f1b50_0_5"/>
          <p:cNvSpPr txBox="1">
            <a:spLocks noGrp="1"/>
          </p:cNvSpPr>
          <p:nvPr>
            <p:ph type="body" idx="1"/>
          </p:nvPr>
        </p:nvSpPr>
        <p:spPr>
          <a:xfrm>
            <a:off x="530352" y="2028498"/>
            <a:ext cx="7772400" cy="1132200"/>
          </a:xfrm>
          <a:prstGeom prst="rect">
            <a:avLst/>
          </a:prstGeom>
        </p:spPr>
        <p:txBody>
          <a:bodyPr spcFirstLastPara="1" wrap="square" lIns="45700" tIns="45700" rIns="45700" bIns="45700" anchor="t" anchorCtr="0">
            <a:normAutofit/>
          </a:bodyPr>
          <a:lstStyle/>
          <a:p>
            <a:pPr marL="0" lvl="0" indent="0" algn="l" rtl="0">
              <a:spcBef>
                <a:spcPts val="520"/>
              </a:spcBef>
              <a:spcAft>
                <a:spcPts val="0"/>
              </a:spcAft>
              <a:buNone/>
            </a:pPr>
            <a:r>
              <a:rPr lang="en-US" dirty="0"/>
              <a:t>How did Reconstruction shape America?</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g1336e812700_0_10"/>
          <p:cNvSpPr txBox="1">
            <a:spLocks noGrp="1"/>
          </p:cNvSpPr>
          <p:nvPr>
            <p:ph type="title"/>
          </p:nvPr>
        </p:nvSpPr>
        <p:spPr>
          <a:xfrm>
            <a:off x="457200" y="95989"/>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dirty="0"/>
              <a:t>A Freedman Writes His Former Master</a:t>
            </a:r>
            <a:endParaRPr b="1" dirty="0"/>
          </a:p>
        </p:txBody>
      </p:sp>
      <p:sp>
        <p:nvSpPr>
          <p:cNvPr id="125" name="Google Shape;125;g1336e812700_0_10"/>
          <p:cNvSpPr txBox="1">
            <a:spLocks noGrp="1"/>
          </p:cNvSpPr>
          <p:nvPr>
            <p:ph type="body" idx="1"/>
          </p:nvPr>
        </p:nvSpPr>
        <p:spPr>
          <a:xfrm>
            <a:off x="457200" y="1022420"/>
            <a:ext cx="8229600" cy="3434100"/>
          </a:xfrm>
          <a:prstGeom prst="rect">
            <a:avLst/>
          </a:prstGeom>
        </p:spPr>
        <p:txBody>
          <a:bodyPr spcFirstLastPara="1" wrap="square" lIns="91425" tIns="45700" rIns="91425" bIns="45700" anchor="t" anchorCtr="0">
            <a:normAutofit/>
          </a:bodyPr>
          <a:lstStyle/>
          <a:p>
            <a:pPr lvl="0" indent="-342900" algn="l" rtl="0">
              <a:spcBef>
                <a:spcPts val="0"/>
              </a:spcBef>
              <a:spcAft>
                <a:spcPts val="0"/>
              </a:spcAft>
              <a:buSzPct val="100000"/>
              <a:buFont typeface="Arial" panose="020B0604020202020204" pitchFamily="34" charset="0"/>
              <a:buChar char="•"/>
            </a:pPr>
            <a:r>
              <a:rPr lang="en-US" sz="2400" dirty="0"/>
              <a:t>Read the letter with an Elbow Partner. Each pair will have one sticky note and will come up with a statement or question using sentence starters.</a:t>
            </a:r>
          </a:p>
          <a:p>
            <a:pPr lvl="0" indent="-342900" algn="l" rtl="0">
              <a:spcBef>
                <a:spcPts val="0"/>
              </a:spcBef>
              <a:spcAft>
                <a:spcPts val="0"/>
              </a:spcAft>
              <a:buSzPct val="100000"/>
              <a:buFont typeface="Arial" panose="020B0604020202020204" pitchFamily="34" charset="0"/>
              <a:buChar char="•"/>
            </a:pPr>
            <a:r>
              <a:rPr lang="en-US" sz="2400" dirty="0"/>
              <a:t>Make a prediction, ask a question, clarify a source of confusion, or comment on what is happening in the text. </a:t>
            </a:r>
            <a:endParaRPr sz="2400" dirty="0"/>
          </a:p>
          <a:p>
            <a:pPr marL="0" lvl="0" indent="0" algn="l" rtl="0">
              <a:spcBef>
                <a:spcPts val="520"/>
              </a:spcBef>
              <a:spcAft>
                <a:spcPts val="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12e314f1b50_0_10"/>
          <p:cNvSpPr txBox="1">
            <a:spLocks noGrp="1"/>
          </p:cNvSpPr>
          <p:nvPr>
            <p:ph type="title"/>
          </p:nvPr>
        </p:nvSpPr>
        <p:spPr>
          <a:xfrm>
            <a:off x="457200" y="17481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dirty="0"/>
              <a:t>Say Something</a:t>
            </a:r>
            <a:endParaRPr b="1" dirty="0"/>
          </a:p>
        </p:txBody>
      </p:sp>
      <p:pic>
        <p:nvPicPr>
          <p:cNvPr id="131" name="Google Shape;131;g12e314f1b50_0_10"/>
          <p:cNvPicPr preferRelativeResize="0"/>
          <p:nvPr/>
        </p:nvPicPr>
        <p:blipFill>
          <a:blip r:embed="rId3">
            <a:alphaModFix/>
          </a:blip>
          <a:stretch>
            <a:fillRect/>
          </a:stretch>
        </p:blipFill>
        <p:spPr>
          <a:xfrm>
            <a:off x="1219200" y="1149933"/>
            <a:ext cx="6476984" cy="367405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g1336e812700_0_2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Reconstruction Jigsaw Timer</a:t>
            </a:r>
            <a:endParaRPr b="1"/>
          </a:p>
        </p:txBody>
      </p:sp>
      <p:pic>
        <p:nvPicPr>
          <p:cNvPr id="137" name="Google Shape;137;g1336e812700_0_20" title="K20 Center 10 minute timer">
            <a:hlinkClick r:id="rId3"/>
          </p:cNvPr>
          <p:cNvPicPr preferRelativeResize="0"/>
          <p:nvPr/>
        </p:nvPicPr>
        <p:blipFill>
          <a:blip r:embed="rId4">
            <a:alphaModFix/>
          </a:blip>
          <a:stretch>
            <a:fillRect/>
          </a:stretch>
        </p:blipFill>
        <p:spPr>
          <a:xfrm>
            <a:off x="2513700" y="1245172"/>
            <a:ext cx="4572000" cy="3429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fade">
                                      <p:cBhvr>
                                        <p:cTn id="7" dur="1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452</TotalTime>
  <Words>374</Words>
  <Application>Microsoft Office PowerPoint</Application>
  <PresentationFormat>On-screen Show (16:9)</PresentationFormat>
  <Paragraphs>33</Paragraphs>
  <Slides>12</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Noto Sans Symbols</vt:lpstr>
      <vt:lpstr>LEARN theme</vt:lpstr>
      <vt:lpstr>LEARN theme</vt:lpstr>
      <vt:lpstr>PowerPoint Presentation</vt:lpstr>
      <vt:lpstr>Deconstructing Reconstruction</vt:lpstr>
      <vt:lpstr>Lesson Objective</vt:lpstr>
      <vt:lpstr>Bell Ringer</vt:lpstr>
      <vt:lpstr>Bell Ringer 2</vt:lpstr>
      <vt:lpstr>Essential Question</vt:lpstr>
      <vt:lpstr>A Freedman Writes His Former Master</vt:lpstr>
      <vt:lpstr>Say Something</vt:lpstr>
      <vt:lpstr>Reconstruction Jigsaw Timer</vt:lpstr>
      <vt:lpstr>S-I-T (Surprising, Interesting, Troubling)</vt:lpstr>
      <vt:lpstr>Reconstruction: The Vote</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Deconstructing Reconstruction</dc:title>
  <dc:creator>K20 Center</dc:creator>
  <cp:lastModifiedBy>Daniella Peters</cp:lastModifiedBy>
  <cp:revision>4</cp:revision>
  <dcterms:created xsi:type="dcterms:W3CDTF">2020-10-14T20:24:40Z</dcterms:created>
  <dcterms:modified xsi:type="dcterms:W3CDTF">2022-08-01T16:25:42Z</dcterms:modified>
</cp:coreProperties>
</file>