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3"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nzke2FDDtTJETEJ8L7Ff3aQjb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F44A57-79A4-4FDE-A77A-A84D3B1B2216}">
  <a:tblStyle styleId="{98F44A57-79A4-4FDE-A77A-A84D3B1B221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b30762a7557ba0b391f207f4c600f5a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3-2-1. Strategies. https://learn.k20center.ou.edu/strategy/117</a:t>
            </a:r>
            <a:endParaRPr/>
          </a:p>
        </p:txBody>
      </p:sp>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YouTube. (2021). </a:t>
            </a:r>
            <a:r>
              <a:rPr lang="en-US" i="1"/>
              <a:t>YouTube</a:t>
            </a:r>
            <a:r>
              <a:rPr lang="en-US"/>
              <a:t>. Retrieved June 15, 2022, from https://www.youtube.com/watch?v=oU2BjNTcToU. </a:t>
            </a:r>
            <a:endParaRPr/>
          </a:p>
          <a:p>
            <a:pPr marL="0" lvl="0" indent="0" algn="l" rtl="0">
              <a:lnSpc>
                <a:spcPct val="100000"/>
              </a:lnSpc>
              <a:spcBef>
                <a:spcPts val="0"/>
              </a:spcBef>
              <a:spcAft>
                <a:spcPts val="0"/>
              </a:spcAft>
              <a:buSzPts val="1400"/>
              <a:buNone/>
            </a:pPr>
            <a:endParaRPr/>
          </a:p>
        </p:txBody>
      </p:sp>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34fa7ce0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34fa7ce0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K20 Center. (n.d.). Stand Up, Sit Down. Strategies. https://learn.k20center.ou.edu/strategy/1771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34fa7ce0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34fa7ce00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Calibri"/>
                <a:ea typeface="Calibri"/>
                <a:cs typeface="Calibri"/>
                <a:sym typeface="Calibri"/>
              </a:rPr>
              <a:t>K20 Center. (n.d.). POMS: point of most significance.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https://learn.k20center.ou.edu/strategy/b30762a7557ba0b391f207f4c600f5ac</a:t>
            </a:r>
            <a:endParaRPr>
              <a:latin typeface="Calibri"/>
              <a:ea typeface="Calibri"/>
              <a:cs typeface="Calibri"/>
              <a:sym typeface="Calibri"/>
            </a:endParaRPr>
          </a:p>
          <a:p>
            <a:pPr marL="457200" marR="0" lvl="0" indent="-228600" algn="l" rtl="0">
              <a:lnSpc>
                <a:spcPct val="100000"/>
              </a:lnSpc>
              <a:spcBef>
                <a:spcPts val="100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4fa7ce00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134fa7ce00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r>
              <a:rPr lang="en-US" sz="1100" b="0" i="0" u="none" strike="noStrike" cap="none">
                <a:solidFill>
                  <a:schemeClr val="dk1"/>
                </a:solidFill>
                <a:latin typeface="Arial"/>
                <a:ea typeface="Arial"/>
                <a:cs typeface="Arial"/>
                <a:sym typeface="Arial"/>
              </a:rPr>
              <a:t>K20 Center. (n.d.).Give, Get, Reflect. Strategies. https://learn.k20center.ou.edu/strategy/2184</a:t>
            </a:r>
            <a:endParaRPr/>
          </a:p>
          <a:p>
            <a:pPr marL="457200" lvl="0" indent="-228600" algn="l" rtl="0">
              <a:lnSpc>
                <a:spcPct val="100000"/>
              </a:lnSpc>
              <a:spcBef>
                <a:spcPts val="0"/>
              </a:spcBef>
              <a:spcAft>
                <a:spcPts val="0"/>
              </a:spcAft>
              <a:buSzPts val="1400"/>
              <a:buNone/>
            </a:pPr>
            <a:br>
              <a:rPr lang="en-US"/>
            </a:br>
            <a:endParaRPr/>
          </a:p>
        </p:txBody>
      </p:sp>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K20 Center. (2021.). One minute timer. YouTube. Retrieved June 15, 2022, from https://www.youtube.com/watch?v=6ilD555O_RE. </a:t>
            </a:r>
            <a:endParaRPr dirty="0"/>
          </a:p>
          <a:p>
            <a:pPr marL="0" lvl="0" indent="0" algn="l" rtl="0">
              <a:lnSpc>
                <a:spcPct val="100000"/>
              </a:lnSpc>
              <a:spcBef>
                <a:spcPts val="0"/>
              </a:spcBef>
              <a:spcAft>
                <a:spcPts val="0"/>
              </a:spcAft>
              <a:buSzPts val="1400"/>
              <a:buNone/>
            </a:pPr>
            <a:endParaRPr dirty="0"/>
          </a:p>
        </p:txBody>
      </p:sp>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Strategy for Group Discussion? </a:t>
            </a:r>
            <a:endParaRPr/>
          </a:p>
          <a:p>
            <a:pPr marL="355600" lvl="0" indent="0" algn="l" rtl="0">
              <a:lnSpc>
                <a:spcPct val="115000"/>
              </a:lnSpc>
              <a:spcBef>
                <a:spcPts val="1200"/>
              </a:spcBef>
              <a:spcAft>
                <a:spcPts val="0"/>
              </a:spcAft>
              <a:buClr>
                <a:schemeClr val="dk1"/>
              </a:buClr>
              <a:buSzPts val="1100"/>
              <a:buFont typeface="Arial"/>
              <a:buNone/>
            </a:pPr>
            <a:r>
              <a:rPr lang="en-US"/>
              <a:t>Cottonbro. (2020). </a:t>
            </a:r>
            <a:r>
              <a:rPr lang="en-US" i="1"/>
              <a:t>Person Reading Newspaper on Table</a:t>
            </a:r>
            <a:r>
              <a:rPr lang="en-US"/>
              <a:t>. https://www.pexels.com/photo/person-reading-newspaper-on-table-4057766/. Retrieved June 21, 2022. </a:t>
            </a:r>
            <a:endParaRPr/>
          </a:p>
          <a:p>
            <a:pPr marL="0" lvl="0" indent="0" algn="l" rtl="0">
              <a:lnSpc>
                <a:spcPct val="100000"/>
              </a:lnSpc>
              <a:spcBef>
                <a:spcPts val="1200"/>
              </a:spcBef>
              <a:spcAft>
                <a:spcPts val="0"/>
              </a:spcAft>
              <a:buSzPts val="1400"/>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292929"/>
              </a:buClr>
              <a:buSzPts val="1200"/>
              <a:buChar char="●"/>
            </a:pPr>
            <a:r>
              <a:rPr lang="en-US" sz="1200" dirty="0">
                <a:solidFill>
                  <a:srgbClr val="292929"/>
                </a:solidFill>
                <a:highlight>
                  <a:srgbClr val="FFFFFF"/>
                </a:highlight>
              </a:rPr>
              <a:t>K20 Center. (n.d.). Elbow partners. Strategies. https://learn.k20center.ou.edu/strategy/116</a:t>
            </a:r>
            <a:endParaRPr dirty="0"/>
          </a:p>
        </p:txBody>
      </p:sp>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i="0" dirty="0"/>
              <a:t>Library of Congress. (n.d.) </a:t>
            </a:r>
            <a:r>
              <a:rPr lang="en-US" i="1" dirty="0"/>
              <a:t>The evening world (New York, N.Y.), October 10, 1887, (last edition)</a:t>
            </a:r>
            <a:r>
              <a:rPr lang="en-US" dirty="0"/>
              <a:t>.  Retrieved June 15, 2022, from https://www.loc.gov/item/sn83030193/1887-10-10/ed-1/ </a:t>
            </a:r>
            <a:endParaRPr dirty="0"/>
          </a:p>
          <a:p>
            <a:pPr marL="0" marR="0" lvl="0" indent="0" algn="l" rtl="0">
              <a:lnSpc>
                <a:spcPct val="100000"/>
              </a:lnSpc>
              <a:spcBef>
                <a:spcPts val="0"/>
              </a:spcBef>
              <a:spcAft>
                <a:spcPts val="0"/>
              </a:spcAft>
              <a:buClr>
                <a:srgbClr val="000000"/>
              </a:buClr>
              <a:buSzPts val="1400"/>
              <a:buFont typeface="Arial"/>
              <a:buNone/>
            </a:pPr>
            <a:endParaRPr i="1" dirty="0"/>
          </a:p>
          <a:p>
            <a:pPr marL="0" marR="0" lvl="0" indent="0" algn="l" rtl="0">
              <a:lnSpc>
                <a:spcPct val="100000"/>
              </a:lnSpc>
              <a:spcBef>
                <a:spcPts val="0"/>
              </a:spcBef>
              <a:spcAft>
                <a:spcPts val="0"/>
              </a:spcAft>
              <a:buClr>
                <a:srgbClr val="000000"/>
              </a:buClr>
              <a:buSzPts val="1400"/>
              <a:buFont typeface="Arial"/>
              <a:buNone/>
            </a:pPr>
            <a:r>
              <a:rPr lang="en-US" i="0" dirty="0"/>
              <a:t>Yellow Press Headlines. (n.d.) </a:t>
            </a:r>
            <a:r>
              <a:rPr lang="en-US" i="1" dirty="0"/>
              <a:t>Yellow Press headlines</a:t>
            </a:r>
            <a:r>
              <a:rPr lang="en-US" dirty="0"/>
              <a:t>. Retrieved June 15, 2022, from https://lsintspl3.wgbh.org/en-us/lesson/spanish-american-war/6?as_guest=True </a:t>
            </a:r>
            <a:endParaRPr dirty="0"/>
          </a:p>
          <a:p>
            <a:pPr marL="0" lvl="0" indent="0" algn="l" rtl="0">
              <a:lnSpc>
                <a:spcPct val="100000"/>
              </a:lnSpc>
              <a:spcBef>
                <a:spcPts val="0"/>
              </a:spcBef>
              <a:spcAft>
                <a:spcPts val="0"/>
              </a:spcAft>
              <a:buSzPts val="1400"/>
              <a:buNone/>
            </a:pPr>
            <a:endParaRPr dirty="0"/>
          </a:p>
        </p:txBody>
      </p:sp>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6"/>
        <p:cNvGrpSpPr/>
        <p:nvPr/>
      </p:nvGrpSpPr>
      <p:grpSpPr>
        <a:xfrm>
          <a:off x="0" y="0"/>
          <a:ext cx="0" cy="0"/>
          <a:chOff x="0" y="0"/>
          <a:chExt cx="0" cy="0"/>
        </a:xfrm>
      </p:grpSpPr>
      <p:pic>
        <p:nvPicPr>
          <p:cNvPr id="47" name="Google Shape;47;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8" name="Google Shape;48;p32"/>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49" name="Google Shape;49;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50"/>
        <p:cNvGrpSpPr/>
        <p:nvPr/>
      </p:nvGrpSpPr>
      <p:grpSpPr>
        <a:xfrm>
          <a:off x="0" y="0"/>
          <a:ext cx="0" cy="0"/>
          <a:chOff x="0" y="0"/>
          <a:chExt cx="0" cy="0"/>
        </a:xfrm>
      </p:grpSpPr>
      <p:pic>
        <p:nvPicPr>
          <p:cNvPr id="51" name="Google Shape;51;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pic>
        <p:nvPicPr>
          <p:cNvPr id="54" name="Google Shape;54;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55"/>
        <p:cNvGrpSpPr/>
        <p:nvPr/>
      </p:nvGrpSpPr>
      <p:grpSpPr>
        <a:xfrm>
          <a:off x="0" y="0"/>
          <a:ext cx="0" cy="0"/>
          <a:chOff x="0" y="0"/>
          <a:chExt cx="0" cy="0"/>
        </a:xfrm>
      </p:grpSpPr>
      <p:pic>
        <p:nvPicPr>
          <p:cNvPr id="56" name="Google Shape;56;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5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1"/>
        <p:cNvGrpSpPr/>
        <p:nvPr/>
      </p:nvGrpSpPr>
      <p:grpSpPr>
        <a:xfrm>
          <a:off x="0" y="0"/>
          <a:ext cx="0" cy="0"/>
          <a:chOff x="0" y="0"/>
          <a:chExt cx="0" cy="0"/>
        </a:xfrm>
      </p:grpSpPr>
      <p:sp>
        <p:nvSpPr>
          <p:cNvPr id="62" name="Google Shape;62;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4" name="Google Shape;64;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
        <p:cNvGrpSpPr/>
        <p:nvPr/>
      </p:nvGrpSpPr>
      <p:grpSpPr>
        <a:xfrm>
          <a:off x="0" y="0"/>
          <a:ext cx="0" cy="0"/>
          <a:chOff x="0" y="0"/>
          <a:chExt cx="0" cy="0"/>
        </a:xfrm>
      </p:grpSpPr>
      <p:sp>
        <p:nvSpPr>
          <p:cNvPr id="15" name="Google Shape;15;p29"/>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9"/>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29"/>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
        <p:cNvGrpSpPr/>
        <p:nvPr/>
      </p:nvGrpSpPr>
      <p:grpSpPr>
        <a:xfrm>
          <a:off x="0" y="0"/>
          <a:ext cx="0" cy="0"/>
          <a:chOff x="0" y="0"/>
          <a:chExt cx="0" cy="0"/>
        </a:xfrm>
      </p:grpSpPr>
      <p:pic>
        <p:nvPicPr>
          <p:cNvPr id="20" name="Google Shape;20;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5" name="Google Shape;2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6"/>
        <p:cNvGrpSpPr/>
        <p:nvPr/>
      </p:nvGrpSpPr>
      <p:grpSpPr>
        <a:xfrm>
          <a:off x="0" y="0"/>
          <a:ext cx="0" cy="0"/>
          <a:chOff x="0" y="0"/>
          <a:chExt cx="0" cy="0"/>
        </a:xfrm>
      </p:grpSpPr>
      <p:sp>
        <p:nvSpPr>
          <p:cNvPr id="27" name="Google Shape;27;p2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8" name="Google Shape;2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9" name="Google Shape;2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3" name="Google Shape;33;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3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8" name="Google Shape;38;p30"/>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9" name="Google Shape;39;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0" name="Google Shape;40;p30"/>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41"/>
        <p:cNvGrpSpPr/>
        <p:nvPr/>
      </p:nvGrpSpPr>
      <p:grpSpPr>
        <a:xfrm>
          <a:off x="0" y="0"/>
          <a:ext cx="0" cy="0"/>
          <a:chOff x="0" y="0"/>
          <a:chExt cx="0" cy="0"/>
        </a:xfrm>
      </p:grpSpPr>
      <p:sp>
        <p:nvSpPr>
          <p:cNvPr id="42" name="Google Shape;42;p31"/>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31"/>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4" name="Google Shape;44;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5" name="Google Shape;45;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oU2BjNTcTo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hyperlink" Target="http://www.youtube.com/watch?v=oU2BjNTcTo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loq9HW6LhQ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hyperlink" Target="http://www.youtube.com/watch?v=loq9HW6LhQ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6ilD555O_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6ilD555O_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1"/>
          <p:cNvSpPr txBox="1">
            <a:spLocks noGrp="1"/>
          </p:cNvSpPr>
          <p:nvPr>
            <p:ph type="body" idx="1"/>
          </p:nvPr>
        </p:nvSpPr>
        <p:spPr>
          <a:xfrm>
            <a:off x="457200" y="1309350"/>
            <a:ext cx="6409800" cy="3434100"/>
          </a:xfrm>
          <a:prstGeom prst="rect">
            <a:avLst/>
          </a:prstGeom>
          <a:noFill/>
          <a:ln>
            <a:noFill/>
          </a:ln>
        </p:spPr>
        <p:txBody>
          <a:bodyPr spcFirstLastPara="1" wrap="square" lIns="91425" tIns="45700" rIns="91425" bIns="45700" anchor="t" anchorCtr="0">
            <a:normAutofit/>
          </a:bodyPr>
          <a:lstStyle/>
          <a:p>
            <a:pPr marL="227011" lvl="0" indent="-227011" algn="l" rtl="0">
              <a:lnSpc>
                <a:spcPct val="100000"/>
              </a:lnSpc>
              <a:spcBef>
                <a:spcPts val="0"/>
              </a:spcBef>
              <a:spcAft>
                <a:spcPts val="0"/>
              </a:spcAft>
              <a:buClr>
                <a:schemeClr val="accent4"/>
              </a:buClr>
              <a:buSzPts val="2600"/>
              <a:buFont typeface="Arial"/>
              <a:buChar char="•"/>
            </a:pPr>
            <a:r>
              <a:rPr lang="en-US" dirty="0"/>
              <a:t>On the next slide you will watch a video about yellow journalism.</a:t>
            </a:r>
            <a:endParaRPr dirty="0"/>
          </a:p>
          <a:p>
            <a:pPr lvl="1" algn="l" rtl="0">
              <a:lnSpc>
                <a:spcPct val="100000"/>
              </a:lnSpc>
              <a:spcBef>
                <a:spcPts val="0"/>
              </a:spcBef>
              <a:spcAft>
                <a:spcPts val="0"/>
              </a:spcAft>
              <a:buSzPts val="2000"/>
              <a:buFont typeface="Wingdings" panose="05000000000000000000" pitchFamily="2" charset="2"/>
              <a:buChar char="§"/>
            </a:pPr>
            <a:r>
              <a:rPr lang="en-US" dirty="0"/>
              <a:t>As you watch </a:t>
            </a:r>
            <a:r>
              <a:rPr lang="en-US"/>
              <a:t>the video, </a:t>
            </a:r>
            <a:r>
              <a:rPr lang="en-US" dirty="0"/>
              <a:t>write the following information on your paper.</a:t>
            </a:r>
            <a:endParaRPr dirty="0"/>
          </a:p>
          <a:p>
            <a:pPr marL="1371600" lvl="2" indent="-336550" algn="l" rtl="0">
              <a:lnSpc>
                <a:spcPct val="100000"/>
              </a:lnSpc>
              <a:spcBef>
                <a:spcPts val="0"/>
              </a:spcBef>
              <a:spcAft>
                <a:spcPts val="0"/>
              </a:spcAft>
              <a:buSzPts val="1700"/>
              <a:buChar char="•"/>
            </a:pPr>
            <a:r>
              <a:rPr lang="en-US" dirty="0">
                <a:solidFill>
                  <a:schemeClr val="accent4"/>
                </a:solidFill>
              </a:rPr>
              <a:t>3</a:t>
            </a:r>
            <a:r>
              <a:rPr lang="en-US" dirty="0"/>
              <a:t> attributes of yellow journalism.</a:t>
            </a:r>
            <a:endParaRPr dirty="0"/>
          </a:p>
          <a:p>
            <a:pPr marL="1371600" lvl="2" indent="-336550" algn="l" rtl="0">
              <a:lnSpc>
                <a:spcPct val="100000"/>
              </a:lnSpc>
              <a:spcBef>
                <a:spcPts val="0"/>
              </a:spcBef>
              <a:spcAft>
                <a:spcPts val="0"/>
              </a:spcAft>
              <a:buSzPts val="1700"/>
              <a:buChar char="•"/>
            </a:pPr>
            <a:r>
              <a:rPr lang="en-US" dirty="0">
                <a:solidFill>
                  <a:schemeClr val="accent4"/>
                </a:solidFill>
              </a:rPr>
              <a:t>2</a:t>
            </a:r>
            <a:r>
              <a:rPr lang="en-US" dirty="0"/>
              <a:t> questions you have about yellow journalism.</a:t>
            </a:r>
            <a:endParaRPr dirty="0"/>
          </a:p>
          <a:p>
            <a:pPr marL="1371600" lvl="2" indent="-336550" algn="l" rtl="0">
              <a:lnSpc>
                <a:spcPct val="100000"/>
              </a:lnSpc>
              <a:spcBef>
                <a:spcPts val="0"/>
              </a:spcBef>
              <a:spcAft>
                <a:spcPts val="0"/>
              </a:spcAft>
              <a:buSzPts val="1700"/>
              <a:buChar char="•"/>
            </a:pPr>
            <a:r>
              <a:rPr lang="en-US" dirty="0">
                <a:solidFill>
                  <a:schemeClr val="accent4"/>
                </a:solidFill>
              </a:rPr>
              <a:t>1</a:t>
            </a:r>
            <a:r>
              <a:rPr lang="en-US" dirty="0"/>
              <a:t> way yellow journalism impacted the United States’ going to war with Spain.</a:t>
            </a:r>
            <a:endParaRPr dirty="0"/>
          </a:p>
          <a:p>
            <a:pPr marL="1645836" lvl="7" indent="-60949" algn="l" rtl="0">
              <a:lnSpc>
                <a:spcPct val="100000"/>
              </a:lnSpc>
              <a:spcBef>
                <a:spcPts val="240"/>
              </a:spcBef>
              <a:spcAft>
                <a:spcPts val="0"/>
              </a:spcAft>
              <a:buSzPts val="1200"/>
              <a:buFont typeface="Calibri"/>
              <a:buNone/>
            </a:pPr>
            <a:endParaRPr dirty="0"/>
          </a:p>
        </p:txBody>
      </p:sp>
      <p:sp>
        <p:nvSpPr>
          <p:cNvPr id="134" name="Google Shape;134;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Yellow Journalism 3-2-1</a:t>
            </a:r>
            <a:endParaRPr/>
          </a:p>
        </p:txBody>
      </p:sp>
      <p:pic>
        <p:nvPicPr>
          <p:cNvPr id="135" name="Google Shape;135;p11"/>
          <p:cNvPicPr preferRelativeResize="0"/>
          <p:nvPr/>
        </p:nvPicPr>
        <p:blipFill rotWithShape="1">
          <a:blip r:embed="rId3">
            <a:alphaModFix/>
          </a:blip>
          <a:srcRect/>
          <a:stretch/>
        </p:blipFill>
        <p:spPr>
          <a:xfrm>
            <a:off x="6974218" y="1741232"/>
            <a:ext cx="1661036" cy="16610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p:nvPr/>
        </p:nvSpPr>
        <p:spPr>
          <a:xfrm>
            <a:off x="3601941" y="4691269"/>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3978B1"/>
                </a:solidFill>
                <a:latin typeface="Arial"/>
                <a:ea typeface="Arial"/>
                <a:cs typeface="Arial"/>
                <a:sym typeface="Arial"/>
                <a:hlinkClick r:id="rId3">
                  <a:extLst>
                    <a:ext uri="{A12FA001-AC4F-418D-AE19-62706E023703}">
                      <ahyp:hlinkClr xmlns:ahyp="http://schemas.microsoft.com/office/drawing/2018/hyperlinkcolor" val="tx"/>
                    </a:ext>
                  </a:extLst>
                </a:hlinkClick>
              </a:rPr>
              <a:t>Yellow Journalism</a:t>
            </a:r>
            <a:endParaRPr sz="1400" b="0" i="0" u="none" strike="noStrike" cap="none">
              <a:solidFill>
                <a:srgbClr val="3978B1"/>
              </a:solidFill>
              <a:latin typeface="Arial"/>
              <a:ea typeface="Arial"/>
              <a:cs typeface="Arial"/>
              <a:sym typeface="Arial"/>
            </a:endParaRPr>
          </a:p>
        </p:txBody>
      </p:sp>
      <p:pic>
        <p:nvPicPr>
          <p:cNvPr id="141" name="Google Shape;141;p10" descr="Shortly after an explosion sunk the battleship U.S.S. Maine in Havana harbor, Cuba, William Randolph Heart’s newspaper declared confidently: “MAINE DESTROYED BY SPANISH.” How could he know that? He didn't.&#10;&#10;Official Website: https://to.pbs.org/3yhHK9o | #CitizenHearstPBS&#10;&#10;In the 1930s, William Randolph Hearst’s media empire included 28 newspapers, a movie studio, a syndicated wire service, radio stations and 13 magazines. Nearly one in four American families read a Hearst publication. His newspapers were so influential that Adolf Hitler, Benito Mussolini and Winston Churchill all wrote for him. The first practitioner of what is now known as “synergy,” Hearst used his media stronghold to achieve unprecedented political power, then ran for office himself. After serving two terms in Congress, he came in second in the balloting for the Democratic presidential nomination in 1904. Perhaps best known as the inspiration for Orson Welles’ Citizen Kane and his lavish castle in San Simeon, Hearst died in 1951 at the age of 88, having transformed the media’s role in American life and politics. The two-part, four-hour film is based on historian David Nasaw’s critically acclaimed biography, “The Chief: The Life of William Randolph Hearst.”&#10;&#10;This program is made possible by viewers like you. Please support your local PBS stations: https://pbs.org/donate&#10;&#10;Subscribe to the American Experience | PBS channel for more clips:  https://www.youtube.com/AmericanExperiencePBS&#10;&#10;Enjoy full episodes of American Experience anytime, anywhere with the free PBS Video App: https://to.pbs.org/2QbtzhR&#10;&#10;FOLLOW US:&#10;&#10;Facebook: https://www.facebook.com/AmericanExperiencePBS/&#10;Twitter: https://twitter.com/AmExperiencePBS/&#10;Instagram: https://www.instagram.com/AmericanExperiencePBS/&#10;Shop: https://shop.pbs.org/" title="Yellow Journalism | Citizen Hearst | American Experience | PBS">
            <a:hlinkClick r:id="rId4"/>
          </p:cNvPr>
          <p:cNvPicPr preferRelativeResize="0"/>
          <p:nvPr/>
        </p:nvPicPr>
        <p:blipFill>
          <a:blip r:embed="rId5">
            <a:alphaModFix/>
          </a:blip>
          <a:stretch>
            <a:fillRect/>
          </a:stretch>
        </p:blipFill>
        <p:spPr>
          <a:xfrm>
            <a:off x="1546088" y="152400"/>
            <a:ext cx="6051833" cy="4538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4fa7ce001_0_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Stand up at your desk.</a:t>
            </a:r>
            <a:endParaRPr/>
          </a:p>
          <a:p>
            <a:pPr marL="457200" lvl="0" indent="-457200" algn="l" rtl="0">
              <a:lnSpc>
                <a:spcPct val="100000"/>
              </a:lnSpc>
              <a:spcBef>
                <a:spcPts val="520"/>
              </a:spcBef>
              <a:spcAft>
                <a:spcPts val="0"/>
              </a:spcAft>
              <a:buSzPts val="2600"/>
              <a:buChar char="•"/>
            </a:pPr>
            <a:r>
              <a:rPr lang="en-US"/>
              <a:t>One at a time, share one attribute of yellow journalism with the class.</a:t>
            </a:r>
            <a:endParaRPr/>
          </a:p>
          <a:p>
            <a:pPr marL="457200" lvl="0" indent="-457200" algn="l" rtl="0">
              <a:lnSpc>
                <a:spcPct val="100000"/>
              </a:lnSpc>
              <a:spcBef>
                <a:spcPts val="520"/>
              </a:spcBef>
              <a:spcAft>
                <a:spcPts val="0"/>
              </a:spcAft>
              <a:buSzPts val="2600"/>
              <a:buChar char="•"/>
            </a:pPr>
            <a:r>
              <a:rPr lang="en-US"/>
              <a:t>If someone shares an idea you have written down, mark it off your page.</a:t>
            </a:r>
            <a:endParaRPr/>
          </a:p>
          <a:p>
            <a:pPr marL="457200" lvl="0" indent="-457200" algn="l" rtl="0">
              <a:lnSpc>
                <a:spcPct val="100000"/>
              </a:lnSpc>
              <a:spcBef>
                <a:spcPts val="520"/>
              </a:spcBef>
              <a:spcAft>
                <a:spcPts val="0"/>
              </a:spcAft>
              <a:buSzPts val="2600"/>
              <a:buChar char="•"/>
            </a:pPr>
            <a:r>
              <a:rPr lang="en-US"/>
              <a:t>When all three of your ideas have been shared out by you or your classmates, sit down.</a:t>
            </a:r>
            <a:endParaRPr/>
          </a:p>
        </p:txBody>
      </p:sp>
      <p:sp>
        <p:nvSpPr>
          <p:cNvPr id="147" name="Google Shape;147;g134fa7ce001_0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Stand Up, Sit Down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34fa7ce001_0_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5000"/>
              <a:buNone/>
            </a:pPr>
            <a:r>
              <a:rPr lang="en-US"/>
              <a:t>Interview with a News Reporter</a:t>
            </a:r>
            <a:endParaRPr/>
          </a:p>
        </p:txBody>
      </p:sp>
      <p:sp>
        <p:nvSpPr>
          <p:cNvPr id="153" name="Google Shape;153;g134fa7ce001_0_10"/>
          <p:cNvSpPr txBox="1"/>
          <p:nvPr/>
        </p:nvSpPr>
        <p:spPr>
          <a:xfrm>
            <a:off x="3864334" y="4755817"/>
            <a:ext cx="18765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3978B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Reporter Interview</a:t>
            </a:r>
            <a:endParaRPr sz="1400" b="0" i="0" u="none" strike="noStrike" cap="none">
              <a:solidFill>
                <a:srgbClr val="3978B1"/>
              </a:solidFill>
              <a:latin typeface="Calibri"/>
              <a:ea typeface="Calibri"/>
              <a:cs typeface="Calibri"/>
              <a:sym typeface="Calibri"/>
            </a:endParaRPr>
          </a:p>
        </p:txBody>
      </p:sp>
      <p:pic>
        <p:nvPicPr>
          <p:cNvPr id="154" name="Google Shape;154;g134fa7ce001_0_10" title="K20 ICAP - The Maine Event">
            <a:hlinkClick r:id="rId4"/>
          </p:cNvPr>
          <p:cNvPicPr preferRelativeResize="0"/>
          <p:nvPr/>
        </p:nvPicPr>
        <p:blipFill>
          <a:blip r:embed="rId5">
            <a:alphaModFix/>
          </a:blip>
          <a:stretch>
            <a:fillRect/>
          </a:stretch>
        </p:blipFill>
        <p:spPr>
          <a:xfrm>
            <a:off x="2291713" y="1250025"/>
            <a:ext cx="4560575" cy="3420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438150" algn="l" rtl="0">
              <a:lnSpc>
                <a:spcPct val="100000"/>
              </a:lnSpc>
              <a:spcBef>
                <a:spcPts val="520"/>
              </a:spcBef>
              <a:spcAft>
                <a:spcPts val="0"/>
              </a:spcAft>
              <a:buClr>
                <a:schemeClr val="accent4"/>
              </a:buClr>
              <a:buSzPts val="3300"/>
              <a:buFont typeface="Arial"/>
              <a:buChar char="•"/>
            </a:pPr>
            <a:r>
              <a:rPr lang="en-US" sz="3300" dirty="0"/>
              <a:t>What was the most significant</a:t>
            </a:r>
            <a:endParaRPr sz="3300" dirty="0"/>
          </a:p>
          <a:p>
            <a:pPr marL="457200" lvl="0" indent="0" algn="l" rtl="0">
              <a:lnSpc>
                <a:spcPct val="100000"/>
              </a:lnSpc>
              <a:spcBef>
                <a:spcPts val="520"/>
              </a:spcBef>
              <a:spcAft>
                <a:spcPts val="0"/>
              </a:spcAft>
              <a:buSzPts val="2600"/>
              <a:buNone/>
            </a:pPr>
            <a:r>
              <a:rPr lang="en-US" sz="3300" dirty="0"/>
              <a:t>point you learned about</a:t>
            </a:r>
            <a:endParaRPr sz="3300" dirty="0"/>
          </a:p>
          <a:p>
            <a:pPr marL="457200" lvl="0" indent="0" algn="l" rtl="0">
              <a:lnSpc>
                <a:spcPct val="100000"/>
              </a:lnSpc>
              <a:spcBef>
                <a:spcPts val="520"/>
              </a:spcBef>
              <a:spcAft>
                <a:spcPts val="0"/>
              </a:spcAft>
              <a:buSzPts val="2600"/>
              <a:buNone/>
            </a:pPr>
            <a:r>
              <a:rPr lang="en-US" sz="3300" dirty="0"/>
              <a:t>the career of a news reporter?</a:t>
            </a:r>
            <a:endParaRPr sz="3300" dirty="0"/>
          </a:p>
          <a:p>
            <a:pPr marL="457200" lvl="0" indent="0" algn="l" rtl="0">
              <a:lnSpc>
                <a:spcPct val="100000"/>
              </a:lnSpc>
              <a:spcBef>
                <a:spcPts val="520"/>
              </a:spcBef>
              <a:spcAft>
                <a:spcPts val="0"/>
              </a:spcAft>
              <a:buSzPts val="2600"/>
              <a:buNone/>
            </a:pPr>
            <a:endParaRPr dirty="0"/>
          </a:p>
        </p:txBody>
      </p:sp>
      <p:sp>
        <p:nvSpPr>
          <p:cNvPr id="160" name="Google Shape;160;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POMS</a:t>
            </a:r>
            <a:endParaRPr/>
          </a:p>
        </p:txBody>
      </p:sp>
      <p:pic>
        <p:nvPicPr>
          <p:cNvPr id="161" name="Google Shape;161;p38"/>
          <p:cNvPicPr preferRelativeResize="0"/>
          <p:nvPr/>
        </p:nvPicPr>
        <p:blipFill rotWithShape="1">
          <a:blip r:embed="rId3">
            <a:alphaModFix/>
          </a:blip>
          <a:srcRect/>
          <a:stretch/>
        </p:blipFill>
        <p:spPr>
          <a:xfrm>
            <a:off x="6834775" y="1645737"/>
            <a:ext cx="1852025" cy="1852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34fa7ce001_0_15"/>
          <p:cNvSpPr txBox="1">
            <a:spLocks noGrp="1"/>
          </p:cNvSpPr>
          <p:nvPr>
            <p:ph type="body" idx="1"/>
          </p:nvPr>
        </p:nvSpPr>
        <p:spPr>
          <a:xfrm>
            <a:off x="457200" y="1309353"/>
            <a:ext cx="8229600" cy="3325709"/>
          </a:xfrm>
          <a:prstGeom prst="rect">
            <a:avLst/>
          </a:prstGeom>
          <a:noFill/>
          <a:ln>
            <a:noFill/>
          </a:ln>
        </p:spPr>
        <p:txBody>
          <a:bodyPr spcFirstLastPara="1" wrap="square" lIns="91425" tIns="45700" rIns="91425" bIns="45700" anchor="t" anchorCtr="0">
            <a:normAutofit/>
          </a:bodyPr>
          <a:lstStyle/>
          <a:p>
            <a:pPr marL="457200" lvl="0" indent="-393700" algn="l" rtl="0">
              <a:lnSpc>
                <a:spcPct val="150000"/>
              </a:lnSpc>
              <a:spcBef>
                <a:spcPts val="520"/>
              </a:spcBef>
              <a:spcAft>
                <a:spcPts val="0"/>
              </a:spcAft>
              <a:buSzPts val="2600"/>
              <a:buChar char="•"/>
            </a:pPr>
            <a:r>
              <a:rPr lang="en-US" sz="2400" dirty="0"/>
              <a:t>Read about the explosion of the USS Maine. </a:t>
            </a:r>
            <a:endParaRPr sz="2400" dirty="0"/>
          </a:p>
          <a:p>
            <a:pPr marL="457200" lvl="0" indent="-393700" algn="l" rtl="0">
              <a:lnSpc>
                <a:spcPct val="115000"/>
              </a:lnSpc>
              <a:spcBef>
                <a:spcPts val="0"/>
              </a:spcBef>
              <a:spcAft>
                <a:spcPts val="0"/>
              </a:spcAft>
              <a:buSzPts val="2600"/>
              <a:buChar char="•"/>
            </a:pPr>
            <a:r>
              <a:rPr lang="en-US" sz="2400" dirty="0"/>
              <a:t>Using the components of yellow journalism, create a front-page newspaper.</a:t>
            </a:r>
            <a:endParaRPr sz="2400" dirty="0"/>
          </a:p>
          <a:p>
            <a:pPr marL="914400" lvl="1" indent="-393700" algn="l" rtl="0">
              <a:lnSpc>
                <a:spcPct val="115000"/>
              </a:lnSpc>
              <a:spcBef>
                <a:spcPts val="0"/>
              </a:spcBef>
              <a:spcAft>
                <a:spcPts val="0"/>
              </a:spcAft>
              <a:buSzPts val="2600"/>
              <a:buFont typeface="Wingdings" panose="05000000000000000000" pitchFamily="2" charset="2"/>
              <a:buChar char="§"/>
            </a:pPr>
            <a:r>
              <a:rPr lang="en-US" dirty="0"/>
              <a:t>Write a sensationalized headline.</a:t>
            </a:r>
            <a:endParaRPr dirty="0"/>
          </a:p>
          <a:p>
            <a:pPr lvl="1" algn="l" rtl="0">
              <a:lnSpc>
                <a:spcPct val="115000"/>
              </a:lnSpc>
              <a:spcBef>
                <a:spcPts val="0"/>
              </a:spcBef>
              <a:spcAft>
                <a:spcPts val="0"/>
              </a:spcAft>
              <a:buSzPts val="2000"/>
              <a:buFont typeface="Wingdings" panose="05000000000000000000" pitchFamily="2" charset="2"/>
              <a:buChar char="§"/>
            </a:pPr>
            <a:r>
              <a:rPr lang="en-US" dirty="0"/>
              <a:t>Rewrite the paragraph using biased and sensationalized language.  </a:t>
            </a:r>
            <a:endParaRPr dirty="0"/>
          </a:p>
          <a:p>
            <a:pPr lvl="1" algn="l" rtl="0">
              <a:lnSpc>
                <a:spcPct val="115000"/>
              </a:lnSpc>
              <a:spcBef>
                <a:spcPts val="0"/>
              </a:spcBef>
              <a:spcAft>
                <a:spcPts val="0"/>
              </a:spcAft>
              <a:buSzPts val="2000"/>
              <a:buFont typeface="Wingdings" panose="05000000000000000000" pitchFamily="2" charset="2"/>
              <a:buChar char="§"/>
            </a:pPr>
            <a:r>
              <a:rPr lang="en-US" dirty="0"/>
              <a:t>Include a large illustration. </a:t>
            </a:r>
            <a:endParaRPr dirty="0"/>
          </a:p>
          <a:p>
            <a:pPr marL="457200" lvl="0" indent="-393700" algn="l" rtl="0">
              <a:lnSpc>
                <a:spcPct val="115000"/>
              </a:lnSpc>
              <a:spcBef>
                <a:spcPts val="0"/>
              </a:spcBef>
              <a:spcAft>
                <a:spcPts val="0"/>
              </a:spcAft>
              <a:buSzPts val="2600"/>
              <a:buChar char="•"/>
            </a:pPr>
            <a:r>
              <a:rPr lang="en-US" sz="2400" dirty="0"/>
              <a:t>Refer to the Anchor Chart to create your front page</a:t>
            </a:r>
            <a:r>
              <a:rPr lang="en-US" dirty="0"/>
              <a:t>. </a:t>
            </a:r>
            <a:endParaRPr dirty="0"/>
          </a:p>
          <a:p>
            <a:pPr marL="457200" lvl="0" indent="0" algn="l" rtl="0">
              <a:lnSpc>
                <a:spcPct val="115000"/>
              </a:lnSpc>
              <a:spcBef>
                <a:spcPts val="0"/>
              </a:spcBef>
              <a:spcAft>
                <a:spcPts val="0"/>
              </a:spcAft>
              <a:buSzPts val="2600"/>
              <a:buNone/>
            </a:pPr>
            <a:endParaRPr dirty="0"/>
          </a:p>
        </p:txBody>
      </p:sp>
      <p:sp>
        <p:nvSpPr>
          <p:cNvPr id="167" name="Google Shape;167;g134fa7ce001_0_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Extra! Extra! Read All About 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The Maine Event</a:t>
            </a:r>
            <a:endParaRPr/>
          </a:p>
        </p:txBody>
      </p:sp>
      <p:sp>
        <p:nvSpPr>
          <p:cNvPr id="78" name="Google Shape;78;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The Role of the Media in the Spanish-American War</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84" name="Google Shape;84;p3"/>
          <p:cNvSpPr txBox="1">
            <a:spLocks noGrp="1"/>
          </p:cNvSpPr>
          <p:nvPr>
            <p:ph type="body" idx="1"/>
          </p:nvPr>
        </p:nvSpPr>
        <p:spPr>
          <a:xfrm>
            <a:off x="530352" y="2028497"/>
            <a:ext cx="7772400" cy="1950719"/>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600"/>
              <a:buNone/>
            </a:pPr>
            <a:r>
              <a:rPr lang="en-US" dirty="0"/>
              <a:t>How much influence does the media have on </a:t>
            </a:r>
            <a:br>
              <a:rPr lang="en-US" dirty="0"/>
            </a:br>
            <a:r>
              <a:rPr lang="en-US" dirty="0"/>
              <a:t>major events?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90" name="Google Shape;90;p4"/>
          <p:cNvSpPr txBox="1">
            <a:spLocks noGrp="1"/>
          </p:cNvSpPr>
          <p:nvPr>
            <p:ph type="body" idx="1"/>
          </p:nvPr>
        </p:nvSpPr>
        <p:spPr>
          <a:xfrm>
            <a:off x="530350" y="2028500"/>
            <a:ext cx="7772400" cy="1859400"/>
          </a:xfrm>
          <a:prstGeom prst="rect">
            <a:avLst/>
          </a:prstGeom>
          <a:noFill/>
          <a:ln>
            <a:noFill/>
          </a:ln>
        </p:spPr>
        <p:txBody>
          <a:bodyPr spcFirstLastPara="1" wrap="square" lIns="45700" tIns="45700" rIns="45700" bIns="45700" anchor="t" anchorCtr="0">
            <a:normAutofit/>
          </a:bodyPr>
          <a:lstStyle/>
          <a:p>
            <a:pPr marL="457200" lvl="0" indent="-457200" algn="l" rtl="0">
              <a:lnSpc>
                <a:spcPct val="100000"/>
              </a:lnSpc>
              <a:spcBef>
                <a:spcPts val="0"/>
              </a:spcBef>
              <a:spcAft>
                <a:spcPts val="600"/>
              </a:spcAft>
              <a:buSzPts val="2600"/>
              <a:buChar char="•"/>
            </a:pPr>
            <a:r>
              <a:rPr lang="en-US" dirty="0"/>
              <a:t>Explain the role of yellow journalism during the Spanish-American War.</a:t>
            </a:r>
            <a:endParaRPr dirty="0"/>
          </a:p>
          <a:p>
            <a:pPr marL="457200" lvl="0" indent="-457200" algn="l" rtl="0">
              <a:lnSpc>
                <a:spcPct val="100000"/>
              </a:lnSpc>
              <a:spcBef>
                <a:spcPts val="0"/>
              </a:spcBef>
              <a:spcAft>
                <a:spcPts val="0"/>
              </a:spcAft>
              <a:buSzPts val="2600"/>
              <a:buChar char="•"/>
            </a:pPr>
            <a:r>
              <a:rPr lang="en-US" dirty="0"/>
              <a:t>Evaluate the role of journalism in understanding our world.</a:t>
            </a:r>
            <a:endParaRPr dirty="0"/>
          </a:p>
          <a:p>
            <a:pPr marL="457200" lvl="0" indent="-228600" algn="l" rtl="0">
              <a:lnSpc>
                <a:spcPct val="100000"/>
              </a:lnSpc>
              <a:spcBef>
                <a:spcPts val="0"/>
              </a:spcBef>
              <a:spcAft>
                <a:spcPts val="0"/>
              </a:spcAft>
              <a:buSzPts val="2600"/>
              <a:buNone/>
            </a:pPr>
            <a:endParaRPr dirty="0"/>
          </a:p>
          <a:p>
            <a:pPr marL="457200" lvl="0" indent="-22860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Give-Get-Reflect</a:t>
            </a:r>
            <a:endParaRPr/>
          </a:p>
        </p:txBody>
      </p:sp>
      <p:pic>
        <p:nvPicPr>
          <p:cNvPr id="96" name="Google Shape;96;p5" descr="A screenshot of a cell phone&#10;&#10;Description automatically generated with low confidence"/>
          <p:cNvPicPr preferRelativeResize="0"/>
          <p:nvPr/>
        </p:nvPicPr>
        <p:blipFill rotWithShape="1">
          <a:blip r:embed="rId3">
            <a:alphaModFix/>
          </a:blip>
          <a:srcRect/>
          <a:stretch/>
        </p:blipFill>
        <p:spPr>
          <a:xfrm>
            <a:off x="6413275" y="1409650"/>
            <a:ext cx="2598350" cy="1555001"/>
          </a:xfrm>
          <a:prstGeom prst="rect">
            <a:avLst/>
          </a:prstGeom>
          <a:noFill/>
          <a:ln>
            <a:noFill/>
          </a:ln>
        </p:spPr>
      </p:pic>
      <p:graphicFrame>
        <p:nvGraphicFramePr>
          <p:cNvPr id="97" name="Google Shape;97;p5"/>
          <p:cNvGraphicFramePr/>
          <p:nvPr>
            <p:extLst>
              <p:ext uri="{D42A27DB-BD31-4B8C-83A1-F6EECF244321}">
                <p14:modId xmlns:p14="http://schemas.microsoft.com/office/powerpoint/2010/main" val="1634933311"/>
              </p:ext>
            </p:extLst>
          </p:nvPr>
        </p:nvGraphicFramePr>
        <p:xfrm>
          <a:off x="372350" y="1472175"/>
          <a:ext cx="5872800" cy="2011680"/>
        </p:xfrm>
        <a:graphic>
          <a:graphicData uri="http://schemas.openxmlformats.org/drawingml/2006/table">
            <a:tbl>
              <a:tblPr>
                <a:noFill/>
                <a:tableStyleId>{98F44A57-79A4-4FDE-A77A-A84D3B1B2216}</a:tableStyleId>
              </a:tblPr>
              <a:tblGrid>
                <a:gridCol w="1957600">
                  <a:extLst>
                    <a:ext uri="{9D8B030D-6E8A-4147-A177-3AD203B41FA5}">
                      <a16:colId xmlns:a16="http://schemas.microsoft.com/office/drawing/2014/main" val="20000"/>
                    </a:ext>
                  </a:extLst>
                </a:gridCol>
                <a:gridCol w="1957600">
                  <a:extLst>
                    <a:ext uri="{9D8B030D-6E8A-4147-A177-3AD203B41FA5}">
                      <a16:colId xmlns:a16="http://schemas.microsoft.com/office/drawing/2014/main" val="20001"/>
                    </a:ext>
                  </a:extLst>
                </a:gridCol>
                <a:gridCol w="1957600">
                  <a:extLst>
                    <a:ext uri="{9D8B030D-6E8A-4147-A177-3AD203B41FA5}">
                      <a16:colId xmlns:a16="http://schemas.microsoft.com/office/drawing/2014/main" val="20002"/>
                    </a:ext>
                  </a:extLst>
                </a:gridCol>
              </a:tblGrid>
              <a:tr h="642753">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Give</a:t>
                      </a:r>
                      <a:endParaRPr sz="1400" b="1" u="none" strike="noStrike" cap="none">
                        <a:latin typeface="Calibri" panose="020F0502020204030204" pitchFamily="34" charset="0"/>
                        <a:cs typeface="Calibri" panose="020F0502020204030204" pitchFamily="34" charset="0"/>
                      </a:endParaRPr>
                    </a:p>
                  </a:txBody>
                  <a:tcPr marL="91425" marR="91425" marT="91425" marB="91425" anchor="ctr">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panose="020F0502020204030204" pitchFamily="34" charset="0"/>
                          <a:cs typeface="Calibri" panose="020F0502020204030204" pitchFamily="34" charset="0"/>
                        </a:rPr>
                        <a:t>Get</a:t>
                      </a:r>
                      <a:endParaRPr sz="1400" b="1" u="none" strike="noStrike" cap="none">
                        <a:latin typeface="Calibri" panose="020F0502020204030204" pitchFamily="34" charset="0"/>
                        <a:cs typeface="Calibri" panose="020F0502020204030204" pitchFamily="34" charset="0"/>
                      </a:endParaRPr>
                    </a:p>
                  </a:txBody>
                  <a:tcPr marL="91425" marR="91425" marT="91425" marB="91425" anchor="ctr">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latin typeface="Calibri" panose="020F0502020204030204" pitchFamily="34" charset="0"/>
                          <a:cs typeface="Calibri" panose="020F0502020204030204" pitchFamily="34" charset="0"/>
                        </a:rPr>
                        <a:t>Reflect</a:t>
                      </a:r>
                      <a:endParaRPr sz="1400" b="1" u="none" strike="noStrike" cap="none" dirty="0">
                        <a:latin typeface="Calibri" panose="020F0502020204030204" pitchFamily="34" charset="0"/>
                        <a:cs typeface="Calibri" panose="020F0502020204030204" pitchFamily="34" charset="0"/>
                      </a:endParaRPr>
                    </a:p>
                  </a:txBody>
                  <a:tcPr marL="91425" marR="91425" marT="91425" marB="91425" anchor="ctr">
                    <a:solidFill>
                      <a:schemeClr val="lt1"/>
                    </a:solidFill>
                  </a:tcPr>
                </a:tc>
                <a:extLst>
                  <a:ext uri="{0D108BD9-81ED-4DB2-BD59-A6C34878D82A}">
                    <a16:rowId xmlns:a16="http://schemas.microsoft.com/office/drawing/2014/main" val="10000"/>
                  </a:ext>
                </a:extLst>
              </a:tr>
              <a:tr h="1368927">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a:spLocks noGrp="1"/>
          </p:cNvSpPr>
          <p:nvPr>
            <p:ph type="body" idx="1"/>
          </p:nvPr>
        </p:nvSpPr>
        <p:spPr>
          <a:xfrm>
            <a:off x="258950" y="1309350"/>
            <a:ext cx="8229600" cy="3434100"/>
          </a:xfrm>
          <a:prstGeom prst="rect">
            <a:avLst/>
          </a:prstGeom>
          <a:noFill/>
          <a:ln>
            <a:noFill/>
          </a:ln>
        </p:spPr>
        <p:txBody>
          <a:bodyPr spcFirstLastPara="1" wrap="square" lIns="91425" tIns="45700" rIns="91425" bIns="45700" anchor="t" anchorCtr="0">
            <a:normAutofit/>
          </a:bodyPr>
          <a:lstStyle/>
          <a:p>
            <a:pPr marL="227011" lvl="0" indent="-227011" algn="l" rtl="0">
              <a:lnSpc>
                <a:spcPct val="100000"/>
              </a:lnSpc>
              <a:spcBef>
                <a:spcPts val="0"/>
              </a:spcBef>
              <a:spcAft>
                <a:spcPts val="0"/>
              </a:spcAft>
              <a:buClr>
                <a:schemeClr val="accent4"/>
              </a:buClr>
              <a:buSzPts val="2600"/>
              <a:buFont typeface="Arial"/>
              <a:buChar char="•"/>
            </a:pPr>
            <a:r>
              <a:rPr lang="en-US" sz="2400" dirty="0"/>
              <a:t>Write your response under the “Give” column.</a:t>
            </a:r>
            <a:endParaRPr sz="2400" dirty="0"/>
          </a:p>
          <a:p>
            <a:pPr marL="227011" lvl="0" indent="-227011" algn="l" rtl="0">
              <a:lnSpc>
                <a:spcPct val="100000"/>
              </a:lnSpc>
              <a:spcBef>
                <a:spcPts val="0"/>
              </a:spcBef>
              <a:spcAft>
                <a:spcPts val="0"/>
              </a:spcAft>
              <a:buSzPts val="2600"/>
              <a:buChar char="•"/>
            </a:pPr>
            <a:r>
              <a:rPr lang="en-US" sz="2400" dirty="0"/>
              <a:t>Trade papers with another student. Write your response under the “Get” column on their paper.  </a:t>
            </a:r>
            <a:endParaRPr sz="2400" dirty="0"/>
          </a:p>
          <a:p>
            <a:pPr marL="227011" lvl="0" indent="-227011" algn="l" rtl="0">
              <a:lnSpc>
                <a:spcPct val="100000"/>
              </a:lnSpc>
              <a:spcBef>
                <a:spcPts val="0"/>
              </a:spcBef>
              <a:spcAft>
                <a:spcPts val="0"/>
              </a:spcAft>
              <a:buSzPts val="2600"/>
              <a:buChar char="•"/>
            </a:pPr>
            <a:r>
              <a:rPr lang="en-US" sz="2400" dirty="0"/>
              <a:t>Repeat this process with two other students.</a:t>
            </a:r>
            <a:endParaRPr sz="2400" dirty="0"/>
          </a:p>
          <a:p>
            <a:pPr marL="227011" lvl="0" indent="-227011" algn="l" rtl="0">
              <a:lnSpc>
                <a:spcPct val="100000"/>
              </a:lnSpc>
              <a:spcBef>
                <a:spcPts val="0"/>
              </a:spcBef>
              <a:spcAft>
                <a:spcPts val="0"/>
              </a:spcAft>
              <a:buSzPts val="2600"/>
              <a:buChar char="•"/>
            </a:pPr>
            <a:r>
              <a:rPr lang="en-US" sz="2400" dirty="0"/>
              <a:t>Review what is written in your “Get” column.</a:t>
            </a:r>
            <a:endParaRPr sz="2400" dirty="0"/>
          </a:p>
          <a:p>
            <a:pPr marL="227011" lvl="0" indent="-227011" algn="l" rtl="0">
              <a:lnSpc>
                <a:spcPct val="100000"/>
              </a:lnSpc>
              <a:spcBef>
                <a:spcPts val="0"/>
              </a:spcBef>
              <a:spcAft>
                <a:spcPts val="0"/>
              </a:spcAft>
              <a:buSzPts val="2600"/>
              <a:buChar char="•"/>
            </a:pPr>
            <a:r>
              <a:rPr lang="en-US" sz="2400" dirty="0"/>
              <a:t>Write what you have learned under “Reflect.”</a:t>
            </a:r>
            <a:endParaRPr sz="2400" dirty="0"/>
          </a:p>
          <a:p>
            <a:pPr lvl="1" algn="l" rtl="0">
              <a:lnSpc>
                <a:spcPct val="100000"/>
              </a:lnSpc>
              <a:spcBef>
                <a:spcPts val="0"/>
              </a:spcBef>
              <a:spcAft>
                <a:spcPts val="0"/>
              </a:spcAft>
              <a:buSzPts val="2000"/>
              <a:buFont typeface="Wingdings" panose="05000000000000000000" pitchFamily="2" charset="2"/>
              <a:buChar char="§"/>
            </a:pPr>
            <a:r>
              <a:rPr lang="en-US" dirty="0"/>
              <a:t>Has your thinking changed? </a:t>
            </a:r>
            <a:endParaRPr dirty="0"/>
          </a:p>
          <a:p>
            <a:pPr lvl="1" algn="l" rtl="0">
              <a:lnSpc>
                <a:spcPct val="100000"/>
              </a:lnSpc>
              <a:spcBef>
                <a:spcPts val="0"/>
              </a:spcBef>
              <a:spcAft>
                <a:spcPts val="0"/>
              </a:spcAft>
              <a:buSzPts val="2000"/>
              <a:buFont typeface="Wingdings" panose="05000000000000000000" pitchFamily="2" charset="2"/>
              <a:buChar char="§"/>
            </a:pPr>
            <a:r>
              <a:rPr lang="en-US" dirty="0"/>
              <a:t>What do you think now that you have read other students’ responses? </a:t>
            </a:r>
            <a:endParaRPr dirty="0"/>
          </a:p>
          <a:p>
            <a:pPr marL="1645836" lvl="7" indent="-60949" algn="l" rtl="0">
              <a:lnSpc>
                <a:spcPct val="100000"/>
              </a:lnSpc>
              <a:spcBef>
                <a:spcPts val="240"/>
              </a:spcBef>
              <a:spcAft>
                <a:spcPts val="0"/>
              </a:spcAft>
              <a:buSzPts val="1200"/>
              <a:buFont typeface="Calibri"/>
              <a:buNone/>
            </a:pPr>
            <a:endParaRPr dirty="0"/>
          </a:p>
        </p:txBody>
      </p:sp>
      <p:sp>
        <p:nvSpPr>
          <p:cNvPr id="103" name="Google Shape;103;p6"/>
          <p:cNvSpPr txBox="1">
            <a:spLocks noGrp="1"/>
          </p:cNvSpPr>
          <p:nvPr>
            <p:ph type="title"/>
          </p:nvPr>
        </p:nvSpPr>
        <p:spPr>
          <a:xfrm>
            <a:off x="457200" y="307247"/>
            <a:ext cx="5735495"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sz="3200" dirty="0"/>
              <a:t>What is the purpose of the news? </a:t>
            </a:r>
            <a:endParaRPr sz="3200" dirty="0"/>
          </a:p>
        </p:txBody>
      </p:sp>
      <p:sp>
        <p:nvSpPr>
          <p:cNvPr id="104" name="Google Shape;104;p6"/>
          <p:cNvSpPr txBox="1"/>
          <p:nvPr/>
        </p:nvSpPr>
        <p:spPr>
          <a:xfrm>
            <a:off x="6930521" y="3437365"/>
            <a:ext cx="150128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sng" strike="noStrike" cap="none"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 minute timer</a:t>
            </a:r>
            <a:endParaRPr sz="1000" b="0" i="0" u="none" strike="noStrike" cap="none" dirty="0">
              <a:solidFill>
                <a:srgbClr val="000000"/>
              </a:solidFill>
              <a:latin typeface="Calibri"/>
              <a:ea typeface="Calibri"/>
              <a:cs typeface="Calibri"/>
              <a:sym typeface="Calibri"/>
            </a:endParaRPr>
          </a:p>
        </p:txBody>
      </p:sp>
      <p:pic>
        <p:nvPicPr>
          <p:cNvPr id="105" name="Google Shape;105;p6" title="K20 Center 1 minute timer">
            <a:hlinkClick r:id="rId4"/>
          </p:cNvPr>
          <p:cNvPicPr preferRelativeResize="0"/>
          <p:nvPr/>
        </p:nvPicPr>
        <p:blipFill>
          <a:blip r:embed="rId5">
            <a:alphaModFix/>
          </a:blip>
          <a:stretch>
            <a:fillRect/>
          </a:stretch>
        </p:blipFill>
        <p:spPr>
          <a:xfrm>
            <a:off x="6671966" y="2280432"/>
            <a:ext cx="1446597" cy="11351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body" idx="1"/>
          </p:nvPr>
        </p:nvSpPr>
        <p:spPr>
          <a:xfrm>
            <a:off x="457200" y="1309350"/>
            <a:ext cx="4140900" cy="3200100"/>
          </a:xfrm>
          <a:prstGeom prst="rect">
            <a:avLst/>
          </a:prstGeom>
          <a:noFill/>
          <a:ln>
            <a:noFill/>
          </a:ln>
        </p:spPr>
        <p:txBody>
          <a:bodyPr spcFirstLastPara="1" wrap="square" lIns="91425" tIns="45700" rIns="91425" bIns="45700" anchor="ctr" anchorCtr="0">
            <a:normAutofit/>
          </a:bodyPr>
          <a:lstStyle/>
          <a:p>
            <a:pPr marL="457200" lvl="0" indent="-419100" algn="l" rtl="0">
              <a:lnSpc>
                <a:spcPct val="100000"/>
              </a:lnSpc>
              <a:spcBef>
                <a:spcPts val="0"/>
              </a:spcBef>
              <a:spcAft>
                <a:spcPts val="0"/>
              </a:spcAft>
              <a:buSzPts val="3000"/>
              <a:buChar char="•"/>
            </a:pPr>
            <a:r>
              <a:rPr lang="en-US" sz="3000"/>
              <a:t>What is the purpose of the news?</a:t>
            </a:r>
            <a:endParaRPr sz="3000"/>
          </a:p>
          <a:p>
            <a:pPr marL="0" lvl="0" indent="0" algn="l" rtl="0">
              <a:lnSpc>
                <a:spcPct val="100000"/>
              </a:lnSpc>
              <a:spcBef>
                <a:spcPts val="0"/>
              </a:spcBef>
              <a:spcAft>
                <a:spcPts val="0"/>
              </a:spcAft>
              <a:buSzPts val="2600"/>
              <a:buNone/>
            </a:pPr>
            <a:endParaRPr sz="3000"/>
          </a:p>
          <a:p>
            <a:pPr marL="1645836" lvl="7" indent="-60949" algn="ctr" rtl="0">
              <a:lnSpc>
                <a:spcPct val="100000"/>
              </a:lnSpc>
              <a:spcBef>
                <a:spcPts val="240"/>
              </a:spcBef>
              <a:spcAft>
                <a:spcPts val="0"/>
              </a:spcAft>
              <a:buSzPts val="1200"/>
              <a:buFont typeface="Calibri"/>
              <a:buNone/>
            </a:pPr>
            <a:endParaRPr/>
          </a:p>
        </p:txBody>
      </p:sp>
      <p:sp>
        <p:nvSpPr>
          <p:cNvPr id="111" name="Google Shape;111;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Group Discussion</a:t>
            </a:r>
            <a:endParaRPr/>
          </a:p>
        </p:txBody>
      </p:sp>
      <p:pic>
        <p:nvPicPr>
          <p:cNvPr id="112" name="Google Shape;112;p7"/>
          <p:cNvPicPr preferRelativeResize="0"/>
          <p:nvPr/>
        </p:nvPicPr>
        <p:blipFill rotWithShape="1">
          <a:blip r:embed="rId3">
            <a:alphaModFix/>
          </a:blip>
          <a:srcRect/>
          <a:stretch/>
        </p:blipFill>
        <p:spPr>
          <a:xfrm>
            <a:off x="5149674" y="701574"/>
            <a:ext cx="2678301" cy="40184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body" idx="1"/>
          </p:nvPr>
        </p:nvSpPr>
        <p:spPr>
          <a:xfrm>
            <a:off x="457200" y="1309350"/>
            <a:ext cx="4270800" cy="3434100"/>
          </a:xfrm>
          <a:prstGeom prst="rect">
            <a:avLst/>
          </a:prstGeom>
          <a:noFill/>
          <a:ln>
            <a:noFill/>
          </a:ln>
        </p:spPr>
        <p:txBody>
          <a:bodyPr spcFirstLastPara="1" wrap="square" lIns="91425" tIns="45700" rIns="91425" bIns="45700" anchor="t" anchorCtr="0">
            <a:normAutofit/>
          </a:bodyPr>
          <a:lstStyle/>
          <a:p>
            <a:pPr marL="227011" lvl="0" indent="-227011" algn="l" rtl="0">
              <a:lnSpc>
                <a:spcPct val="100000"/>
              </a:lnSpc>
              <a:spcBef>
                <a:spcPts val="0"/>
              </a:spcBef>
              <a:spcAft>
                <a:spcPts val="0"/>
              </a:spcAft>
              <a:buClr>
                <a:schemeClr val="accent4"/>
              </a:buClr>
              <a:buSzPts val="2600"/>
              <a:buFont typeface="Arial"/>
              <a:buChar char="•"/>
            </a:pPr>
            <a:r>
              <a:rPr lang="en-US" dirty="0"/>
              <a:t>Find a partner near you.</a:t>
            </a:r>
            <a:endParaRPr dirty="0"/>
          </a:p>
          <a:p>
            <a:pPr marL="227013" lvl="0" indent="-227013" algn="l" rtl="0">
              <a:lnSpc>
                <a:spcPct val="100000"/>
              </a:lnSpc>
              <a:spcBef>
                <a:spcPts val="0"/>
              </a:spcBef>
              <a:spcAft>
                <a:spcPts val="0"/>
              </a:spcAft>
              <a:buSzPts val="2600"/>
              <a:buChar char="•"/>
            </a:pPr>
            <a:r>
              <a:rPr lang="en-US" dirty="0"/>
              <a:t>With your partner, compare and contrast the two images on the next slide.</a:t>
            </a:r>
            <a:endParaRPr dirty="0"/>
          </a:p>
          <a:p>
            <a:pPr marL="1645836" lvl="7" indent="-60949" algn="l" rtl="0">
              <a:lnSpc>
                <a:spcPct val="100000"/>
              </a:lnSpc>
              <a:spcBef>
                <a:spcPts val="240"/>
              </a:spcBef>
              <a:spcAft>
                <a:spcPts val="0"/>
              </a:spcAft>
              <a:buSzPts val="1200"/>
              <a:buFont typeface="Calibri"/>
              <a:buNone/>
            </a:pPr>
            <a:endParaRPr dirty="0"/>
          </a:p>
        </p:txBody>
      </p:sp>
      <p:sp>
        <p:nvSpPr>
          <p:cNvPr id="118" name="Google Shape;11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Elbow Partners</a:t>
            </a:r>
            <a:endParaRPr/>
          </a:p>
        </p:txBody>
      </p:sp>
      <p:pic>
        <p:nvPicPr>
          <p:cNvPr id="119" name="Google Shape;119;p8" descr="Logo, company name&#10;&#10;Description automatically generated"/>
          <p:cNvPicPr preferRelativeResize="0"/>
          <p:nvPr/>
        </p:nvPicPr>
        <p:blipFill rotWithShape="1">
          <a:blip r:embed="rId3">
            <a:alphaModFix/>
          </a:blip>
          <a:srcRect/>
          <a:stretch/>
        </p:blipFill>
        <p:spPr>
          <a:xfrm>
            <a:off x="5330656" y="1592095"/>
            <a:ext cx="3089250" cy="1862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body" idx="1"/>
          </p:nvPr>
        </p:nvSpPr>
        <p:spPr>
          <a:xfrm>
            <a:off x="219450" y="372450"/>
            <a:ext cx="3675900" cy="2481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ts val="600"/>
              <a:buNone/>
            </a:pPr>
            <a:r>
              <a:rPr lang="en-US" sz="9600">
                <a:solidFill>
                  <a:schemeClr val="accent4"/>
                </a:solidFill>
              </a:rPr>
              <a:t>Before Yellow Journalism</a:t>
            </a:r>
            <a:r>
              <a:rPr lang="en-US" sz="5200">
                <a:solidFill>
                  <a:schemeClr val="accent4"/>
                </a:solidFill>
              </a:rPr>
              <a:t>		</a:t>
            </a:r>
            <a:endParaRPr sz="5200"/>
          </a:p>
          <a:p>
            <a:pPr marL="0" lvl="0" indent="0" algn="l" rtl="0">
              <a:lnSpc>
                <a:spcPct val="100000"/>
              </a:lnSpc>
              <a:spcBef>
                <a:spcPts val="0"/>
              </a:spcBef>
              <a:spcAft>
                <a:spcPts val="0"/>
              </a:spcAft>
              <a:buSzPct val="100000"/>
              <a:buNone/>
            </a:pPr>
            <a:endParaRPr>
              <a:solidFill>
                <a:schemeClr val="accent4"/>
              </a:solidFill>
            </a:endParaRPr>
          </a:p>
          <a:p>
            <a:pPr marL="1645836" lvl="7" indent="-60949" algn="l" rtl="0">
              <a:lnSpc>
                <a:spcPct val="100000"/>
              </a:lnSpc>
              <a:spcBef>
                <a:spcPts val="240"/>
              </a:spcBef>
              <a:spcAft>
                <a:spcPts val="0"/>
              </a:spcAft>
              <a:buSzPct val="100000"/>
              <a:buFont typeface="Calibri"/>
              <a:buNone/>
            </a:pPr>
            <a:endParaRPr/>
          </a:p>
        </p:txBody>
      </p:sp>
      <p:sp>
        <p:nvSpPr>
          <p:cNvPr id="125" name="Google Shape;125;p9"/>
          <p:cNvSpPr txBox="1"/>
          <p:nvPr/>
        </p:nvSpPr>
        <p:spPr>
          <a:xfrm>
            <a:off x="537300" y="4278250"/>
            <a:ext cx="726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26" name="Google Shape;126;p9" descr="A close-up of a document&#10;&#10;Description automatically generated with low confidence"/>
          <p:cNvPicPr preferRelativeResize="0"/>
          <p:nvPr/>
        </p:nvPicPr>
        <p:blipFill rotWithShape="1">
          <a:blip r:embed="rId3">
            <a:alphaModFix/>
          </a:blip>
          <a:srcRect/>
          <a:stretch/>
        </p:blipFill>
        <p:spPr>
          <a:xfrm>
            <a:off x="219456" y="676395"/>
            <a:ext cx="3675888" cy="4610926"/>
          </a:xfrm>
          <a:prstGeom prst="rect">
            <a:avLst/>
          </a:prstGeom>
          <a:noFill/>
          <a:ln>
            <a:noFill/>
          </a:ln>
        </p:spPr>
      </p:pic>
      <p:pic>
        <p:nvPicPr>
          <p:cNvPr id="127" name="Google Shape;127;p9" descr="Text&#10;&#10;Description automatically generated"/>
          <p:cNvPicPr preferRelativeResize="0"/>
          <p:nvPr/>
        </p:nvPicPr>
        <p:blipFill rotWithShape="1">
          <a:blip r:embed="rId4">
            <a:alphaModFix/>
          </a:blip>
          <a:srcRect/>
          <a:stretch/>
        </p:blipFill>
        <p:spPr>
          <a:xfrm>
            <a:off x="4748671" y="769149"/>
            <a:ext cx="4011281" cy="4387224"/>
          </a:xfrm>
          <a:prstGeom prst="rect">
            <a:avLst/>
          </a:prstGeom>
          <a:noFill/>
          <a:ln>
            <a:noFill/>
          </a:ln>
        </p:spPr>
      </p:pic>
      <p:sp>
        <p:nvSpPr>
          <p:cNvPr id="128" name="Google Shape;128;p9"/>
          <p:cNvSpPr txBox="1">
            <a:spLocks noGrp="1"/>
          </p:cNvSpPr>
          <p:nvPr>
            <p:ph type="body" idx="1"/>
          </p:nvPr>
        </p:nvSpPr>
        <p:spPr>
          <a:xfrm>
            <a:off x="4899100" y="372450"/>
            <a:ext cx="3710400" cy="2481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SzPts val="600"/>
              <a:buNone/>
            </a:pPr>
            <a:r>
              <a:rPr lang="en-US" sz="9600">
                <a:solidFill>
                  <a:schemeClr val="accent4"/>
                </a:solidFill>
              </a:rPr>
              <a:t>During Yellow Journalism		</a:t>
            </a:r>
            <a:endParaRPr sz="9600"/>
          </a:p>
          <a:p>
            <a:pPr marL="0" lvl="0" indent="0" algn="l" rtl="0">
              <a:lnSpc>
                <a:spcPct val="100000"/>
              </a:lnSpc>
              <a:spcBef>
                <a:spcPts val="0"/>
              </a:spcBef>
              <a:spcAft>
                <a:spcPts val="0"/>
              </a:spcAft>
              <a:buSzPct val="100000"/>
              <a:buNone/>
            </a:pPr>
            <a:endParaRPr>
              <a:solidFill>
                <a:schemeClr val="accent4"/>
              </a:solidFill>
            </a:endParaRPr>
          </a:p>
          <a:p>
            <a:pPr marL="1645836" lvl="7" indent="-60949" algn="l" rtl="0">
              <a:lnSpc>
                <a:spcPct val="100000"/>
              </a:lnSpc>
              <a:spcBef>
                <a:spcPts val="240"/>
              </a:spcBef>
              <a:spcAft>
                <a:spcPts val="0"/>
              </a:spcAft>
              <a:buSzPct val="100000"/>
              <a:buFont typeface="Calibri"/>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81ECC0E692C48A0B148E61CFECC3A" ma:contentTypeVersion="12" ma:contentTypeDescription="Create a new document." ma:contentTypeScope="" ma:versionID="6032c95b1214d194c89b77317faffa72">
  <xsd:schema xmlns:xsd="http://www.w3.org/2001/XMLSchema" xmlns:xs="http://www.w3.org/2001/XMLSchema" xmlns:p="http://schemas.microsoft.com/office/2006/metadata/properties" xmlns:ns3="966e68ee-ec3c-4f12-bd4f-fedbbec8de0b" xmlns:ns4="d06b737b-b789-4524-96b5-d3d460658ae2" targetNamespace="http://schemas.microsoft.com/office/2006/metadata/properties" ma:root="true" ma:fieldsID="1a9859e18f99c4d8ce53eb7baf51b1eb" ns3:_="" ns4:_="">
    <xsd:import namespace="966e68ee-ec3c-4f12-bd4f-fedbbec8de0b"/>
    <xsd:import namespace="d06b737b-b789-4524-96b5-d3d460658a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e68ee-ec3c-4f12-bd4f-fedbbec8d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b737b-b789-4524-96b5-d3d460658a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2D1A70-6979-451D-99F4-A752F3701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e68ee-ec3c-4f12-bd4f-fedbbec8de0b"/>
    <ds:schemaRef ds:uri="d06b737b-b789-4524-96b5-d3d460658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1CF9A-7168-4F3A-9172-5071B351F9FB}">
  <ds:schemaRefs>
    <ds:schemaRef ds:uri="http://schemas.microsoft.com/sharepoint/v3/contenttype/forms"/>
  </ds:schemaRefs>
</ds:datastoreItem>
</file>

<file path=customXml/itemProps3.xml><?xml version="1.0" encoding="utf-8"?>
<ds:datastoreItem xmlns:ds="http://schemas.openxmlformats.org/officeDocument/2006/customXml" ds:itemID="{ABF21234-558B-4AFA-AB48-A51A6D02A895}">
  <ds:schemaRefs>
    <ds:schemaRef ds:uri="http://schemas.microsoft.com/office/2006/metadata/properties"/>
    <ds:schemaRef ds:uri="http://www.w3.org/XML/1998/namespace"/>
    <ds:schemaRef ds:uri="966e68ee-ec3c-4f12-bd4f-fedbbec8de0b"/>
    <ds:schemaRef ds:uri="http://schemas.microsoft.com/office/infopath/2007/PartnerControls"/>
    <ds:schemaRef ds:uri="d06b737b-b789-4524-96b5-d3d460658ae2"/>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2639</TotalTime>
  <Words>717</Words>
  <Application>Microsoft Office PowerPoint</Application>
  <PresentationFormat>On-screen Show (16:9)</PresentationFormat>
  <Paragraphs>65</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Noto Sans Symbols</vt:lpstr>
      <vt:lpstr>Wingdings</vt:lpstr>
      <vt:lpstr>LEARN theme</vt:lpstr>
      <vt:lpstr>LEARN theme</vt:lpstr>
      <vt:lpstr>PowerPoint Presentation</vt:lpstr>
      <vt:lpstr>The Maine Event</vt:lpstr>
      <vt:lpstr>Essential Question</vt:lpstr>
      <vt:lpstr>Lesson Objectives</vt:lpstr>
      <vt:lpstr>Give-Get-Reflect</vt:lpstr>
      <vt:lpstr>What is the purpose of the news? </vt:lpstr>
      <vt:lpstr>Group Discussion</vt:lpstr>
      <vt:lpstr>Elbow Partners</vt:lpstr>
      <vt:lpstr>PowerPoint Presentation</vt:lpstr>
      <vt:lpstr>Yellow Journalism 3-2-1</vt:lpstr>
      <vt:lpstr>PowerPoint Presentation</vt:lpstr>
      <vt:lpstr>Stand Up, Sit Down </vt:lpstr>
      <vt:lpstr>Interview with a News Reporter</vt:lpstr>
      <vt:lpstr>POMS</vt:lpstr>
      <vt:lpstr>Extra! Extra! Read All About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Maine Event</dc:title>
  <dc:creator>K20 Center</dc:creator>
  <cp:lastModifiedBy>McLeod Porter, Delma</cp:lastModifiedBy>
  <cp:revision>5</cp:revision>
  <dcterms:created xsi:type="dcterms:W3CDTF">2021-08-30T12:17:31Z</dcterms:created>
  <dcterms:modified xsi:type="dcterms:W3CDTF">2022-07-21T15:55:51Z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