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2"/>
  </p:notesMasterIdLst>
  <p:sldIdLst>
    <p:sldId id="256" r:id="rId2"/>
    <p:sldId id="257" r:id="rId3"/>
    <p:sldId id="262" r:id="rId4"/>
    <p:sldId id="264" r:id="rId5"/>
    <p:sldId id="265" r:id="rId6"/>
    <p:sldId id="263" r:id="rId7"/>
    <p:sldId id="266" r:id="rId8"/>
    <p:sldId id="267" r:id="rId9"/>
    <p:sldId id="268" r:id="rId10"/>
    <p:sldId id="269"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77589"/>
  </p:normalViewPr>
  <p:slideViewPr>
    <p:cSldViewPr snapToGrid="0" snapToObjects="1">
      <p:cViewPr varScale="1">
        <p:scale>
          <a:sx n="61" d="100"/>
          <a:sy n="61" d="100"/>
        </p:scale>
        <p:origin x="93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12769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031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104798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Fun </a:t>
            </a:r>
            <a:r>
              <a:rPr lang="en-US" dirty="0" smtClean="0"/>
              <a:t>facts, </a:t>
            </a:r>
            <a:r>
              <a:rPr lang="en-US" dirty="0" smtClean="0"/>
              <a:t>if</a:t>
            </a:r>
            <a:r>
              <a:rPr lang="en-US" baseline="0" dirty="0" smtClean="0"/>
              <a:t> you want to share them with the students:</a:t>
            </a:r>
          </a:p>
          <a:p>
            <a:pPr lvl="0">
              <a:spcBef>
                <a:spcPts val="0"/>
              </a:spcBef>
              <a:buNone/>
            </a:pPr>
            <a:endParaRPr lang="en-US" baseline="0" dirty="0" smtClean="0"/>
          </a:p>
          <a:p>
            <a:pPr lvl="0">
              <a:spcBef>
                <a:spcPts val="0"/>
              </a:spcBef>
              <a:buNone/>
            </a:pPr>
            <a:r>
              <a:rPr lang="en-US" baseline="0" dirty="0" err="1" smtClean="0"/>
              <a:t>Grévy’s</a:t>
            </a:r>
            <a:r>
              <a:rPr lang="en-US" baseline="0" dirty="0" smtClean="0"/>
              <a:t> Zebra is the biggest of all the zebras. They are also called the imperial zebra because of their size. They are also the most threatened zebra species that is still around, with </a:t>
            </a:r>
            <a:r>
              <a:rPr lang="en-US" baseline="0" dirty="0" smtClean="0"/>
              <a:t>only </a:t>
            </a:r>
            <a:r>
              <a:rPr lang="en-US" baseline="0" dirty="0" smtClean="0"/>
              <a:t>2000 estimated to be left in the wild (some numbers put it as low as 250-750 mature adults in the wild). </a:t>
            </a:r>
            <a:endParaRPr lang="en-US" baseline="0" dirty="0" smtClean="0"/>
          </a:p>
          <a:p>
            <a:pPr lvl="0">
              <a:spcBef>
                <a:spcPts val="0"/>
              </a:spcBef>
              <a:buNone/>
            </a:pPr>
            <a:endParaRPr lang="en-US" baseline="0" dirty="0" smtClean="0"/>
          </a:p>
          <a:p>
            <a:pPr lvl="0">
              <a:spcBef>
                <a:spcPts val="0"/>
              </a:spcBef>
              <a:buNone/>
            </a:pPr>
            <a:r>
              <a:rPr lang="en-US" baseline="0" dirty="0" smtClean="0"/>
              <a:t>(</a:t>
            </a:r>
            <a:r>
              <a:rPr lang="en-US" baseline="0" dirty="0" smtClean="0"/>
              <a:t>All species that are endangered is because of poaching for their hides and habitat </a:t>
            </a:r>
            <a:r>
              <a:rPr lang="en-US" baseline="0" dirty="0" smtClean="0"/>
              <a:t>restriction.)</a:t>
            </a:r>
            <a:endParaRPr lang="en-US" baseline="0" dirty="0" smtClean="0"/>
          </a:p>
          <a:p>
            <a:pPr lvl="0">
              <a:spcBef>
                <a:spcPts val="0"/>
              </a:spcBef>
              <a:buNone/>
            </a:pPr>
            <a:endParaRPr lang="en-US" baseline="0" dirty="0" smtClean="0"/>
          </a:p>
          <a:p>
            <a:pPr lvl="0">
              <a:spcBef>
                <a:spcPts val="0"/>
              </a:spcBef>
              <a:buNone/>
            </a:pPr>
            <a:r>
              <a:rPr lang="en-US" baseline="0" dirty="0" smtClean="0"/>
              <a:t>Plains Zebras are also called the </a:t>
            </a:r>
            <a:r>
              <a:rPr lang="en-US" baseline="0" dirty="0" smtClean="0"/>
              <a:t>“common </a:t>
            </a:r>
            <a:r>
              <a:rPr lang="en-US" baseline="0" dirty="0" smtClean="0"/>
              <a:t>zebra</a:t>
            </a:r>
            <a:r>
              <a:rPr lang="en-US" baseline="0" dirty="0" smtClean="0"/>
              <a:t>,” </a:t>
            </a:r>
            <a:r>
              <a:rPr lang="en-US" baseline="0" dirty="0" smtClean="0"/>
              <a:t>because it’s range is the largest of all the zebra species. </a:t>
            </a:r>
            <a:r>
              <a:rPr lang="en-US" baseline="0" dirty="0" smtClean="0"/>
              <a:t>Its </a:t>
            </a:r>
            <a:r>
              <a:rPr lang="en-US" baseline="0" dirty="0" smtClean="0"/>
              <a:t>status is near threatened, so it’s the least endangered of all the </a:t>
            </a:r>
            <a:r>
              <a:rPr lang="en-US" baseline="0" dirty="0" smtClean="0"/>
              <a:t>species. However, </a:t>
            </a:r>
            <a:r>
              <a:rPr lang="en-US" baseline="0" dirty="0" smtClean="0"/>
              <a:t>in </a:t>
            </a:r>
            <a:r>
              <a:rPr lang="en-US" baseline="0" dirty="0" smtClean="0"/>
              <a:t>2008, </a:t>
            </a:r>
            <a:r>
              <a:rPr lang="en-US" baseline="0" dirty="0" smtClean="0"/>
              <a:t>they were listed as least concerned, so the population is declining quickly. There are actually three subspecies of Plains Zebras: Grant’s Zebra, Chapman’s Zebra, and </a:t>
            </a:r>
            <a:r>
              <a:rPr lang="en-US" baseline="0" dirty="0" err="1" smtClean="0"/>
              <a:t>Burchell’s</a:t>
            </a:r>
            <a:r>
              <a:rPr lang="en-US" baseline="0" dirty="0" smtClean="0"/>
              <a:t> Zebra (</a:t>
            </a:r>
            <a:r>
              <a:rPr lang="en-US" baseline="0" dirty="0" err="1" smtClean="0"/>
              <a:t>Burchell’s</a:t>
            </a:r>
            <a:r>
              <a:rPr lang="en-US" baseline="0" dirty="0" smtClean="0"/>
              <a:t> is extinct now, though</a:t>
            </a:r>
            <a:r>
              <a:rPr lang="en-US" baseline="0" dirty="0" smtClean="0"/>
              <a:t>).</a:t>
            </a:r>
            <a:endParaRPr lang="en-US" baseline="0" dirty="0" smtClean="0"/>
          </a:p>
          <a:p>
            <a:pPr lvl="0">
              <a:spcBef>
                <a:spcPts val="0"/>
              </a:spcBef>
              <a:buNone/>
            </a:pPr>
            <a:endParaRPr lang="en-US" baseline="0" dirty="0" smtClean="0"/>
          </a:p>
          <a:p>
            <a:pPr lvl="0">
              <a:spcBef>
                <a:spcPts val="0"/>
              </a:spcBef>
              <a:buNone/>
            </a:pPr>
            <a:r>
              <a:rPr lang="en-US" baseline="0" dirty="0" smtClean="0"/>
              <a:t>Mountain Zebras are classified as vulnerable, which is between threatened and endangered. They usually group in much smaller herds than the other species, and unlike the other </a:t>
            </a:r>
            <a:r>
              <a:rPr lang="en-US" baseline="0" dirty="0" smtClean="0"/>
              <a:t>species, this zebra </a:t>
            </a:r>
            <a:r>
              <a:rPr lang="en-US" baseline="0" dirty="0" smtClean="0"/>
              <a:t>has a dewlap (flap of skin right under the throat).</a:t>
            </a:r>
          </a:p>
          <a:p>
            <a:pPr lvl="0">
              <a:spcBef>
                <a:spcPts val="0"/>
              </a:spcBef>
              <a:buNone/>
            </a:pPr>
            <a:endParaRPr lang="en-US" baseline="0" dirty="0" smtClean="0"/>
          </a:p>
          <a:p>
            <a:pPr lvl="0">
              <a:spcBef>
                <a:spcPts val="0"/>
              </a:spcBef>
              <a:buNone/>
            </a:pPr>
            <a:r>
              <a:rPr lang="en-US" baseline="0" dirty="0" smtClean="0"/>
              <a:t>Quagga can sometimes refer to a zebra in general, but it also stands for a species of zebra that has been extinct since the </a:t>
            </a:r>
            <a:r>
              <a:rPr lang="en-US" baseline="0" dirty="0" smtClean="0"/>
              <a:t>1920s</a:t>
            </a:r>
            <a:r>
              <a:rPr lang="en-US" baseline="0" dirty="0" smtClean="0"/>
              <a:t>. The Quagga were the first extinct animal that had DNA testing done, since some of their bodies were preserved. There is now an effort to re-establish the Quagga species through back-breeding, which is where genetically similar zebras are selectively bred to build </a:t>
            </a:r>
            <a:r>
              <a:rPr lang="en-US" baseline="0" dirty="0" smtClean="0"/>
              <a:t>toward </a:t>
            </a:r>
            <a:r>
              <a:rPr lang="en-US" baseline="0" dirty="0" smtClean="0"/>
              <a:t>the Quagga DNA profile.</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83935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grpSp>
        <p:nvGrpSpPr>
          <p:cNvPr id="10" name="Shape 10"/>
          <p:cNvGrpSpPr/>
          <p:nvPr/>
        </p:nvGrpSpPr>
        <p:grpSpPr>
          <a:xfrm>
            <a:off x="0" y="2837700"/>
            <a:ext cx="3458700" cy="2305800"/>
            <a:chOff x="310150" y="-217625"/>
            <a:chExt cx="3458700" cy="2305800"/>
          </a:xfrm>
        </p:grpSpPr>
        <p:grpSp>
          <p:nvGrpSpPr>
            <p:cNvPr id="11" name="Shape 11"/>
            <p:cNvGrpSpPr/>
            <p:nvPr/>
          </p:nvGrpSpPr>
          <p:grpSpPr>
            <a:xfrm>
              <a:off x="310150" y="-217625"/>
              <a:ext cx="3458700" cy="2305800"/>
              <a:chOff x="3274650" y="-614875"/>
              <a:chExt cx="3458700" cy="2305800"/>
            </a:xfrm>
          </p:grpSpPr>
          <p:sp>
            <p:nvSpPr>
              <p:cNvPr id="12" name="Shape 12"/>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18" name="Shape 18"/>
            <p:cNvGrpSpPr/>
            <p:nvPr/>
          </p:nvGrpSpPr>
          <p:grpSpPr>
            <a:xfrm>
              <a:off x="310150" y="-217625"/>
              <a:ext cx="3458700" cy="2305800"/>
              <a:chOff x="3274650" y="-614875"/>
              <a:chExt cx="3458700" cy="2305800"/>
            </a:xfrm>
          </p:grpSpPr>
          <p:sp>
            <p:nvSpPr>
              <p:cNvPr id="19" name="Shape 19"/>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a:spcBef>
                    <a:spcPts val="0"/>
                  </a:spcBef>
                  <a:buNone/>
                </a:pPr>
                <a:endParaRPr/>
              </a:p>
            </p:txBody>
          </p:sp>
        </p:grpSp>
      </p:grpSp>
      <p:grpSp>
        <p:nvGrpSpPr>
          <p:cNvPr id="25" name="Shape 25"/>
          <p:cNvGrpSpPr/>
          <p:nvPr/>
        </p:nvGrpSpPr>
        <p:grpSpPr>
          <a:xfrm rot="10800000">
            <a:off x="5685300" y="0"/>
            <a:ext cx="3458700" cy="2305800"/>
            <a:chOff x="803750" y="-275225"/>
            <a:chExt cx="3458700" cy="2305800"/>
          </a:xfrm>
        </p:grpSpPr>
        <p:grpSp>
          <p:nvGrpSpPr>
            <p:cNvPr id="26" name="Shape 26"/>
            <p:cNvGrpSpPr/>
            <p:nvPr/>
          </p:nvGrpSpPr>
          <p:grpSpPr>
            <a:xfrm>
              <a:off x="803750" y="-275225"/>
              <a:ext cx="3458700" cy="2305800"/>
              <a:chOff x="3274650" y="-614875"/>
              <a:chExt cx="3458700" cy="2305800"/>
            </a:xfrm>
          </p:grpSpPr>
          <p:sp>
            <p:nvSpPr>
              <p:cNvPr id="27" name="Shape 27"/>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33" name="Shape 33"/>
            <p:cNvGrpSpPr/>
            <p:nvPr/>
          </p:nvGrpSpPr>
          <p:grpSpPr>
            <a:xfrm>
              <a:off x="803750" y="-275225"/>
              <a:ext cx="3458700" cy="2305800"/>
              <a:chOff x="3274650" y="-614875"/>
              <a:chExt cx="3458700" cy="2305800"/>
            </a:xfrm>
          </p:grpSpPr>
          <p:sp>
            <p:nvSpPr>
              <p:cNvPr id="34" name="Shape 3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7" name="Shape 3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9" name="Shape 3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pic>
        <p:nvPicPr>
          <p:cNvPr id="40" name="Shape 40"/>
          <p:cNvPicPr preferRelativeResize="0"/>
          <p:nvPr/>
        </p:nvPicPr>
        <p:blipFill>
          <a:blip r:embed="rId2">
            <a:alphaModFix/>
          </a:blip>
          <a:stretch>
            <a:fillRect/>
          </a:stretch>
        </p:blipFill>
        <p:spPr>
          <a:xfrm>
            <a:off x="2218150" y="2017600"/>
            <a:ext cx="4707699" cy="11082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14" name="Shape 214"/>
          <p:cNvSpPr/>
          <p:nvPr/>
        </p:nvSpPr>
        <p:spPr>
          <a:xfrm>
            <a:off x="0" y="4958225"/>
            <a:ext cx="9144000" cy="185400"/>
          </a:xfrm>
          <a:prstGeom prst="rect">
            <a:avLst/>
          </a:prstGeom>
          <a:solidFill>
            <a:srgbClr val="1A2836"/>
          </a:solidFill>
          <a:ln>
            <a:noFill/>
          </a:ln>
        </p:spPr>
        <p:txBody>
          <a:bodyPr lIns="91425" tIns="91425" rIns="91425" bIns="91425" anchor="ctr" anchorCtr="0">
            <a:noAutofit/>
          </a:bodyPr>
          <a:lstStyle/>
          <a:p>
            <a:pPr lvl="0">
              <a:spcBef>
                <a:spcPts val="0"/>
              </a:spcBef>
              <a:buNone/>
            </a:pPr>
            <a:endParaRPr/>
          </a:p>
        </p:txBody>
      </p:sp>
      <p:grpSp>
        <p:nvGrpSpPr>
          <p:cNvPr id="215" name="Shape 215"/>
          <p:cNvGrpSpPr/>
          <p:nvPr/>
        </p:nvGrpSpPr>
        <p:grpSpPr>
          <a:xfrm flipH="1">
            <a:off x="5685300" y="2837825"/>
            <a:ext cx="3458700" cy="2305800"/>
            <a:chOff x="803750" y="-275225"/>
            <a:chExt cx="3458700" cy="2305800"/>
          </a:xfrm>
        </p:grpSpPr>
        <p:grpSp>
          <p:nvGrpSpPr>
            <p:cNvPr id="216" name="Shape 216"/>
            <p:cNvGrpSpPr/>
            <p:nvPr/>
          </p:nvGrpSpPr>
          <p:grpSpPr>
            <a:xfrm>
              <a:off x="803750" y="-275225"/>
              <a:ext cx="3458700" cy="2305800"/>
              <a:chOff x="3274650" y="-614875"/>
              <a:chExt cx="3458700" cy="2305800"/>
            </a:xfrm>
          </p:grpSpPr>
          <p:sp>
            <p:nvSpPr>
              <p:cNvPr id="217" name="Shape 217"/>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223" name="Shape 223"/>
            <p:cNvGrpSpPr/>
            <p:nvPr/>
          </p:nvGrpSpPr>
          <p:grpSpPr>
            <a:xfrm>
              <a:off x="803750" y="-275225"/>
              <a:ext cx="3458700" cy="2305800"/>
              <a:chOff x="3274650" y="-614875"/>
              <a:chExt cx="3458700" cy="2305800"/>
            </a:xfrm>
          </p:grpSpPr>
          <p:sp>
            <p:nvSpPr>
              <p:cNvPr id="224" name="Shape 22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225" name="Shape 22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227" name="Shape 22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228" name="Shape 22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229" name="Shape 22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rgbClr val="1A2836"/>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2" name="Shape 2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F3F3F3"/>
                </a:solidFill>
              </a:rPr>
              <a:t>‹#›</a:t>
            </a:fld>
            <a:endParaRPr lang="en">
              <a:solidFill>
                <a:srgbClr val="F3F3F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34" name="Shape 234"/>
          <p:cNvSpPr/>
          <p:nvPr/>
        </p:nvSpPr>
        <p:spPr>
          <a:xfrm>
            <a:off x="0" y="4958225"/>
            <a:ext cx="9144000" cy="185400"/>
          </a:xfrm>
          <a:prstGeom prst="rect">
            <a:avLst/>
          </a:prstGeom>
          <a:solidFill>
            <a:srgbClr val="9A8219"/>
          </a:solidFill>
          <a:ln>
            <a:noFill/>
          </a:ln>
        </p:spPr>
        <p:txBody>
          <a:bodyPr lIns="91425" tIns="91425" rIns="91425" bIns="91425" anchor="ctr" anchorCtr="0">
            <a:noAutofit/>
          </a:bodyPr>
          <a:lstStyle/>
          <a:p>
            <a:pPr lvl="0">
              <a:spcBef>
                <a:spcPts val="0"/>
              </a:spcBef>
              <a:buNone/>
            </a:pPr>
            <a:endParaRPr/>
          </a:p>
        </p:txBody>
      </p:sp>
      <p:grpSp>
        <p:nvGrpSpPr>
          <p:cNvPr id="235" name="Shape 235"/>
          <p:cNvGrpSpPr/>
          <p:nvPr/>
        </p:nvGrpSpPr>
        <p:grpSpPr>
          <a:xfrm rot="10800000" flipH="1">
            <a:off x="5685300" y="2837700"/>
            <a:ext cx="3458700" cy="2305800"/>
            <a:chOff x="5685300" y="0"/>
            <a:chExt cx="3458700" cy="2305800"/>
          </a:xfrm>
        </p:grpSpPr>
        <p:grpSp>
          <p:nvGrpSpPr>
            <p:cNvPr id="236" name="Shape 236"/>
            <p:cNvGrpSpPr/>
            <p:nvPr/>
          </p:nvGrpSpPr>
          <p:grpSpPr>
            <a:xfrm rot="10800000">
              <a:off x="5685300" y="0"/>
              <a:ext cx="3458700" cy="2305800"/>
              <a:chOff x="3274650" y="-614875"/>
              <a:chExt cx="3458700" cy="2305800"/>
            </a:xfrm>
          </p:grpSpPr>
          <p:sp>
            <p:nvSpPr>
              <p:cNvPr id="237" name="Shape 237"/>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243" name="Shape 243"/>
            <p:cNvGrpSpPr/>
            <p:nvPr/>
          </p:nvGrpSpPr>
          <p:grpSpPr>
            <a:xfrm rot="10800000">
              <a:off x="5685300" y="0"/>
              <a:ext cx="3458700" cy="2305800"/>
              <a:chOff x="3274650" y="-614875"/>
              <a:chExt cx="3458700" cy="2305800"/>
            </a:xfrm>
          </p:grpSpPr>
          <p:sp>
            <p:nvSpPr>
              <p:cNvPr id="244" name="Shape 24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245" name="Shape 24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247" name="Shape 24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248" name="Shape 24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249" name="Shape 24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rgbClr val="9A8219"/>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2" name="Shape 2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434343"/>
                </a:solidFill>
              </a:rPr>
              <a:t>‹#›</a:t>
            </a:fld>
            <a:endParaRPr lang="en">
              <a:solidFill>
                <a:srgbClr val="43434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5" name="Shape 25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6" name="Shape 25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7" name="Shape 2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
        <p:nvSpPr>
          <p:cNvPr id="258" name="Shape 258"/>
          <p:cNvSpPr/>
          <p:nvPr/>
        </p:nvSpPr>
        <p:spPr>
          <a:xfrm rot="10800000">
            <a:off x="0" y="0"/>
            <a:ext cx="9144000" cy="185400"/>
          </a:xfrm>
          <a:prstGeom prst="rect">
            <a:avLst/>
          </a:prstGeom>
          <a:solidFill>
            <a:srgbClr val="383838"/>
          </a:solidFill>
          <a:ln>
            <a:noFill/>
          </a:ln>
        </p:spPr>
        <p:txBody>
          <a:bodyPr lIns="91425" tIns="91425" rIns="91425" bIns="91425" anchor="ctr" anchorCtr="0">
            <a:noAutofit/>
          </a:bodyPr>
          <a:lstStyle/>
          <a:p>
            <a:pPr lvl="0">
              <a:spcBef>
                <a:spcPts val="0"/>
              </a:spcBef>
              <a:buNone/>
            </a:pPr>
            <a:endParaRPr/>
          </a:p>
        </p:txBody>
      </p:sp>
      <p:grpSp>
        <p:nvGrpSpPr>
          <p:cNvPr id="259" name="Shape 259"/>
          <p:cNvGrpSpPr/>
          <p:nvPr/>
        </p:nvGrpSpPr>
        <p:grpSpPr>
          <a:xfrm>
            <a:off x="5685300" y="125"/>
            <a:ext cx="3458700" cy="2305800"/>
            <a:chOff x="5685300" y="0"/>
            <a:chExt cx="3458700" cy="2305800"/>
          </a:xfrm>
        </p:grpSpPr>
        <p:grpSp>
          <p:nvGrpSpPr>
            <p:cNvPr id="260" name="Shape 260"/>
            <p:cNvGrpSpPr/>
            <p:nvPr/>
          </p:nvGrpSpPr>
          <p:grpSpPr>
            <a:xfrm rot="10800000">
              <a:off x="5685300" y="0"/>
              <a:ext cx="3458700" cy="2305800"/>
              <a:chOff x="3274650" y="-614875"/>
              <a:chExt cx="3458700" cy="2305800"/>
            </a:xfrm>
          </p:grpSpPr>
          <p:sp>
            <p:nvSpPr>
              <p:cNvPr id="261" name="Shape 261"/>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55804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3274650" y="-61487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rot="10800000">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grpSp>
        <p:grpSp>
          <p:nvGrpSpPr>
            <p:cNvPr id="267" name="Shape 267"/>
            <p:cNvGrpSpPr/>
            <p:nvPr/>
          </p:nvGrpSpPr>
          <p:grpSpPr>
            <a:xfrm rot="10800000">
              <a:off x="5685300" y="0"/>
              <a:ext cx="3458700" cy="2305800"/>
              <a:chOff x="3274650" y="-614875"/>
              <a:chExt cx="3458700" cy="2305800"/>
            </a:xfrm>
          </p:grpSpPr>
          <p:sp>
            <p:nvSpPr>
              <p:cNvPr id="268" name="Shape 268"/>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269" name="Shape 269"/>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271" name="Shape 271"/>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272" name="Shape 272"/>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273" name="Shape 273"/>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point">
    <p:bg>
      <p:bgPr>
        <a:solidFill>
          <a:srgbClr val="383838"/>
        </a:solidFill>
        <a:effectLst/>
      </p:bgPr>
    </p:bg>
    <p:spTree>
      <p:nvGrpSpPr>
        <p:cNvPr id="1" name="Shape 274"/>
        <p:cNvGrpSpPr/>
        <p:nvPr/>
      </p:nvGrpSpPr>
      <p:grpSpPr>
        <a:xfrm>
          <a:off x="0" y="0"/>
          <a:ext cx="0" cy="0"/>
          <a:chOff x="0" y="0"/>
          <a:chExt cx="0" cy="0"/>
        </a:xfrm>
      </p:grpSpPr>
      <p:grpSp>
        <p:nvGrpSpPr>
          <p:cNvPr id="275" name="Shape 275"/>
          <p:cNvGrpSpPr/>
          <p:nvPr/>
        </p:nvGrpSpPr>
        <p:grpSpPr>
          <a:xfrm rot="10800000">
            <a:off x="5685300" y="0"/>
            <a:ext cx="3458700" cy="2305800"/>
            <a:chOff x="3274650" y="-614875"/>
            <a:chExt cx="3458700" cy="2305800"/>
          </a:xfrm>
        </p:grpSpPr>
        <p:sp>
          <p:nvSpPr>
            <p:cNvPr id="276" name="Shape 276"/>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277" name="Shape 277"/>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279" name="Shape 279"/>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280" name="Shape 280"/>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281" name="Shape 281"/>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nvGrpSpPr>
          <p:cNvPr id="282" name="Shape 282"/>
          <p:cNvGrpSpPr/>
          <p:nvPr/>
        </p:nvGrpSpPr>
        <p:grpSpPr>
          <a:xfrm>
            <a:off x="-157" y="3772619"/>
            <a:ext cx="2056197" cy="1370798"/>
            <a:chOff x="3274650" y="-614875"/>
            <a:chExt cx="3458700" cy="2305800"/>
          </a:xfrm>
        </p:grpSpPr>
        <p:sp>
          <p:nvSpPr>
            <p:cNvPr id="283" name="Shape 283"/>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284" name="Shape 284"/>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286" name="Shape 286"/>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287" name="Shape 287"/>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288" name="Shape 288"/>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sp>
        <p:nvSpPr>
          <p:cNvPr id="289" name="Shape 289"/>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defRPr>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290" name="Shape 29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ain point red">
    <p:bg>
      <p:bgPr>
        <a:solidFill>
          <a:srgbClr val="6B1214"/>
        </a:solidFill>
        <a:effectLst/>
      </p:bgPr>
    </p:bg>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Clr>
                <a:srgbClr val="FFFFFF"/>
              </a:buClr>
              <a:buSzPct val="100000"/>
              <a:defRPr sz="4800">
                <a:solidFill>
                  <a:srgbClr val="FFFFFF"/>
                </a:solidFill>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293" name="Shape 2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294" name="Shape 294"/>
          <p:cNvGrpSpPr/>
          <p:nvPr/>
        </p:nvGrpSpPr>
        <p:grpSpPr>
          <a:xfrm rot="10800000">
            <a:off x="5685300" y="0"/>
            <a:ext cx="3458700" cy="2305800"/>
            <a:chOff x="310150" y="-217625"/>
            <a:chExt cx="3458700" cy="2305800"/>
          </a:xfrm>
        </p:grpSpPr>
        <p:grpSp>
          <p:nvGrpSpPr>
            <p:cNvPr id="295" name="Shape 295"/>
            <p:cNvGrpSpPr/>
            <p:nvPr/>
          </p:nvGrpSpPr>
          <p:grpSpPr>
            <a:xfrm>
              <a:off x="310150" y="-217625"/>
              <a:ext cx="3458700" cy="2305800"/>
              <a:chOff x="3274650" y="-614875"/>
              <a:chExt cx="3458700" cy="2305800"/>
            </a:xfrm>
          </p:grpSpPr>
          <p:sp>
            <p:nvSpPr>
              <p:cNvPr id="296" name="Shape 296"/>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302" name="Shape 302"/>
            <p:cNvGrpSpPr/>
            <p:nvPr/>
          </p:nvGrpSpPr>
          <p:grpSpPr>
            <a:xfrm>
              <a:off x="310150" y="-217625"/>
              <a:ext cx="3458700" cy="2305800"/>
              <a:chOff x="3274650" y="-614875"/>
              <a:chExt cx="3458700" cy="2305800"/>
            </a:xfrm>
          </p:grpSpPr>
          <p:sp>
            <p:nvSpPr>
              <p:cNvPr id="303" name="Shape 303"/>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04" name="Shape 304"/>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06" name="Shape 306"/>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07" name="Shape 307"/>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08" name="Shape 308"/>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grpSp>
        <p:nvGrpSpPr>
          <p:cNvPr id="309" name="Shape 309"/>
          <p:cNvGrpSpPr/>
          <p:nvPr/>
        </p:nvGrpSpPr>
        <p:grpSpPr>
          <a:xfrm>
            <a:off x="846" y="3751278"/>
            <a:ext cx="2075219" cy="1383480"/>
            <a:chOff x="310150" y="-217625"/>
            <a:chExt cx="3458700" cy="2305800"/>
          </a:xfrm>
        </p:grpSpPr>
        <p:grpSp>
          <p:nvGrpSpPr>
            <p:cNvPr id="310" name="Shape 310"/>
            <p:cNvGrpSpPr/>
            <p:nvPr/>
          </p:nvGrpSpPr>
          <p:grpSpPr>
            <a:xfrm>
              <a:off x="310150" y="-217625"/>
              <a:ext cx="3458700" cy="2305800"/>
              <a:chOff x="3274650" y="-614875"/>
              <a:chExt cx="3458700" cy="2305800"/>
            </a:xfrm>
          </p:grpSpPr>
          <p:sp>
            <p:nvSpPr>
              <p:cNvPr id="311" name="Shape 311"/>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317" name="Shape 317"/>
            <p:cNvGrpSpPr/>
            <p:nvPr/>
          </p:nvGrpSpPr>
          <p:grpSpPr>
            <a:xfrm>
              <a:off x="310150" y="-217625"/>
              <a:ext cx="3458700" cy="2305800"/>
              <a:chOff x="3274650" y="-614875"/>
              <a:chExt cx="3458700" cy="2305800"/>
            </a:xfrm>
          </p:grpSpPr>
          <p:sp>
            <p:nvSpPr>
              <p:cNvPr id="318" name="Shape 318"/>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19" name="Shape 319"/>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21" name="Shape 321"/>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22" name="Shape 322"/>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23" name="Shape 323"/>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in point blue">
    <p:bg>
      <p:bgPr>
        <a:solidFill>
          <a:srgbClr val="1A2836"/>
        </a:solidFill>
        <a:effectLst/>
      </p:bgPr>
    </p:bg>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Clr>
                <a:srgbClr val="FFFFFF"/>
              </a:buClr>
              <a:buSzPct val="100000"/>
              <a:defRPr sz="4800">
                <a:solidFill>
                  <a:srgbClr val="FFFFFF"/>
                </a:solidFill>
              </a:defRPr>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26" name="Shape 3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327" name="Shape 327"/>
          <p:cNvGrpSpPr/>
          <p:nvPr/>
        </p:nvGrpSpPr>
        <p:grpSpPr>
          <a:xfrm rot="10800000">
            <a:off x="5685300" y="0"/>
            <a:ext cx="3458700" cy="2305800"/>
            <a:chOff x="803750" y="-275225"/>
            <a:chExt cx="3458700" cy="2305800"/>
          </a:xfrm>
        </p:grpSpPr>
        <p:grpSp>
          <p:nvGrpSpPr>
            <p:cNvPr id="328" name="Shape 328"/>
            <p:cNvGrpSpPr/>
            <p:nvPr/>
          </p:nvGrpSpPr>
          <p:grpSpPr>
            <a:xfrm>
              <a:off x="803750" y="-275225"/>
              <a:ext cx="3458700" cy="2305800"/>
              <a:chOff x="3274650" y="-614875"/>
              <a:chExt cx="3458700" cy="2305800"/>
            </a:xfrm>
          </p:grpSpPr>
          <p:sp>
            <p:nvSpPr>
              <p:cNvPr id="329" name="Shape 329"/>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335" name="Shape 335"/>
            <p:cNvGrpSpPr/>
            <p:nvPr/>
          </p:nvGrpSpPr>
          <p:grpSpPr>
            <a:xfrm>
              <a:off x="803750" y="-275225"/>
              <a:ext cx="3458700" cy="2305800"/>
              <a:chOff x="3274650" y="-614875"/>
              <a:chExt cx="3458700" cy="2305800"/>
            </a:xfrm>
          </p:grpSpPr>
          <p:sp>
            <p:nvSpPr>
              <p:cNvPr id="336" name="Shape 336"/>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37" name="Shape 337"/>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39" name="Shape 339"/>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40" name="Shape 340"/>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41" name="Shape 341"/>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grpSp>
        <p:nvGrpSpPr>
          <p:cNvPr id="342" name="Shape 342"/>
          <p:cNvGrpSpPr/>
          <p:nvPr/>
        </p:nvGrpSpPr>
        <p:grpSpPr>
          <a:xfrm>
            <a:off x="804" y="3757353"/>
            <a:ext cx="2065881" cy="1377254"/>
            <a:chOff x="803750" y="-275225"/>
            <a:chExt cx="3458700" cy="2305800"/>
          </a:xfrm>
        </p:grpSpPr>
        <p:grpSp>
          <p:nvGrpSpPr>
            <p:cNvPr id="343" name="Shape 343"/>
            <p:cNvGrpSpPr/>
            <p:nvPr/>
          </p:nvGrpSpPr>
          <p:grpSpPr>
            <a:xfrm>
              <a:off x="803750" y="-275225"/>
              <a:ext cx="3458700" cy="2305800"/>
              <a:chOff x="3274650" y="-614875"/>
              <a:chExt cx="3458700" cy="2305800"/>
            </a:xfrm>
          </p:grpSpPr>
          <p:sp>
            <p:nvSpPr>
              <p:cNvPr id="344" name="Shape 344"/>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350" name="Shape 350"/>
            <p:cNvGrpSpPr/>
            <p:nvPr/>
          </p:nvGrpSpPr>
          <p:grpSpPr>
            <a:xfrm>
              <a:off x="803750" y="-275225"/>
              <a:ext cx="3458700" cy="2305800"/>
              <a:chOff x="3274650" y="-614875"/>
              <a:chExt cx="3458700" cy="2305800"/>
            </a:xfrm>
          </p:grpSpPr>
          <p:sp>
            <p:nvSpPr>
              <p:cNvPr id="351" name="Shape 351"/>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352" name="Shape 352"/>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354" name="Shape 354"/>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355" name="Shape 355"/>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356" name="Shape 356"/>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06" name="Shape 4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ig number">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09" name="Shape 409"/>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10" name="Shape 41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411" name="Shape 411"/>
          <p:cNvGrpSpPr/>
          <p:nvPr/>
        </p:nvGrpSpPr>
        <p:grpSpPr>
          <a:xfrm>
            <a:off x="5685300" y="125"/>
            <a:ext cx="3458700" cy="2305800"/>
            <a:chOff x="5685300" y="0"/>
            <a:chExt cx="3458700" cy="2305800"/>
          </a:xfrm>
        </p:grpSpPr>
        <p:grpSp>
          <p:nvGrpSpPr>
            <p:cNvPr id="412" name="Shape 412"/>
            <p:cNvGrpSpPr/>
            <p:nvPr/>
          </p:nvGrpSpPr>
          <p:grpSpPr>
            <a:xfrm rot="10800000">
              <a:off x="5685300" y="0"/>
              <a:ext cx="3458700" cy="2305800"/>
              <a:chOff x="3274650" y="-614875"/>
              <a:chExt cx="3458700" cy="2305800"/>
            </a:xfrm>
          </p:grpSpPr>
          <p:sp>
            <p:nvSpPr>
              <p:cNvPr id="413" name="Shape 413"/>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rot="-5400000">
                <a:off x="44275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55804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3274650" y="-61487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rot="10800000">
                <a:off x="3274650" y="538025"/>
                <a:ext cx="1152900" cy="1152900"/>
              </a:xfrm>
              <a:prstGeom prst="rtTriangle">
                <a:avLst/>
              </a:prstGeom>
              <a:solidFill>
                <a:srgbClr val="666666"/>
              </a:solidFill>
              <a:ln>
                <a:noFill/>
              </a:ln>
            </p:spPr>
            <p:txBody>
              <a:bodyPr lIns="91425" tIns="91425" rIns="91425" bIns="91425" anchor="ctr" anchorCtr="0">
                <a:noAutofit/>
              </a:bodyPr>
              <a:lstStyle/>
              <a:p>
                <a:pPr lvl="0">
                  <a:spcBef>
                    <a:spcPts val="0"/>
                  </a:spcBef>
                  <a:buNone/>
                </a:pPr>
                <a:endParaRPr/>
              </a:p>
            </p:txBody>
          </p:sp>
        </p:grpSp>
        <p:grpSp>
          <p:nvGrpSpPr>
            <p:cNvPr id="419" name="Shape 419"/>
            <p:cNvGrpSpPr/>
            <p:nvPr/>
          </p:nvGrpSpPr>
          <p:grpSpPr>
            <a:xfrm rot="10800000">
              <a:off x="5685300" y="0"/>
              <a:ext cx="3458700" cy="2305800"/>
              <a:chOff x="3274650" y="-614875"/>
              <a:chExt cx="3458700" cy="2305800"/>
            </a:xfrm>
          </p:grpSpPr>
          <p:sp>
            <p:nvSpPr>
              <p:cNvPr id="420" name="Shape 420"/>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421" name="Shape 421"/>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423" name="Shape 423"/>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424" name="Shape 424"/>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425" name="Shape 425"/>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6"/>
        <p:cNvGrpSpPr/>
        <p:nvPr/>
      </p:nvGrpSpPr>
      <p:grpSpPr>
        <a:xfrm>
          <a:off x="0" y="0"/>
          <a:ext cx="0" cy="0"/>
          <a:chOff x="0" y="0"/>
          <a:chExt cx="0" cy="0"/>
        </a:xfrm>
      </p:grpSpPr>
      <p:sp>
        <p:nvSpPr>
          <p:cNvPr id="427" name="Shape 4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gray">
    <p:bg>
      <p:bgPr>
        <a:solidFill>
          <a:srgbClr val="43434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Clr>
                <a:srgbClr val="FFFFFF"/>
              </a:buClr>
              <a:buSzPct val="100000"/>
              <a:defRPr sz="5200">
                <a:solidFill>
                  <a:srgbClr val="FFFFFF"/>
                </a:solidFill>
              </a:defRPr>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43" name="Shape 4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Clr>
                <a:srgbClr val="B7B7B7"/>
              </a:buClr>
              <a:buSzPct val="100000"/>
              <a:buNone/>
              <a:defRPr sz="2800">
                <a:solidFill>
                  <a:srgbClr val="B7B7B7"/>
                </a:solidFill>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45" name="Shape 45"/>
          <p:cNvGrpSpPr/>
          <p:nvPr/>
        </p:nvGrpSpPr>
        <p:grpSpPr>
          <a:xfrm rot="10800000">
            <a:off x="5685300" y="0"/>
            <a:ext cx="3458700" cy="2305800"/>
            <a:chOff x="3274650" y="-614875"/>
            <a:chExt cx="3458700" cy="2305800"/>
          </a:xfrm>
        </p:grpSpPr>
        <p:sp>
          <p:nvSpPr>
            <p:cNvPr id="46" name="Shape 46"/>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47" name="Shape 47"/>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49" name="Shape 49"/>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50" name="Shape 50"/>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51" name="Shape 51"/>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red">
    <p:bg>
      <p:bgPr>
        <a:solidFill>
          <a:srgbClr val="6B1214"/>
        </a:solidFill>
        <a:effectLst/>
      </p:bgPr>
    </p:bg>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Clr>
                <a:srgbClr val="FFFFFF"/>
              </a:buClr>
              <a:buSzPct val="100000"/>
              <a:defRPr sz="5200">
                <a:solidFill>
                  <a:srgbClr val="FFFFFF"/>
                </a:solidFill>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4" name="Shape 54"/>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Clr>
                <a:srgbClr val="B7B7B7"/>
              </a:buClr>
              <a:buSzPct val="100000"/>
              <a:buNone/>
              <a:defRPr sz="2800">
                <a:solidFill>
                  <a:srgbClr val="B7B7B7"/>
                </a:solidFill>
              </a:defRPr>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56" name="Shape 56"/>
          <p:cNvGrpSpPr/>
          <p:nvPr/>
        </p:nvGrpSpPr>
        <p:grpSpPr>
          <a:xfrm rot="10800000">
            <a:off x="5685300" y="0"/>
            <a:ext cx="3458700" cy="2305800"/>
            <a:chOff x="310150" y="-217625"/>
            <a:chExt cx="3458700" cy="2305800"/>
          </a:xfrm>
        </p:grpSpPr>
        <p:grpSp>
          <p:nvGrpSpPr>
            <p:cNvPr id="57" name="Shape 57"/>
            <p:cNvGrpSpPr/>
            <p:nvPr/>
          </p:nvGrpSpPr>
          <p:grpSpPr>
            <a:xfrm>
              <a:off x="310150" y="-217625"/>
              <a:ext cx="3458700" cy="2305800"/>
              <a:chOff x="3274650" y="-614875"/>
              <a:chExt cx="3458700" cy="2305800"/>
            </a:xfrm>
          </p:grpSpPr>
          <p:sp>
            <p:nvSpPr>
              <p:cNvPr id="58" name="Shape 58"/>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64" name="Shape 64"/>
            <p:cNvGrpSpPr/>
            <p:nvPr/>
          </p:nvGrpSpPr>
          <p:grpSpPr>
            <a:xfrm>
              <a:off x="310150" y="-217625"/>
              <a:ext cx="3458700" cy="2305800"/>
              <a:chOff x="3274650" y="-614875"/>
              <a:chExt cx="3458700" cy="2305800"/>
            </a:xfrm>
          </p:grpSpPr>
          <p:sp>
            <p:nvSpPr>
              <p:cNvPr id="65" name="Shape 65"/>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66" name="Shape 66"/>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68" name="Shape 68"/>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69" name="Shape 69"/>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70" name="Shape 70"/>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blue">
    <p:bg>
      <p:bgPr>
        <a:solidFill>
          <a:srgbClr val="1A2836"/>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Clr>
                <a:srgbClr val="FFFFFF"/>
              </a:buClr>
              <a:buSzPct val="100000"/>
              <a:defRPr sz="5200">
                <a:solidFill>
                  <a:srgbClr val="FFFFFF"/>
                </a:solidFill>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73" name="Shape 73"/>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Clr>
                <a:srgbClr val="B7B7B7"/>
              </a:buClr>
              <a:buSzPct val="100000"/>
              <a:buNone/>
              <a:defRPr sz="2800">
                <a:solidFill>
                  <a:srgbClr val="B7B7B7"/>
                </a:solidFill>
              </a:defRPr>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74" name="Shape 7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75" name="Shape 75"/>
          <p:cNvGrpSpPr/>
          <p:nvPr/>
        </p:nvGrpSpPr>
        <p:grpSpPr>
          <a:xfrm rot="10800000">
            <a:off x="5685300" y="0"/>
            <a:ext cx="3458700" cy="2305800"/>
            <a:chOff x="803750" y="-275225"/>
            <a:chExt cx="3458700" cy="2305800"/>
          </a:xfrm>
        </p:grpSpPr>
        <p:grpSp>
          <p:nvGrpSpPr>
            <p:cNvPr id="76" name="Shape 76"/>
            <p:cNvGrpSpPr/>
            <p:nvPr/>
          </p:nvGrpSpPr>
          <p:grpSpPr>
            <a:xfrm>
              <a:off x="803750" y="-275225"/>
              <a:ext cx="3458700" cy="2305800"/>
              <a:chOff x="3274650" y="-614875"/>
              <a:chExt cx="3458700" cy="2305800"/>
            </a:xfrm>
          </p:grpSpPr>
          <p:sp>
            <p:nvSpPr>
              <p:cNvPr id="77" name="Shape 77"/>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5400000">
                <a:off x="44275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55804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3274650" y="-61487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rot="10800000">
                <a:off x="3274650" y="538025"/>
                <a:ext cx="1152900" cy="1152900"/>
              </a:xfrm>
              <a:prstGeom prst="rtTriangle">
                <a:avLst/>
              </a:prstGeom>
              <a:solidFill>
                <a:srgbClr val="80C7FF"/>
              </a:solidFill>
              <a:ln>
                <a:noFill/>
              </a:ln>
            </p:spPr>
            <p:txBody>
              <a:bodyPr lIns="91425" tIns="91425" rIns="91425" bIns="91425" anchor="ctr" anchorCtr="0">
                <a:noAutofit/>
              </a:bodyPr>
              <a:lstStyle/>
              <a:p>
                <a:pPr lvl="0">
                  <a:spcBef>
                    <a:spcPts val="0"/>
                  </a:spcBef>
                  <a:buNone/>
                </a:pPr>
                <a:endParaRPr/>
              </a:p>
            </p:txBody>
          </p:sp>
        </p:grpSp>
        <p:grpSp>
          <p:nvGrpSpPr>
            <p:cNvPr id="83" name="Shape 83"/>
            <p:cNvGrpSpPr/>
            <p:nvPr/>
          </p:nvGrpSpPr>
          <p:grpSpPr>
            <a:xfrm>
              <a:off x="803750" y="-275225"/>
              <a:ext cx="3458700" cy="2305800"/>
              <a:chOff x="3274650" y="-614875"/>
              <a:chExt cx="3458700" cy="2305800"/>
            </a:xfrm>
          </p:grpSpPr>
          <p:sp>
            <p:nvSpPr>
              <p:cNvPr id="84" name="Shape 8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85" name="Shape 8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87" name="Shape 8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88" name="Shape 8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89" name="Shape 8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yellow">
    <p:bg>
      <p:bgPr>
        <a:solidFill>
          <a:srgbClr val="9A8219"/>
        </a:solidFill>
        <a:effectLst/>
      </p:bgPr>
    </p:bg>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Clr>
                <a:srgbClr val="FFFFFF"/>
              </a:buClr>
              <a:buSzPct val="100000"/>
              <a:defRPr sz="5200">
                <a:solidFill>
                  <a:srgbClr val="FFFFFF"/>
                </a:solidFill>
              </a:defRPr>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92" name="Shape 92"/>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Clr>
                <a:srgbClr val="EFEFEF"/>
              </a:buClr>
              <a:buSzPct val="100000"/>
              <a:buNone/>
              <a:defRPr sz="2800">
                <a:solidFill>
                  <a:srgbClr val="EFEFEF"/>
                </a:solidFill>
              </a:defRPr>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93" name="Shape 9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94" name="Shape 94"/>
          <p:cNvGrpSpPr/>
          <p:nvPr/>
        </p:nvGrpSpPr>
        <p:grpSpPr>
          <a:xfrm>
            <a:off x="5685300" y="0"/>
            <a:ext cx="3458700" cy="2305800"/>
            <a:chOff x="5685300" y="0"/>
            <a:chExt cx="3458700" cy="2305800"/>
          </a:xfrm>
        </p:grpSpPr>
        <p:grpSp>
          <p:nvGrpSpPr>
            <p:cNvPr id="95" name="Shape 95"/>
            <p:cNvGrpSpPr/>
            <p:nvPr/>
          </p:nvGrpSpPr>
          <p:grpSpPr>
            <a:xfrm rot="10800000">
              <a:off x="5685300" y="0"/>
              <a:ext cx="3458700" cy="2305800"/>
              <a:chOff x="3274650" y="-614875"/>
              <a:chExt cx="3458700" cy="2305800"/>
            </a:xfrm>
          </p:grpSpPr>
          <p:sp>
            <p:nvSpPr>
              <p:cNvPr id="96" name="Shape 96"/>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102" name="Shape 102"/>
            <p:cNvGrpSpPr/>
            <p:nvPr/>
          </p:nvGrpSpPr>
          <p:grpSpPr>
            <a:xfrm rot="10800000">
              <a:off x="5685300" y="0"/>
              <a:ext cx="3458700" cy="2305800"/>
              <a:chOff x="3274650" y="-614875"/>
              <a:chExt cx="3458700" cy="2305800"/>
            </a:xfrm>
          </p:grpSpPr>
          <p:sp>
            <p:nvSpPr>
              <p:cNvPr id="103" name="Shape 103"/>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04" name="Shape 104"/>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06" name="Shape 106"/>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07" name="Shape 107"/>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08" name="Shape 108"/>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434343"/>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spcBef>
                <a:spcPts val="0"/>
              </a:spcBef>
              <a:buClr>
                <a:srgbClr val="FFFFFF"/>
              </a:buClr>
              <a:buSzPct val="100000"/>
              <a:defRPr sz="3600">
                <a:solidFill>
                  <a:srgbClr val="FFFFFF"/>
                </a:solidFill>
              </a:defRPr>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11" name="Shape 1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12" name="Shape 112"/>
          <p:cNvGrpSpPr/>
          <p:nvPr/>
        </p:nvGrpSpPr>
        <p:grpSpPr>
          <a:xfrm rot="10800000">
            <a:off x="5685300" y="0"/>
            <a:ext cx="3458700" cy="2305800"/>
            <a:chOff x="3274650" y="-614875"/>
            <a:chExt cx="3458700" cy="2305800"/>
          </a:xfrm>
        </p:grpSpPr>
        <p:sp>
          <p:nvSpPr>
            <p:cNvPr id="113" name="Shape 113"/>
            <p:cNvSpPr/>
            <p:nvPr/>
          </p:nvSpPr>
          <p:spPr>
            <a:xfrm rot="5400000">
              <a:off x="4427550" y="538025"/>
              <a:ext cx="1152900" cy="1152900"/>
            </a:xfrm>
            <a:prstGeom prst="rtTriangle">
              <a:avLst/>
            </a:prstGeom>
            <a:solidFill>
              <a:srgbClr val="FFFFFF">
                <a:alpha val="16540"/>
              </a:srgbClr>
            </a:solidFill>
            <a:ln>
              <a:noFill/>
            </a:ln>
          </p:spPr>
          <p:txBody>
            <a:bodyPr lIns="91425" tIns="91425" rIns="91425" bIns="91425" anchor="ctr" anchorCtr="0">
              <a:noAutofit/>
            </a:bodyPr>
            <a:lstStyle/>
            <a:p>
              <a:pPr lvl="0" rtl="0">
                <a:spcBef>
                  <a:spcPts val="0"/>
                </a:spcBef>
                <a:buNone/>
              </a:pPr>
              <a:endParaRPr/>
            </a:p>
          </p:txBody>
        </p:sp>
        <p:sp>
          <p:nvSpPr>
            <p:cNvPr id="114" name="Shape 114"/>
            <p:cNvSpPr/>
            <p:nvPr/>
          </p:nvSpPr>
          <p:spPr>
            <a:xfrm rot="-5400000">
              <a:off x="4427550" y="538025"/>
              <a:ext cx="1152900" cy="1152900"/>
            </a:xfrm>
            <a:prstGeom prst="rtTriangle">
              <a:avLst/>
            </a:prstGeom>
            <a:solidFill>
              <a:srgbClr val="FFFFFF">
                <a:alpha val="48850"/>
              </a:srgbClr>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5580450" y="538025"/>
              <a:ext cx="1152900" cy="1152900"/>
            </a:xfrm>
            <a:prstGeom prst="rtTriangle">
              <a:avLst/>
            </a:prstGeom>
            <a:solidFill>
              <a:srgbClr val="000000">
                <a:alpha val="30379"/>
              </a:srgbClr>
            </a:solidFill>
            <a:ln>
              <a:noFill/>
            </a:ln>
          </p:spPr>
          <p:txBody>
            <a:bodyPr lIns="91425" tIns="91425" rIns="91425" bIns="91425" anchor="ctr" anchorCtr="0">
              <a:noAutofit/>
            </a:bodyPr>
            <a:lstStyle/>
            <a:p>
              <a:pPr lvl="0" rtl="0">
                <a:spcBef>
                  <a:spcPts val="0"/>
                </a:spcBef>
                <a:buNone/>
              </a:pPr>
              <a:endParaRPr/>
            </a:p>
          </p:txBody>
        </p:sp>
        <p:sp>
          <p:nvSpPr>
            <p:cNvPr id="116" name="Shape 116"/>
            <p:cNvSpPr/>
            <p:nvPr/>
          </p:nvSpPr>
          <p:spPr>
            <a:xfrm>
              <a:off x="3274650" y="-614875"/>
              <a:ext cx="1152900" cy="1152900"/>
            </a:xfrm>
            <a:prstGeom prst="rtTriangle">
              <a:avLst/>
            </a:prstGeom>
            <a:solidFill>
              <a:srgbClr val="FFFFFF">
                <a:alpha val="27309"/>
              </a:srgbClr>
            </a:solidFill>
            <a:ln>
              <a:noFill/>
            </a:ln>
          </p:spPr>
          <p:txBody>
            <a:bodyPr lIns="91425" tIns="91425" rIns="91425" bIns="91425" anchor="ctr" anchorCtr="0">
              <a:noAutofit/>
            </a:bodyPr>
            <a:lstStyle/>
            <a:p>
              <a:pPr lvl="0" rtl="0">
                <a:spcBef>
                  <a:spcPts val="0"/>
                </a:spcBef>
                <a:buNone/>
              </a:pPr>
              <a:endParaRPr/>
            </a:p>
          </p:txBody>
        </p:sp>
        <p:sp>
          <p:nvSpPr>
            <p:cNvPr id="117" name="Shape 117"/>
            <p:cNvSpPr/>
            <p:nvPr/>
          </p:nvSpPr>
          <p:spPr>
            <a:xfrm>
              <a:off x="3274650" y="538025"/>
              <a:ext cx="1152900" cy="1152900"/>
            </a:xfrm>
            <a:prstGeom prst="rtTriangle">
              <a:avLst/>
            </a:prstGeom>
            <a:solidFill>
              <a:srgbClr val="000000">
                <a:alpha val="12690"/>
              </a:srgbClr>
            </a:solidFill>
            <a:ln>
              <a:noFill/>
            </a:ln>
          </p:spPr>
          <p:txBody>
            <a:bodyPr lIns="91425" tIns="91425" rIns="91425" bIns="91425" anchor="ctr" anchorCtr="0">
              <a:noAutofit/>
            </a:bodyPr>
            <a:lstStyle/>
            <a:p>
              <a:pPr lvl="0" rtl="0">
                <a:spcBef>
                  <a:spcPts val="0"/>
                </a:spcBef>
                <a:buNone/>
              </a:pPr>
              <a:endParaRPr/>
            </a:p>
          </p:txBody>
        </p:sp>
        <p:sp>
          <p:nvSpPr>
            <p:cNvPr id="118" name="Shape 118"/>
            <p:cNvSpPr/>
            <p:nvPr/>
          </p:nvSpPr>
          <p:spPr>
            <a:xfrm rot="10800000">
              <a:off x="3274650" y="538025"/>
              <a:ext cx="1152900" cy="1152900"/>
            </a:xfrm>
            <a:prstGeom prst="rtTriangle">
              <a:avLst/>
            </a:prstGeom>
            <a:solidFill>
              <a:srgbClr val="000000">
                <a:alpha val="41920"/>
              </a:srgbClr>
            </a:solidFill>
            <a:ln>
              <a:noFill/>
            </a:ln>
          </p:spPr>
          <p:txBody>
            <a:bodyPr lIns="91425" tIns="91425" rIns="91425" bIns="91425" anchor="ctr" anchorCtr="0">
              <a:noAutofit/>
            </a:bodyPr>
            <a:lstStyle/>
            <a:p>
              <a:pPr lvl="0" rtl="0">
                <a:spcBef>
                  <a:spcPts val="0"/>
                </a:spcBef>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red">
    <p:bg>
      <p:bgPr>
        <a:solidFill>
          <a:srgbClr val="6B1214"/>
        </a:solid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rtl="0">
              <a:spcBef>
                <a:spcPts val="0"/>
              </a:spcBef>
              <a:buClr>
                <a:srgbClr val="FFFFFF"/>
              </a:buClr>
              <a:buSzPct val="100000"/>
              <a:defRPr sz="3600">
                <a:solidFill>
                  <a:srgbClr val="FFFFFF"/>
                </a:solidFill>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21" name="Shape 1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122" name="Shape 122"/>
          <p:cNvGrpSpPr/>
          <p:nvPr/>
        </p:nvGrpSpPr>
        <p:grpSpPr>
          <a:xfrm rot="10800000">
            <a:off x="5685300" y="0"/>
            <a:ext cx="3458700" cy="2305800"/>
            <a:chOff x="310150" y="-217625"/>
            <a:chExt cx="3458700" cy="2305800"/>
          </a:xfrm>
        </p:grpSpPr>
        <p:grpSp>
          <p:nvGrpSpPr>
            <p:cNvPr id="123" name="Shape 123"/>
            <p:cNvGrpSpPr/>
            <p:nvPr/>
          </p:nvGrpSpPr>
          <p:grpSpPr>
            <a:xfrm>
              <a:off x="310150" y="-217625"/>
              <a:ext cx="3458700" cy="2305800"/>
              <a:chOff x="3274650" y="-614875"/>
              <a:chExt cx="3458700" cy="2305800"/>
            </a:xfrm>
          </p:grpSpPr>
          <p:sp>
            <p:nvSpPr>
              <p:cNvPr id="124" name="Shape 124"/>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130" name="Shape 130"/>
            <p:cNvGrpSpPr/>
            <p:nvPr/>
          </p:nvGrpSpPr>
          <p:grpSpPr>
            <a:xfrm>
              <a:off x="310150" y="-217625"/>
              <a:ext cx="3458700" cy="2305800"/>
              <a:chOff x="3274650" y="-614875"/>
              <a:chExt cx="3458700" cy="2305800"/>
            </a:xfrm>
          </p:grpSpPr>
          <p:sp>
            <p:nvSpPr>
              <p:cNvPr id="131" name="Shape 131"/>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32" name="Shape 132"/>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34" name="Shape 134"/>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35" name="Shape 135"/>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36" name="Shape 136"/>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yellow">
    <p:bg>
      <p:bgPr>
        <a:solidFill>
          <a:srgbClr val="9A8219"/>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rtl="0">
              <a:spcBef>
                <a:spcPts val="0"/>
              </a:spcBef>
              <a:buClr>
                <a:srgbClr val="FFFFFF"/>
              </a:buClr>
              <a:buSzPct val="100000"/>
              <a:defRPr sz="3600">
                <a:solidFill>
                  <a:srgbClr val="FFFFFF"/>
                </a:solidFill>
              </a:defRPr>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7" name="Shape 1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grpSp>
        <p:nvGrpSpPr>
          <p:cNvPr id="158" name="Shape 158"/>
          <p:cNvGrpSpPr/>
          <p:nvPr/>
        </p:nvGrpSpPr>
        <p:grpSpPr>
          <a:xfrm>
            <a:off x="5685300" y="0"/>
            <a:ext cx="3458700" cy="2305800"/>
            <a:chOff x="5685300" y="0"/>
            <a:chExt cx="3458700" cy="2305800"/>
          </a:xfrm>
        </p:grpSpPr>
        <p:grpSp>
          <p:nvGrpSpPr>
            <p:cNvPr id="159" name="Shape 159"/>
            <p:cNvGrpSpPr/>
            <p:nvPr/>
          </p:nvGrpSpPr>
          <p:grpSpPr>
            <a:xfrm rot="10800000">
              <a:off x="5685300" y="0"/>
              <a:ext cx="3458700" cy="2305800"/>
              <a:chOff x="3274650" y="-614875"/>
              <a:chExt cx="3458700" cy="2305800"/>
            </a:xfrm>
          </p:grpSpPr>
          <p:sp>
            <p:nvSpPr>
              <p:cNvPr id="160" name="Shape 160"/>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rot="-5400000">
                <a:off x="44275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55804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3274650" y="-61487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rot="10800000">
                <a:off x="3274650" y="538025"/>
                <a:ext cx="1152900" cy="1152900"/>
              </a:xfrm>
              <a:prstGeom prst="rtTriangle">
                <a:avLst/>
              </a:prstGeom>
              <a:solidFill>
                <a:srgbClr val="FFE500"/>
              </a:solidFill>
              <a:ln>
                <a:noFill/>
              </a:ln>
            </p:spPr>
            <p:txBody>
              <a:bodyPr lIns="91425" tIns="91425" rIns="91425" bIns="91425" anchor="ctr" anchorCtr="0">
                <a:noAutofit/>
              </a:bodyPr>
              <a:lstStyle/>
              <a:p>
                <a:pPr lvl="0">
                  <a:spcBef>
                    <a:spcPts val="0"/>
                  </a:spcBef>
                  <a:buNone/>
                </a:pPr>
                <a:endParaRPr/>
              </a:p>
            </p:txBody>
          </p:sp>
        </p:grpSp>
        <p:grpSp>
          <p:nvGrpSpPr>
            <p:cNvPr id="166" name="Shape 166"/>
            <p:cNvGrpSpPr/>
            <p:nvPr/>
          </p:nvGrpSpPr>
          <p:grpSpPr>
            <a:xfrm rot="10800000">
              <a:off x="5685300" y="0"/>
              <a:ext cx="3458700" cy="2305800"/>
              <a:chOff x="3274650" y="-614875"/>
              <a:chExt cx="3458700" cy="2305800"/>
            </a:xfrm>
          </p:grpSpPr>
          <p:sp>
            <p:nvSpPr>
              <p:cNvPr id="167" name="Shape 167"/>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168" name="Shape 168"/>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170" name="Shape 170"/>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171" name="Shape 171"/>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172" name="Shape 172"/>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body red">
    <p:spTree>
      <p:nvGrpSpPr>
        <p:cNvPr id="1" name="Shape 193"/>
        <p:cNvGrpSpPr/>
        <p:nvPr/>
      </p:nvGrpSpPr>
      <p:grpSpPr>
        <a:xfrm>
          <a:off x="0" y="0"/>
          <a:ext cx="0" cy="0"/>
          <a:chOff x="0" y="0"/>
          <a:chExt cx="0" cy="0"/>
        </a:xfrm>
      </p:grpSpPr>
      <p:sp>
        <p:nvSpPr>
          <p:cNvPr id="194" name="Shape 194"/>
          <p:cNvSpPr/>
          <p:nvPr/>
        </p:nvSpPr>
        <p:spPr>
          <a:xfrm>
            <a:off x="0" y="4958225"/>
            <a:ext cx="9144000" cy="185400"/>
          </a:xfrm>
          <a:prstGeom prst="rect">
            <a:avLst/>
          </a:prstGeom>
          <a:solidFill>
            <a:srgbClr val="6B1214"/>
          </a:solidFill>
          <a:ln>
            <a:noFill/>
          </a:ln>
        </p:spPr>
        <p:txBody>
          <a:bodyPr lIns="91425" tIns="91425" rIns="91425" bIns="91425" anchor="ctr" anchorCtr="0">
            <a:noAutofit/>
          </a:bodyPr>
          <a:lstStyle/>
          <a:p>
            <a:pPr lvl="0">
              <a:spcBef>
                <a:spcPts val="0"/>
              </a:spcBef>
              <a:buNone/>
            </a:pPr>
            <a:endParaRPr/>
          </a:p>
        </p:txBody>
      </p:sp>
      <p:grpSp>
        <p:nvGrpSpPr>
          <p:cNvPr id="195" name="Shape 195"/>
          <p:cNvGrpSpPr/>
          <p:nvPr/>
        </p:nvGrpSpPr>
        <p:grpSpPr>
          <a:xfrm flipH="1">
            <a:off x="5685300" y="2837700"/>
            <a:ext cx="3458700" cy="2305800"/>
            <a:chOff x="310150" y="-217625"/>
            <a:chExt cx="3458700" cy="2305800"/>
          </a:xfrm>
        </p:grpSpPr>
        <p:grpSp>
          <p:nvGrpSpPr>
            <p:cNvPr id="196" name="Shape 196"/>
            <p:cNvGrpSpPr/>
            <p:nvPr/>
          </p:nvGrpSpPr>
          <p:grpSpPr>
            <a:xfrm>
              <a:off x="310150" y="-217625"/>
              <a:ext cx="3458700" cy="2305800"/>
              <a:chOff x="3274650" y="-614875"/>
              <a:chExt cx="3458700" cy="2305800"/>
            </a:xfrm>
          </p:grpSpPr>
          <p:sp>
            <p:nvSpPr>
              <p:cNvPr id="197" name="Shape 197"/>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rot="-5400000">
                <a:off x="44275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55804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a:off x="3274650" y="-61487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rot="10800000">
                <a:off x="3274650" y="538025"/>
                <a:ext cx="1152900" cy="1152900"/>
              </a:xfrm>
              <a:prstGeom prst="rtTriangle">
                <a:avLst/>
              </a:prstGeom>
              <a:solidFill>
                <a:srgbClr val="CF2428"/>
              </a:solidFill>
              <a:ln>
                <a:noFill/>
              </a:ln>
            </p:spPr>
            <p:txBody>
              <a:bodyPr lIns="91425" tIns="91425" rIns="91425" bIns="91425" anchor="ctr" anchorCtr="0">
                <a:noAutofit/>
              </a:bodyPr>
              <a:lstStyle/>
              <a:p>
                <a:pPr lvl="0">
                  <a:spcBef>
                    <a:spcPts val="0"/>
                  </a:spcBef>
                  <a:buNone/>
                </a:pPr>
                <a:endParaRPr/>
              </a:p>
            </p:txBody>
          </p:sp>
        </p:grpSp>
        <p:grpSp>
          <p:nvGrpSpPr>
            <p:cNvPr id="203" name="Shape 203"/>
            <p:cNvGrpSpPr/>
            <p:nvPr/>
          </p:nvGrpSpPr>
          <p:grpSpPr>
            <a:xfrm>
              <a:off x="310150" y="-217625"/>
              <a:ext cx="3458700" cy="2305800"/>
              <a:chOff x="3274650" y="-614875"/>
              <a:chExt cx="3458700" cy="2305800"/>
            </a:xfrm>
          </p:grpSpPr>
          <p:sp>
            <p:nvSpPr>
              <p:cNvPr id="204" name="Shape 204"/>
              <p:cNvSpPr/>
              <p:nvPr/>
            </p:nvSpPr>
            <p:spPr>
              <a:xfrm rot="5400000">
                <a:off x="4427550" y="538025"/>
                <a:ext cx="1152900" cy="1152900"/>
              </a:xfrm>
              <a:prstGeom prst="rtTriangle">
                <a:avLst/>
              </a:prstGeom>
              <a:solidFill>
                <a:srgbClr val="000000">
                  <a:alpha val="6539"/>
                </a:srgbClr>
              </a:solidFill>
              <a:ln>
                <a:noFill/>
              </a:ln>
            </p:spPr>
            <p:txBody>
              <a:bodyPr lIns="91425" tIns="91425" rIns="91425" bIns="91425" anchor="ctr" anchorCtr="0">
                <a:noAutofit/>
              </a:bodyPr>
              <a:lstStyle/>
              <a:p>
                <a:pPr lvl="0" rtl="0">
                  <a:spcBef>
                    <a:spcPts val="0"/>
                  </a:spcBef>
                  <a:buNone/>
                </a:pPr>
                <a:endParaRPr/>
              </a:p>
            </p:txBody>
          </p:sp>
          <p:sp>
            <p:nvSpPr>
              <p:cNvPr id="205" name="Shape 205"/>
              <p:cNvSpPr/>
              <p:nvPr/>
            </p:nvSpPr>
            <p:spPr>
              <a:xfrm rot="-5400000">
                <a:off x="4427550" y="538025"/>
                <a:ext cx="1152900" cy="1152900"/>
              </a:xfrm>
              <a:prstGeom prst="rtTriangle">
                <a:avLst/>
              </a:prstGeom>
              <a:solidFill>
                <a:srgbClr val="000000">
                  <a:alpha val="30980"/>
                </a:srgbClr>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a:off x="5580450" y="538025"/>
                <a:ext cx="1152900" cy="1152900"/>
              </a:xfrm>
              <a:prstGeom prst="rtTriangle">
                <a:avLst/>
              </a:prstGeom>
              <a:solidFill>
                <a:srgbClr val="000000">
                  <a:alpha val="6270"/>
                </a:srgbClr>
              </a:solidFill>
              <a:ln>
                <a:noFill/>
              </a:ln>
            </p:spPr>
            <p:txBody>
              <a:bodyPr lIns="91425" tIns="91425" rIns="91425" bIns="91425" anchor="ctr" anchorCtr="0">
                <a:noAutofit/>
              </a:bodyPr>
              <a:lstStyle/>
              <a:p>
                <a:pPr lvl="0" rtl="0">
                  <a:spcBef>
                    <a:spcPts val="0"/>
                  </a:spcBef>
                  <a:buNone/>
                </a:pPr>
                <a:endParaRPr/>
              </a:p>
            </p:txBody>
          </p:sp>
          <p:sp>
            <p:nvSpPr>
              <p:cNvPr id="207" name="Shape 207"/>
              <p:cNvSpPr/>
              <p:nvPr/>
            </p:nvSpPr>
            <p:spPr>
              <a:xfrm>
                <a:off x="3274650" y="-614875"/>
                <a:ext cx="1152900" cy="1152900"/>
              </a:xfrm>
              <a:prstGeom prst="rtTriangle">
                <a:avLst/>
              </a:prstGeom>
              <a:solidFill>
                <a:srgbClr val="000000">
                  <a:alpha val="56540"/>
                </a:srgbClr>
              </a:solidFill>
              <a:ln>
                <a:noFill/>
              </a:ln>
            </p:spPr>
            <p:txBody>
              <a:bodyPr lIns="91425" tIns="91425" rIns="91425" bIns="91425" anchor="ctr" anchorCtr="0">
                <a:noAutofit/>
              </a:bodyPr>
              <a:lstStyle/>
              <a:p>
                <a:pPr lvl="0" rtl="0">
                  <a:spcBef>
                    <a:spcPts val="0"/>
                  </a:spcBef>
                  <a:buNone/>
                </a:pPr>
                <a:endParaRPr/>
              </a:p>
            </p:txBody>
          </p:sp>
          <p:sp>
            <p:nvSpPr>
              <p:cNvPr id="208" name="Shape 208"/>
              <p:cNvSpPr/>
              <p:nvPr/>
            </p:nvSpPr>
            <p:spPr>
              <a:xfrm>
                <a:off x="3274650" y="538025"/>
                <a:ext cx="1152900" cy="1152900"/>
              </a:xfrm>
              <a:prstGeom prst="rtTriangle">
                <a:avLst/>
              </a:prstGeom>
              <a:solidFill>
                <a:srgbClr val="FFFFFF">
                  <a:alpha val="4230"/>
                </a:srgbClr>
              </a:solidFill>
              <a:ln>
                <a:noFill/>
              </a:ln>
            </p:spPr>
            <p:txBody>
              <a:bodyPr lIns="91425" tIns="91425" rIns="91425" bIns="91425" anchor="ctr" anchorCtr="0">
                <a:noAutofit/>
              </a:bodyPr>
              <a:lstStyle/>
              <a:p>
                <a:pPr lvl="0" rtl="0">
                  <a:spcBef>
                    <a:spcPts val="0"/>
                  </a:spcBef>
                  <a:buNone/>
                </a:pPr>
                <a:endParaRPr/>
              </a:p>
            </p:txBody>
          </p:sp>
          <p:sp>
            <p:nvSpPr>
              <p:cNvPr id="209" name="Shape 209"/>
              <p:cNvSpPr/>
              <p:nvPr/>
            </p:nvSpPr>
            <p:spPr>
              <a:xfrm rot="10800000">
                <a:off x="3274650" y="538025"/>
                <a:ext cx="1152900" cy="1152900"/>
              </a:xfrm>
              <a:prstGeom prst="rtTriangle">
                <a:avLst/>
              </a:prstGeom>
              <a:solidFill>
                <a:srgbClr val="000000">
                  <a:alpha val="31150"/>
                </a:srgbClr>
              </a:solidFill>
              <a:ln>
                <a:noFill/>
              </a:ln>
            </p:spPr>
            <p:txBody>
              <a:bodyPr lIns="91425" tIns="91425" rIns="91425" bIns="91425" anchor="ctr" anchorCtr="0">
                <a:noAutofit/>
              </a:bodyPr>
              <a:lstStyle/>
              <a:p>
                <a:pPr lvl="0" rtl="0">
                  <a:spcBef>
                    <a:spcPts val="0"/>
                  </a:spcBef>
                  <a:buNone/>
                </a:pPr>
                <a:endParaRPr/>
              </a:p>
            </p:txBody>
          </p:sp>
        </p:grpSp>
      </p:grpSp>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2" name="Shape 2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F3F3F3"/>
                </a:solidFill>
              </a:rPr>
              <a:t>‹#›</a:t>
            </a:fld>
            <a:endParaRPr lang="en">
              <a:solidFill>
                <a:srgbClr val="F3F3F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1pPr>
            <a:lvl2pPr lvl="1">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2pPr>
            <a:lvl3pPr lvl="2">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3pPr>
            <a:lvl4pPr lvl="3">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4pPr>
            <a:lvl5pPr lvl="4">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5pPr>
            <a:lvl6pPr lvl="5">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6pPr>
            <a:lvl7pPr lvl="6">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7pPr>
            <a:lvl8pPr lvl="7">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8pPr>
            <a:lvl9pPr lvl="8">
              <a:spcBef>
                <a:spcPts val="0"/>
              </a:spcBef>
              <a:buClr>
                <a:schemeClr val="dk1"/>
              </a:buClr>
              <a:buSzPct val="100000"/>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a:t>
            </a:r>
            <a:endParaRPr lang="en-US" dirty="0"/>
          </a:p>
        </p:txBody>
      </p:sp>
      <p:sp>
        <p:nvSpPr>
          <p:cNvPr id="3" name="Text Placeholder 2"/>
          <p:cNvSpPr>
            <a:spLocks noGrp="1"/>
          </p:cNvSpPr>
          <p:nvPr>
            <p:ph type="body" idx="1"/>
          </p:nvPr>
        </p:nvSpPr>
        <p:spPr/>
        <p:txBody>
          <a:bodyPr/>
          <a:lstStyle/>
          <a:p>
            <a:r>
              <a:rPr lang="en-US" dirty="0" smtClean="0"/>
              <a:t>Grab a rubric for reference</a:t>
            </a:r>
          </a:p>
          <a:p>
            <a:r>
              <a:rPr lang="en-US" dirty="0" smtClean="0"/>
              <a:t>Wander about, looking at the other group’s cladograms</a:t>
            </a:r>
          </a:p>
          <a:p>
            <a:r>
              <a:rPr lang="en-US" dirty="0" smtClean="0"/>
              <a:t>Using the rubric as a guide, use </a:t>
            </a:r>
            <a:r>
              <a:rPr lang="en-US" dirty="0"/>
              <a:t>P</a:t>
            </a:r>
            <a:r>
              <a:rPr lang="en-US" dirty="0" smtClean="0"/>
              <a:t>ost-it </a:t>
            </a:r>
            <a:r>
              <a:rPr lang="en-US" dirty="0" smtClean="0"/>
              <a:t>notes to give feedback to the other groups.</a:t>
            </a:r>
          </a:p>
          <a:p>
            <a:r>
              <a:rPr lang="en-US" dirty="0" smtClean="0"/>
              <a:t>Make sure you’re not just giving </a:t>
            </a:r>
            <a:r>
              <a:rPr lang="en-US" smtClean="0"/>
              <a:t>positive </a:t>
            </a:r>
            <a:r>
              <a:rPr lang="en-US" smtClean="0"/>
              <a:t>feedback </a:t>
            </a:r>
            <a:r>
              <a:rPr lang="en-US" dirty="0" smtClean="0"/>
              <a:t>but constructive ideas to help the </a:t>
            </a:r>
            <a:r>
              <a:rPr lang="en-US" smtClean="0"/>
              <a:t>groups </a:t>
            </a:r>
            <a:r>
              <a:rPr lang="en-US" smtClean="0"/>
              <a:t>improve, </a:t>
            </a:r>
            <a:r>
              <a:rPr lang="en-US" dirty="0" smtClean="0"/>
              <a:t>as well.</a:t>
            </a:r>
            <a:endParaRPr lang="en-US" dirty="0"/>
          </a:p>
        </p:txBody>
      </p:sp>
    </p:spTree>
    <p:extLst>
      <p:ext uri="{BB962C8B-B14F-4D97-AF65-F5344CB8AC3E}">
        <p14:creationId xmlns:p14="http://schemas.microsoft.com/office/powerpoint/2010/main" val="731328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471" y="402574"/>
            <a:ext cx="2445124" cy="20733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440" y="2475922"/>
            <a:ext cx="2884342" cy="23391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6714" y="354483"/>
            <a:ext cx="3392052" cy="216904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9630" y="2475922"/>
            <a:ext cx="2826601" cy="1982098"/>
          </a:xfrm>
          <a:prstGeom prst="rect">
            <a:avLst/>
          </a:prstGeom>
        </p:spPr>
      </p:pic>
      <p:sp>
        <p:nvSpPr>
          <p:cNvPr id="7" name="Text Placeholder 6"/>
          <p:cNvSpPr>
            <a:spLocks noGrp="1"/>
          </p:cNvSpPr>
          <p:nvPr>
            <p:ph type="body" idx="1"/>
          </p:nvPr>
        </p:nvSpPr>
        <p:spPr>
          <a:xfrm>
            <a:off x="311700" y="1152475"/>
            <a:ext cx="2765132" cy="3416400"/>
          </a:xfrm>
        </p:spPr>
        <p:txBody>
          <a:bodyPr/>
          <a:lstStyle/>
          <a:p>
            <a:r>
              <a:rPr lang="en-US" dirty="0" smtClean="0">
                <a:solidFill>
                  <a:schemeClr val="tx1"/>
                </a:solidFill>
              </a:rPr>
              <a:t>How are they the same?</a:t>
            </a:r>
          </a:p>
          <a:p>
            <a:r>
              <a:rPr lang="en-US" dirty="0" smtClean="0">
                <a:solidFill>
                  <a:schemeClr val="tx1"/>
                </a:solidFill>
              </a:rPr>
              <a:t>How are they different?</a:t>
            </a:r>
            <a:endParaRPr lang="en-US" dirty="0">
              <a:solidFill>
                <a:schemeClr val="tx1"/>
              </a:solidFill>
            </a:endParaRPr>
          </a:p>
        </p:txBody>
      </p:sp>
      <p:sp>
        <p:nvSpPr>
          <p:cNvPr id="6" name="Rectangle 5"/>
          <p:cNvSpPr/>
          <p:nvPr/>
        </p:nvSpPr>
        <p:spPr>
          <a:xfrm>
            <a:off x="65711" y="3773036"/>
            <a:ext cx="2228259" cy="1169551"/>
          </a:xfrm>
          <a:prstGeom prst="rect">
            <a:avLst/>
          </a:prstGeom>
        </p:spPr>
        <p:txBody>
          <a:bodyPr wrap="square">
            <a:spAutoFit/>
          </a:bodyPr>
          <a:lstStyle/>
          <a:p>
            <a:r>
              <a:rPr lang="en-US" i="1" dirty="0">
                <a:solidFill>
                  <a:srgbClr val="333333"/>
                </a:solidFill>
                <a:latin typeface="Open Sans" charset="0"/>
              </a:rPr>
              <a:t>What are the evolutionary relationships between organisms and how do we illustrate those relationships?</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388" y="306880"/>
            <a:ext cx="2445124" cy="20733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170" y="2380228"/>
            <a:ext cx="2884342" cy="23391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512" y="306880"/>
            <a:ext cx="3392052" cy="216904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3512" y="2475922"/>
            <a:ext cx="2826601" cy="1982098"/>
          </a:xfrm>
          <a:prstGeom prst="rect">
            <a:avLst/>
          </a:prstGeom>
        </p:spPr>
      </p:pic>
      <p:sp>
        <p:nvSpPr>
          <p:cNvPr id="6" name="TextBox 5"/>
          <p:cNvSpPr txBox="1"/>
          <p:nvPr/>
        </p:nvSpPr>
        <p:spPr>
          <a:xfrm>
            <a:off x="577366" y="820334"/>
            <a:ext cx="1308371" cy="523220"/>
          </a:xfrm>
          <a:prstGeom prst="rect">
            <a:avLst/>
          </a:prstGeom>
          <a:noFill/>
        </p:spPr>
        <p:txBody>
          <a:bodyPr wrap="none" rtlCol="0">
            <a:spAutoFit/>
          </a:bodyPr>
          <a:lstStyle/>
          <a:p>
            <a:r>
              <a:rPr lang="en-US" dirty="0" err="1" smtClean="0">
                <a:solidFill>
                  <a:schemeClr val="tx1"/>
                </a:solidFill>
              </a:rPr>
              <a:t>Grévy’s</a:t>
            </a:r>
            <a:r>
              <a:rPr lang="en-US" dirty="0" smtClean="0">
                <a:solidFill>
                  <a:schemeClr val="tx1"/>
                </a:solidFill>
              </a:rPr>
              <a:t> Zebra</a:t>
            </a:r>
          </a:p>
          <a:p>
            <a:r>
              <a:rPr lang="en-US" dirty="0" smtClean="0">
                <a:solidFill>
                  <a:schemeClr val="tx1"/>
                </a:solidFill>
              </a:rPr>
              <a:t>Endangered</a:t>
            </a:r>
            <a:endParaRPr lang="en-US" dirty="0">
              <a:solidFill>
                <a:schemeClr val="tx1"/>
              </a:solidFill>
            </a:endParaRPr>
          </a:p>
        </p:txBody>
      </p:sp>
      <p:sp>
        <p:nvSpPr>
          <p:cNvPr id="7" name="TextBox 6"/>
          <p:cNvSpPr txBox="1"/>
          <p:nvPr/>
        </p:nvSpPr>
        <p:spPr>
          <a:xfrm>
            <a:off x="7865041" y="1081944"/>
            <a:ext cx="1189749" cy="523220"/>
          </a:xfrm>
          <a:prstGeom prst="rect">
            <a:avLst/>
          </a:prstGeom>
          <a:noFill/>
        </p:spPr>
        <p:txBody>
          <a:bodyPr wrap="none" rtlCol="0">
            <a:spAutoFit/>
          </a:bodyPr>
          <a:lstStyle/>
          <a:p>
            <a:r>
              <a:rPr lang="en-US" dirty="0" smtClean="0">
                <a:solidFill>
                  <a:schemeClr val="tx1"/>
                </a:solidFill>
              </a:rPr>
              <a:t>Plains Zebra</a:t>
            </a:r>
          </a:p>
          <a:p>
            <a:r>
              <a:rPr lang="en-US" dirty="0" smtClean="0">
                <a:solidFill>
                  <a:schemeClr val="tx1"/>
                </a:solidFill>
              </a:rPr>
              <a:t>Threatened</a:t>
            </a:r>
            <a:endParaRPr lang="en-US" dirty="0">
              <a:solidFill>
                <a:schemeClr val="tx1"/>
              </a:solidFill>
            </a:endParaRPr>
          </a:p>
        </p:txBody>
      </p:sp>
      <p:sp>
        <p:nvSpPr>
          <p:cNvPr id="8" name="TextBox 7"/>
          <p:cNvSpPr txBox="1"/>
          <p:nvPr/>
        </p:nvSpPr>
        <p:spPr>
          <a:xfrm>
            <a:off x="112558" y="3549809"/>
            <a:ext cx="1436612" cy="523220"/>
          </a:xfrm>
          <a:prstGeom prst="rect">
            <a:avLst/>
          </a:prstGeom>
          <a:noFill/>
        </p:spPr>
        <p:txBody>
          <a:bodyPr wrap="none" rtlCol="0">
            <a:spAutoFit/>
          </a:bodyPr>
          <a:lstStyle/>
          <a:p>
            <a:r>
              <a:rPr lang="en-US" dirty="0" smtClean="0">
                <a:solidFill>
                  <a:schemeClr val="tx1"/>
                </a:solidFill>
              </a:rPr>
              <a:t>Mountain Zebra</a:t>
            </a:r>
          </a:p>
          <a:p>
            <a:r>
              <a:rPr lang="en-US" dirty="0" smtClean="0">
                <a:solidFill>
                  <a:schemeClr val="tx1"/>
                </a:solidFill>
              </a:rPr>
              <a:t>Vulnerable</a:t>
            </a:r>
            <a:endParaRPr lang="en-US" dirty="0">
              <a:solidFill>
                <a:schemeClr val="tx1"/>
              </a:solidFill>
            </a:endParaRPr>
          </a:p>
        </p:txBody>
      </p:sp>
      <p:sp>
        <p:nvSpPr>
          <p:cNvPr id="9" name="TextBox 8"/>
          <p:cNvSpPr txBox="1"/>
          <p:nvPr/>
        </p:nvSpPr>
        <p:spPr>
          <a:xfrm>
            <a:off x="7454511" y="3466971"/>
            <a:ext cx="821059" cy="523220"/>
          </a:xfrm>
          <a:prstGeom prst="rect">
            <a:avLst/>
          </a:prstGeom>
          <a:noFill/>
        </p:spPr>
        <p:txBody>
          <a:bodyPr wrap="none" rtlCol="0">
            <a:spAutoFit/>
          </a:bodyPr>
          <a:lstStyle/>
          <a:p>
            <a:r>
              <a:rPr lang="en-US" dirty="0" smtClean="0">
                <a:solidFill>
                  <a:schemeClr val="tx1"/>
                </a:solidFill>
              </a:rPr>
              <a:t>Quagga</a:t>
            </a:r>
          </a:p>
          <a:p>
            <a:r>
              <a:rPr lang="en-US" dirty="0" smtClean="0">
                <a:solidFill>
                  <a:schemeClr val="tx1"/>
                </a:solidFill>
              </a:rPr>
              <a:t>Extinct</a:t>
            </a:r>
            <a:endParaRPr lang="en-US" dirty="0">
              <a:solidFill>
                <a:schemeClr val="tx1"/>
              </a:solidFill>
            </a:endParaRPr>
          </a:p>
        </p:txBody>
      </p:sp>
    </p:spTree>
    <p:extLst>
      <p:ext uri="{BB962C8B-B14F-4D97-AF65-F5344CB8AC3E}">
        <p14:creationId xmlns:p14="http://schemas.microsoft.com/office/powerpoint/2010/main" val="146471377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Zebra Speciation</a:t>
            </a:r>
            <a:endParaRPr lang="en-US" dirty="0"/>
          </a:p>
        </p:txBody>
      </p:sp>
      <p:sp>
        <p:nvSpPr>
          <p:cNvPr id="3" name="Text Placeholder 2"/>
          <p:cNvSpPr>
            <a:spLocks noGrp="1"/>
          </p:cNvSpPr>
          <p:nvPr>
            <p:ph type="body" idx="1"/>
          </p:nvPr>
        </p:nvSpPr>
        <p:spPr/>
        <p:txBody>
          <a:bodyPr/>
          <a:lstStyle/>
          <a:p>
            <a:r>
              <a:rPr lang="en-US" dirty="0" smtClean="0"/>
              <a:t>Notice the order of speciation</a:t>
            </a:r>
          </a:p>
          <a:p>
            <a:r>
              <a:rPr lang="en-US" dirty="0" smtClean="0"/>
              <a:t>Which species diverged first?</a:t>
            </a:r>
          </a:p>
          <a:p>
            <a:r>
              <a:rPr lang="en-US" dirty="0" smtClean="0"/>
              <a:t>Quagga isn’t included because they’re extinct </a:t>
            </a:r>
            <a:endParaRPr lang="en-US" dirty="0"/>
          </a:p>
          <a:p>
            <a:r>
              <a:rPr lang="en-US" dirty="0" smtClean="0"/>
              <a:t>But, </a:t>
            </a:r>
            <a:r>
              <a:rPr lang="en-US" dirty="0" smtClean="0"/>
              <a:t>based on the pictures, where do you think Quagga would go?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62" y="3179326"/>
            <a:ext cx="5727700" cy="1803400"/>
          </a:xfrm>
          <a:prstGeom prst="rect">
            <a:avLst/>
          </a:prstGeom>
        </p:spPr>
      </p:pic>
      <p:sp>
        <p:nvSpPr>
          <p:cNvPr id="5" name="Rectangle 4"/>
          <p:cNvSpPr/>
          <p:nvPr/>
        </p:nvSpPr>
        <p:spPr>
          <a:xfrm>
            <a:off x="6915741" y="153848"/>
            <a:ext cx="2228259" cy="1169551"/>
          </a:xfrm>
          <a:prstGeom prst="rect">
            <a:avLst/>
          </a:prstGeom>
        </p:spPr>
        <p:txBody>
          <a:bodyPr wrap="square">
            <a:spAutoFit/>
          </a:bodyPr>
          <a:lstStyle/>
          <a:p>
            <a:r>
              <a:rPr lang="en-US" i="1" dirty="0">
                <a:solidFill>
                  <a:srgbClr val="333333"/>
                </a:solidFill>
                <a:latin typeface="Open Sans" charset="0"/>
              </a:rPr>
              <a:t>What are the evolutionary relationships between organisms and how do we illustrate those relationships?</a:t>
            </a:r>
            <a:endParaRPr lang="en-US" dirty="0"/>
          </a:p>
        </p:txBody>
      </p:sp>
    </p:spTree>
    <p:extLst>
      <p:ext uri="{BB962C8B-B14F-4D97-AF65-F5344CB8AC3E}">
        <p14:creationId xmlns:p14="http://schemas.microsoft.com/office/powerpoint/2010/main" val="204830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Cladogram Cards</a:t>
            </a:r>
            <a:endParaRPr lang="en-US" dirty="0"/>
          </a:p>
        </p:txBody>
      </p:sp>
      <p:sp>
        <p:nvSpPr>
          <p:cNvPr id="3" name="Text Placeholder 2"/>
          <p:cNvSpPr>
            <a:spLocks noGrp="1"/>
          </p:cNvSpPr>
          <p:nvPr>
            <p:ph type="body" idx="1"/>
          </p:nvPr>
        </p:nvSpPr>
        <p:spPr/>
        <p:txBody>
          <a:bodyPr/>
          <a:lstStyle/>
          <a:p>
            <a:r>
              <a:rPr lang="en-US" dirty="0" smtClean="0"/>
              <a:t>Determine the order in which the species given diverged.</a:t>
            </a:r>
          </a:p>
          <a:p>
            <a:r>
              <a:rPr lang="en-US" dirty="0" smtClean="0"/>
              <a:t>Be ready to explain the order you chose, and be ready to use evidence as part of your explanation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416" y="2239708"/>
            <a:ext cx="2953951" cy="275550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5711" y="3785562"/>
            <a:ext cx="2228259" cy="1169551"/>
          </a:xfrm>
          <a:prstGeom prst="rect">
            <a:avLst/>
          </a:prstGeom>
        </p:spPr>
        <p:txBody>
          <a:bodyPr wrap="square">
            <a:spAutoFit/>
          </a:bodyPr>
          <a:lstStyle/>
          <a:p>
            <a:r>
              <a:rPr lang="en-US" i="1" dirty="0">
                <a:solidFill>
                  <a:srgbClr val="333333"/>
                </a:solidFill>
                <a:latin typeface="Open Sans" charset="0"/>
              </a:rPr>
              <a:t>What are the evolutionary relationships between organisms and how do we illustrate those relationships?</a:t>
            </a:r>
            <a:endParaRPr lang="en-US" dirty="0"/>
          </a:p>
        </p:txBody>
      </p:sp>
    </p:spTree>
    <p:extLst>
      <p:ext uri="{BB962C8B-B14F-4D97-AF65-F5344CB8AC3E}">
        <p14:creationId xmlns:p14="http://schemas.microsoft.com/office/powerpoint/2010/main" val="72998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Cladogram Cards Set A Answers</a:t>
            </a:r>
            <a:endParaRPr lang="en-US" dirty="0"/>
          </a:p>
        </p:txBody>
      </p:sp>
      <p:pic>
        <p:nvPicPr>
          <p:cNvPr id="4" name="Picture 3" descr="ponge.jpg"/>
          <p:cNvPicPr/>
          <p:nvPr/>
        </p:nvPicPr>
        <p:blipFill>
          <a:blip r:embed="rId2">
            <a:extLst>
              <a:ext uri="{28A0092B-C50C-407E-A947-70E740481C1C}">
                <a14:useLocalDpi xmlns:a14="http://schemas.microsoft.com/office/drawing/2010/main" val="0"/>
              </a:ext>
            </a:extLst>
          </a:blip>
          <a:srcRect/>
          <a:stretch>
            <a:fillRect/>
          </a:stretch>
        </p:blipFill>
        <p:spPr bwMode="auto">
          <a:xfrm>
            <a:off x="0" y="4151869"/>
            <a:ext cx="1223319" cy="896543"/>
          </a:xfrm>
          <a:prstGeom prst="rect">
            <a:avLst/>
          </a:prstGeom>
          <a:noFill/>
          <a:ln>
            <a:noFill/>
          </a:ln>
        </p:spPr>
      </p:pic>
      <p:pic>
        <p:nvPicPr>
          <p:cNvPr id="5" name="Picture 4" descr="tarfish2.jpg"/>
          <p:cNvPicPr/>
          <p:nvPr/>
        </p:nvPicPr>
        <p:blipFill>
          <a:blip r:embed="rId3">
            <a:extLst>
              <a:ext uri="{28A0092B-C50C-407E-A947-70E740481C1C}">
                <a14:useLocalDpi xmlns:a14="http://schemas.microsoft.com/office/drawing/2010/main" val="0"/>
              </a:ext>
            </a:extLst>
          </a:blip>
          <a:srcRect/>
          <a:stretch>
            <a:fillRect/>
          </a:stretch>
        </p:blipFill>
        <p:spPr bwMode="auto">
          <a:xfrm>
            <a:off x="488090" y="3100312"/>
            <a:ext cx="1068861" cy="952703"/>
          </a:xfrm>
          <a:prstGeom prst="rect">
            <a:avLst/>
          </a:prstGeom>
          <a:noFill/>
          <a:ln>
            <a:noFill/>
          </a:ln>
        </p:spPr>
      </p:pic>
      <p:pic>
        <p:nvPicPr>
          <p:cNvPr id="6" name="Picture 5" descr="ea-lamprey.jpg"/>
          <p:cNvPicPr/>
          <p:nvPr/>
        </p:nvPicPr>
        <p:blipFill>
          <a:blip r:embed="rId4">
            <a:extLst>
              <a:ext uri="{28A0092B-C50C-407E-A947-70E740481C1C}">
                <a14:useLocalDpi xmlns:a14="http://schemas.microsoft.com/office/drawing/2010/main" val="0"/>
              </a:ext>
            </a:extLst>
          </a:blip>
          <a:srcRect/>
          <a:stretch>
            <a:fillRect/>
          </a:stretch>
        </p:blipFill>
        <p:spPr bwMode="auto">
          <a:xfrm>
            <a:off x="1600287" y="2594918"/>
            <a:ext cx="1118199" cy="950007"/>
          </a:xfrm>
          <a:prstGeom prst="rect">
            <a:avLst/>
          </a:prstGeom>
          <a:noFill/>
          <a:ln>
            <a:noFill/>
          </a:ln>
        </p:spPr>
      </p:pic>
      <p:pic>
        <p:nvPicPr>
          <p:cNvPr id="7" name="Picture 6" descr="hannelcat.jpg"/>
          <p:cNvPicPr/>
          <p:nvPr/>
        </p:nvPicPr>
        <p:blipFill>
          <a:blip r:embed="rId5">
            <a:extLst>
              <a:ext uri="{28A0092B-C50C-407E-A947-70E740481C1C}">
                <a14:useLocalDpi xmlns:a14="http://schemas.microsoft.com/office/drawing/2010/main" val="0"/>
              </a:ext>
            </a:extLst>
          </a:blip>
          <a:srcRect/>
          <a:stretch>
            <a:fillRect/>
          </a:stretch>
        </p:blipFill>
        <p:spPr bwMode="auto">
          <a:xfrm>
            <a:off x="2773788" y="2277413"/>
            <a:ext cx="1128369" cy="946342"/>
          </a:xfrm>
          <a:prstGeom prst="rect">
            <a:avLst/>
          </a:prstGeom>
          <a:noFill/>
          <a:ln>
            <a:noFill/>
          </a:ln>
        </p:spPr>
      </p:pic>
      <p:pic>
        <p:nvPicPr>
          <p:cNvPr id="8" name="Picture 7" descr="ung fish.jpg"/>
          <p:cNvPicPr/>
          <p:nvPr/>
        </p:nvPicPr>
        <p:blipFill>
          <a:blip r:embed="rId6">
            <a:extLst>
              <a:ext uri="{28A0092B-C50C-407E-A947-70E740481C1C}">
                <a14:useLocalDpi xmlns:a14="http://schemas.microsoft.com/office/drawing/2010/main" val="0"/>
              </a:ext>
            </a:extLst>
          </a:blip>
          <a:srcRect/>
          <a:stretch>
            <a:fillRect/>
          </a:stretch>
        </p:blipFill>
        <p:spPr bwMode="auto">
          <a:xfrm>
            <a:off x="3945493" y="1729946"/>
            <a:ext cx="1170204" cy="1005239"/>
          </a:xfrm>
          <a:prstGeom prst="rect">
            <a:avLst/>
          </a:prstGeom>
          <a:noFill/>
          <a:ln>
            <a:noFill/>
          </a:ln>
        </p:spPr>
      </p:pic>
      <p:pic>
        <p:nvPicPr>
          <p:cNvPr id="9" name="Picture 8" descr="ull2.jpg"/>
          <p:cNvPicPr/>
          <p:nvPr/>
        </p:nvPicPr>
        <p:blipFill>
          <a:blip r:embed="rId7">
            <a:extLst>
              <a:ext uri="{28A0092B-C50C-407E-A947-70E740481C1C}">
                <a14:useLocalDpi xmlns:a14="http://schemas.microsoft.com/office/drawing/2010/main" val="0"/>
              </a:ext>
            </a:extLst>
          </a:blip>
          <a:srcRect/>
          <a:stretch>
            <a:fillRect/>
          </a:stretch>
        </p:blipFill>
        <p:spPr bwMode="auto">
          <a:xfrm>
            <a:off x="5159033" y="1409869"/>
            <a:ext cx="1285788" cy="989934"/>
          </a:xfrm>
          <a:prstGeom prst="rect">
            <a:avLst/>
          </a:prstGeom>
          <a:noFill/>
          <a:ln>
            <a:noFill/>
          </a:ln>
        </p:spPr>
      </p:pic>
      <p:pic>
        <p:nvPicPr>
          <p:cNvPr id="10" name="Picture 9" descr="angolin_05.jpg"/>
          <p:cNvPicPr/>
          <p:nvPr/>
        </p:nvPicPr>
        <p:blipFill>
          <a:blip r:embed="rId8">
            <a:extLst>
              <a:ext uri="{28A0092B-C50C-407E-A947-70E740481C1C}">
                <a14:useLocalDpi xmlns:a14="http://schemas.microsoft.com/office/drawing/2010/main" val="0"/>
              </a:ext>
            </a:extLst>
          </a:blip>
          <a:srcRect/>
          <a:stretch>
            <a:fillRect/>
          </a:stretch>
        </p:blipFill>
        <p:spPr bwMode="auto">
          <a:xfrm>
            <a:off x="6488157" y="1017725"/>
            <a:ext cx="1222459" cy="1062849"/>
          </a:xfrm>
          <a:prstGeom prst="rect">
            <a:avLst/>
          </a:prstGeom>
          <a:noFill/>
          <a:ln>
            <a:noFill/>
          </a:ln>
        </p:spPr>
      </p:pic>
      <p:pic>
        <p:nvPicPr>
          <p:cNvPr id="11" name="Picture 10" descr="angaroo.jpg"/>
          <p:cNvPicPr/>
          <p:nvPr/>
        </p:nvPicPr>
        <p:blipFill>
          <a:blip r:embed="rId9">
            <a:extLst>
              <a:ext uri="{28A0092B-C50C-407E-A947-70E740481C1C}">
                <a14:useLocalDpi xmlns:a14="http://schemas.microsoft.com/office/drawing/2010/main" val="0"/>
              </a:ext>
            </a:extLst>
          </a:blip>
          <a:srcRect/>
          <a:stretch>
            <a:fillRect/>
          </a:stretch>
        </p:blipFill>
        <p:spPr bwMode="auto">
          <a:xfrm>
            <a:off x="7753952" y="765102"/>
            <a:ext cx="1127245" cy="964844"/>
          </a:xfrm>
          <a:prstGeom prst="rect">
            <a:avLst/>
          </a:prstGeom>
          <a:noFill/>
          <a:ln>
            <a:noFill/>
          </a:ln>
        </p:spPr>
      </p:pic>
      <p:sp>
        <p:nvSpPr>
          <p:cNvPr id="12" name="TextBox 11"/>
          <p:cNvSpPr txBox="1"/>
          <p:nvPr/>
        </p:nvSpPr>
        <p:spPr>
          <a:xfrm>
            <a:off x="1199375" y="4674280"/>
            <a:ext cx="801823" cy="307777"/>
          </a:xfrm>
          <a:prstGeom prst="rect">
            <a:avLst/>
          </a:prstGeom>
          <a:noFill/>
        </p:spPr>
        <p:txBody>
          <a:bodyPr wrap="none" rtlCol="0">
            <a:spAutoFit/>
          </a:bodyPr>
          <a:lstStyle/>
          <a:p>
            <a:r>
              <a:rPr lang="en-US" smtClean="0"/>
              <a:t>Sponge</a:t>
            </a:r>
            <a:endParaRPr lang="en-US"/>
          </a:p>
        </p:txBody>
      </p:sp>
      <p:sp>
        <p:nvSpPr>
          <p:cNvPr id="13" name="TextBox 12"/>
          <p:cNvSpPr txBox="1"/>
          <p:nvPr/>
        </p:nvSpPr>
        <p:spPr>
          <a:xfrm>
            <a:off x="1199375" y="4029715"/>
            <a:ext cx="2215671" cy="523220"/>
          </a:xfrm>
          <a:prstGeom prst="rect">
            <a:avLst/>
          </a:prstGeom>
          <a:noFill/>
        </p:spPr>
        <p:txBody>
          <a:bodyPr wrap="none" rtlCol="0">
            <a:spAutoFit/>
          </a:bodyPr>
          <a:lstStyle/>
          <a:p>
            <a:r>
              <a:rPr lang="en-US" dirty="0" smtClean="0"/>
              <a:t>Add Sexual Reproduction</a:t>
            </a:r>
          </a:p>
          <a:p>
            <a:r>
              <a:rPr lang="en-US" dirty="0" smtClean="0"/>
              <a:t>Starfish</a:t>
            </a:r>
            <a:endParaRPr lang="en-US" dirty="0"/>
          </a:p>
        </p:txBody>
      </p:sp>
      <p:sp>
        <p:nvSpPr>
          <p:cNvPr id="14" name="TextBox 13"/>
          <p:cNvSpPr txBox="1"/>
          <p:nvPr/>
        </p:nvSpPr>
        <p:spPr>
          <a:xfrm>
            <a:off x="1741837" y="3506495"/>
            <a:ext cx="1858201" cy="523220"/>
          </a:xfrm>
          <a:prstGeom prst="rect">
            <a:avLst/>
          </a:prstGeom>
          <a:noFill/>
        </p:spPr>
        <p:txBody>
          <a:bodyPr wrap="none" rtlCol="0">
            <a:spAutoFit/>
          </a:bodyPr>
          <a:lstStyle/>
          <a:p>
            <a:r>
              <a:rPr lang="en-US" dirty="0" smtClean="0"/>
              <a:t>Add Active Breathing</a:t>
            </a:r>
          </a:p>
          <a:p>
            <a:r>
              <a:rPr lang="en-US" dirty="0" smtClean="0"/>
              <a:t>Lamprey</a:t>
            </a:r>
            <a:endParaRPr lang="en-US" dirty="0"/>
          </a:p>
        </p:txBody>
      </p:sp>
      <p:sp>
        <p:nvSpPr>
          <p:cNvPr id="15" name="TextBox 14"/>
          <p:cNvSpPr txBox="1"/>
          <p:nvPr/>
        </p:nvSpPr>
        <p:spPr>
          <a:xfrm>
            <a:off x="3088471" y="3141368"/>
            <a:ext cx="1737976" cy="523220"/>
          </a:xfrm>
          <a:prstGeom prst="rect">
            <a:avLst/>
          </a:prstGeom>
          <a:noFill/>
        </p:spPr>
        <p:txBody>
          <a:bodyPr wrap="none" rtlCol="0">
            <a:spAutoFit/>
          </a:bodyPr>
          <a:lstStyle/>
          <a:p>
            <a:r>
              <a:rPr lang="en-US" dirty="0" smtClean="0"/>
              <a:t>Add Active Feeding</a:t>
            </a:r>
          </a:p>
          <a:p>
            <a:r>
              <a:rPr lang="en-US" dirty="0" smtClean="0"/>
              <a:t>Catfish</a:t>
            </a:r>
            <a:endParaRPr lang="en-US" dirty="0"/>
          </a:p>
        </p:txBody>
      </p:sp>
      <p:sp>
        <p:nvSpPr>
          <p:cNvPr id="16" name="TextBox 15"/>
          <p:cNvSpPr txBox="1"/>
          <p:nvPr/>
        </p:nvSpPr>
        <p:spPr>
          <a:xfrm>
            <a:off x="4155762" y="2695267"/>
            <a:ext cx="1040670" cy="523220"/>
          </a:xfrm>
          <a:prstGeom prst="rect">
            <a:avLst/>
          </a:prstGeom>
          <a:noFill/>
        </p:spPr>
        <p:txBody>
          <a:bodyPr wrap="none" rtlCol="0">
            <a:spAutoFit/>
          </a:bodyPr>
          <a:lstStyle/>
          <a:p>
            <a:r>
              <a:rPr lang="en-US" dirty="0" smtClean="0"/>
              <a:t>Add Lungs</a:t>
            </a:r>
          </a:p>
          <a:p>
            <a:r>
              <a:rPr lang="en-US" dirty="0" smtClean="0"/>
              <a:t>Lungfish</a:t>
            </a:r>
            <a:endParaRPr lang="en-US" dirty="0"/>
          </a:p>
        </p:txBody>
      </p:sp>
      <p:sp>
        <p:nvSpPr>
          <p:cNvPr id="17" name="TextBox 16"/>
          <p:cNvSpPr txBox="1"/>
          <p:nvPr/>
        </p:nvSpPr>
        <p:spPr>
          <a:xfrm>
            <a:off x="5509532" y="2364155"/>
            <a:ext cx="1031051" cy="523220"/>
          </a:xfrm>
          <a:prstGeom prst="rect">
            <a:avLst/>
          </a:prstGeom>
          <a:noFill/>
        </p:spPr>
        <p:txBody>
          <a:bodyPr wrap="none" rtlCol="0">
            <a:spAutoFit/>
          </a:bodyPr>
          <a:lstStyle/>
          <a:p>
            <a:r>
              <a:rPr lang="en-US" dirty="0" smtClean="0"/>
              <a:t>Add Limbs</a:t>
            </a:r>
          </a:p>
          <a:p>
            <a:r>
              <a:rPr lang="en-US" dirty="0" smtClean="0"/>
              <a:t>Frog</a:t>
            </a:r>
            <a:endParaRPr lang="en-US" dirty="0"/>
          </a:p>
        </p:txBody>
      </p:sp>
      <p:sp>
        <p:nvSpPr>
          <p:cNvPr id="18" name="TextBox 17"/>
          <p:cNvSpPr txBox="1"/>
          <p:nvPr/>
        </p:nvSpPr>
        <p:spPr>
          <a:xfrm>
            <a:off x="6540583" y="2071698"/>
            <a:ext cx="1300356" cy="523220"/>
          </a:xfrm>
          <a:prstGeom prst="rect">
            <a:avLst/>
          </a:prstGeom>
          <a:noFill/>
        </p:spPr>
        <p:txBody>
          <a:bodyPr wrap="none" rtlCol="0">
            <a:spAutoFit/>
          </a:bodyPr>
          <a:lstStyle/>
          <a:p>
            <a:r>
              <a:rPr lang="en-US" dirty="0" smtClean="0"/>
              <a:t>Add Live Birth</a:t>
            </a:r>
          </a:p>
          <a:p>
            <a:r>
              <a:rPr lang="en-US" dirty="0" smtClean="0"/>
              <a:t>Pangolin</a:t>
            </a:r>
            <a:endParaRPr lang="en-US" dirty="0"/>
          </a:p>
        </p:txBody>
      </p:sp>
      <p:sp>
        <p:nvSpPr>
          <p:cNvPr id="19" name="TextBox 18"/>
          <p:cNvSpPr txBox="1"/>
          <p:nvPr/>
        </p:nvSpPr>
        <p:spPr>
          <a:xfrm>
            <a:off x="8072270" y="1654135"/>
            <a:ext cx="960519" cy="523220"/>
          </a:xfrm>
          <a:prstGeom prst="rect">
            <a:avLst/>
          </a:prstGeom>
          <a:noFill/>
        </p:spPr>
        <p:txBody>
          <a:bodyPr wrap="none" rtlCol="0">
            <a:spAutoFit/>
          </a:bodyPr>
          <a:lstStyle/>
          <a:p>
            <a:r>
              <a:rPr lang="en-US" dirty="0" smtClean="0"/>
              <a:t>Add fur</a:t>
            </a:r>
          </a:p>
          <a:p>
            <a:r>
              <a:rPr lang="en-US" dirty="0" smtClean="0"/>
              <a:t>Kangaroo</a:t>
            </a:r>
            <a:endParaRPr lang="en-US" dirty="0"/>
          </a:p>
        </p:txBody>
      </p:sp>
      <p:cxnSp>
        <p:nvCxnSpPr>
          <p:cNvPr id="21" name="Straight Arrow Connector 20"/>
          <p:cNvCxnSpPr/>
          <p:nvPr/>
        </p:nvCxnSpPr>
        <p:spPr>
          <a:xfrm flipV="1">
            <a:off x="2094026" y="2232565"/>
            <a:ext cx="6787171" cy="26374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288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flipV="1">
            <a:off x="692086" y="283470"/>
            <a:ext cx="8237647" cy="4296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Cladogram Cards Set B Answers</a:t>
            </a:r>
            <a:endParaRPr lang="en-US" dirty="0"/>
          </a:p>
        </p:txBody>
      </p:sp>
      <p:sp>
        <p:nvSpPr>
          <p:cNvPr id="4" name="TextBox 3"/>
          <p:cNvSpPr txBox="1"/>
          <p:nvPr/>
        </p:nvSpPr>
        <p:spPr>
          <a:xfrm>
            <a:off x="0" y="4596716"/>
            <a:ext cx="1606530" cy="307777"/>
          </a:xfrm>
          <a:prstGeom prst="rect">
            <a:avLst/>
          </a:prstGeom>
          <a:noFill/>
          <a:ln>
            <a:solidFill>
              <a:schemeClr val="tx1"/>
            </a:solidFill>
          </a:ln>
        </p:spPr>
        <p:txBody>
          <a:bodyPr wrap="none" rtlCol="0">
            <a:spAutoFit/>
          </a:bodyPr>
          <a:lstStyle/>
          <a:p>
            <a:r>
              <a:rPr lang="en-US" smtClean="0"/>
              <a:t>Original Life Form</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24" y="971775"/>
            <a:ext cx="1192428" cy="10525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42" y="1391972"/>
            <a:ext cx="1208234" cy="10537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0878" y="4206482"/>
            <a:ext cx="1373943" cy="104746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464" y="3954782"/>
            <a:ext cx="1338154" cy="109322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8820" y="2223620"/>
            <a:ext cx="1159568" cy="95192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9766" y="1928985"/>
            <a:ext cx="1085704" cy="1085704"/>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4475" y="913293"/>
            <a:ext cx="1045264" cy="94899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8239" y="0"/>
            <a:ext cx="904439" cy="1175287"/>
          </a:xfrm>
          <a:prstGeom prst="rect">
            <a:avLst/>
          </a:prstGeom>
        </p:spPr>
      </p:pic>
      <p:sp>
        <p:nvSpPr>
          <p:cNvPr id="15" name="TextBox 14"/>
          <p:cNvSpPr txBox="1"/>
          <p:nvPr/>
        </p:nvSpPr>
        <p:spPr>
          <a:xfrm>
            <a:off x="579359" y="3974516"/>
            <a:ext cx="1258678" cy="523220"/>
          </a:xfrm>
          <a:prstGeom prst="rect">
            <a:avLst/>
          </a:prstGeom>
          <a:noFill/>
        </p:spPr>
        <p:txBody>
          <a:bodyPr wrap="none" rtlCol="0">
            <a:spAutoFit/>
          </a:bodyPr>
          <a:lstStyle/>
          <a:p>
            <a:r>
              <a:rPr lang="en-US" smtClean="0"/>
              <a:t>Circular </a:t>
            </a:r>
          </a:p>
          <a:p>
            <a:r>
              <a:rPr lang="en-US" dirty="0" smtClean="0"/>
              <a:t>Chromosome</a:t>
            </a:r>
          </a:p>
        </p:txBody>
      </p:sp>
      <p:sp>
        <p:nvSpPr>
          <p:cNvPr id="16" name="TextBox 15"/>
          <p:cNvSpPr txBox="1"/>
          <p:nvPr/>
        </p:nvSpPr>
        <p:spPr>
          <a:xfrm>
            <a:off x="2202601" y="3946262"/>
            <a:ext cx="1370888" cy="307777"/>
          </a:xfrm>
          <a:prstGeom prst="rect">
            <a:avLst/>
          </a:prstGeom>
          <a:noFill/>
        </p:spPr>
        <p:txBody>
          <a:bodyPr wrap="none" rtlCol="0">
            <a:spAutoFit/>
          </a:bodyPr>
          <a:lstStyle/>
          <a:p>
            <a:r>
              <a:rPr lang="en-US" smtClean="0"/>
              <a:t>Bacillus Shape</a:t>
            </a:r>
            <a:endParaRPr lang="en-US"/>
          </a:p>
        </p:txBody>
      </p:sp>
      <p:sp>
        <p:nvSpPr>
          <p:cNvPr id="17" name="TextBox 16"/>
          <p:cNvSpPr txBox="1"/>
          <p:nvPr/>
        </p:nvSpPr>
        <p:spPr>
          <a:xfrm>
            <a:off x="5222618" y="4365396"/>
            <a:ext cx="1319592" cy="307777"/>
          </a:xfrm>
          <a:prstGeom prst="rect">
            <a:avLst/>
          </a:prstGeom>
          <a:noFill/>
        </p:spPr>
        <p:txBody>
          <a:bodyPr wrap="none" rtlCol="0">
            <a:spAutoFit/>
          </a:bodyPr>
          <a:lstStyle/>
          <a:p>
            <a:r>
              <a:rPr lang="en-US" dirty="0" smtClean="0"/>
              <a:t>Coccus shape</a:t>
            </a:r>
            <a:endParaRPr lang="en-US" dirty="0"/>
          </a:p>
        </p:txBody>
      </p:sp>
      <p:sp>
        <p:nvSpPr>
          <p:cNvPr id="18" name="TextBox 17"/>
          <p:cNvSpPr txBox="1"/>
          <p:nvPr/>
        </p:nvSpPr>
        <p:spPr>
          <a:xfrm>
            <a:off x="114124" y="2437700"/>
            <a:ext cx="1359668" cy="307777"/>
          </a:xfrm>
          <a:prstGeom prst="rect">
            <a:avLst/>
          </a:prstGeom>
          <a:noFill/>
        </p:spPr>
        <p:txBody>
          <a:bodyPr wrap="none" rtlCol="0">
            <a:spAutoFit/>
          </a:bodyPr>
          <a:lstStyle/>
          <a:p>
            <a:r>
              <a:rPr lang="en-US" smtClean="0"/>
              <a:t>Hot Conditions</a:t>
            </a:r>
            <a:endParaRPr lang="en-US"/>
          </a:p>
        </p:txBody>
      </p:sp>
      <p:sp>
        <p:nvSpPr>
          <p:cNvPr id="19" name="TextBox 18"/>
          <p:cNvSpPr txBox="1"/>
          <p:nvPr/>
        </p:nvSpPr>
        <p:spPr>
          <a:xfrm>
            <a:off x="1745910" y="2032415"/>
            <a:ext cx="1449436" cy="307777"/>
          </a:xfrm>
          <a:prstGeom prst="rect">
            <a:avLst/>
          </a:prstGeom>
          <a:noFill/>
        </p:spPr>
        <p:txBody>
          <a:bodyPr wrap="none" rtlCol="0">
            <a:spAutoFit/>
          </a:bodyPr>
          <a:lstStyle/>
          <a:p>
            <a:r>
              <a:rPr lang="en-US" dirty="0" smtClean="0"/>
              <a:t>Cold Conditions</a:t>
            </a:r>
            <a:endParaRPr lang="en-US" dirty="0"/>
          </a:p>
        </p:txBody>
      </p:sp>
      <p:sp>
        <p:nvSpPr>
          <p:cNvPr id="20" name="TextBox 19"/>
          <p:cNvSpPr txBox="1"/>
          <p:nvPr/>
        </p:nvSpPr>
        <p:spPr>
          <a:xfrm>
            <a:off x="1606530" y="2675983"/>
            <a:ext cx="1031051" cy="523220"/>
          </a:xfrm>
          <a:prstGeom prst="rect">
            <a:avLst/>
          </a:prstGeom>
          <a:noFill/>
        </p:spPr>
        <p:txBody>
          <a:bodyPr wrap="none" rtlCol="0">
            <a:spAutoFit/>
          </a:bodyPr>
          <a:lstStyle/>
          <a:p>
            <a:r>
              <a:rPr lang="en-US" dirty="0" smtClean="0"/>
              <a:t>Extreme </a:t>
            </a:r>
          </a:p>
          <a:p>
            <a:r>
              <a:rPr lang="en-US" dirty="0" smtClean="0"/>
              <a:t>Conditions</a:t>
            </a:r>
            <a:endParaRPr lang="en-US" dirty="0"/>
          </a:p>
        </p:txBody>
      </p:sp>
      <p:cxnSp>
        <p:nvCxnSpPr>
          <p:cNvPr id="25" name="Straight Arrow Connector 24"/>
          <p:cNvCxnSpPr/>
          <p:nvPr/>
        </p:nvCxnSpPr>
        <p:spPr>
          <a:xfrm flipH="1" flipV="1">
            <a:off x="2269332" y="2616049"/>
            <a:ext cx="575687" cy="799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1606530" y="2431642"/>
            <a:ext cx="642732" cy="186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2267158" y="2282920"/>
            <a:ext cx="83597" cy="327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605170" y="3602434"/>
            <a:ext cx="497077" cy="222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3057005" y="3818457"/>
            <a:ext cx="782829" cy="1540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2871515" y="3824672"/>
            <a:ext cx="185674" cy="2602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2628970" y="3515888"/>
            <a:ext cx="811441" cy="523220"/>
          </a:xfrm>
          <a:prstGeom prst="rect">
            <a:avLst/>
          </a:prstGeom>
          <a:noFill/>
        </p:spPr>
        <p:txBody>
          <a:bodyPr wrap="none" rtlCol="0">
            <a:spAutoFit/>
          </a:bodyPr>
          <a:lstStyle/>
          <a:p>
            <a:r>
              <a:rPr lang="en-US" dirty="0" smtClean="0"/>
              <a:t>Shape</a:t>
            </a:r>
          </a:p>
          <a:p>
            <a:r>
              <a:rPr lang="en-US" dirty="0" smtClean="0"/>
              <a:t>Change</a:t>
            </a:r>
            <a:endParaRPr lang="en-US" dirty="0"/>
          </a:p>
        </p:txBody>
      </p:sp>
      <p:sp>
        <p:nvSpPr>
          <p:cNvPr id="46" name="TextBox 45"/>
          <p:cNvSpPr txBox="1"/>
          <p:nvPr/>
        </p:nvSpPr>
        <p:spPr>
          <a:xfrm>
            <a:off x="3160361" y="1733686"/>
            <a:ext cx="1595309" cy="523220"/>
          </a:xfrm>
          <a:prstGeom prst="rect">
            <a:avLst/>
          </a:prstGeom>
          <a:noFill/>
        </p:spPr>
        <p:txBody>
          <a:bodyPr wrap="none" rtlCol="0">
            <a:spAutoFit/>
          </a:bodyPr>
          <a:lstStyle/>
          <a:p>
            <a:r>
              <a:rPr lang="en-US" dirty="0" smtClean="0"/>
              <a:t>Membrane-bound</a:t>
            </a:r>
          </a:p>
          <a:p>
            <a:r>
              <a:rPr lang="en-US" dirty="0" smtClean="0"/>
              <a:t>Organelles</a:t>
            </a:r>
            <a:endParaRPr lang="en-US" dirty="0"/>
          </a:p>
        </p:txBody>
      </p:sp>
      <p:sp>
        <p:nvSpPr>
          <p:cNvPr id="47" name="TextBox 46"/>
          <p:cNvSpPr txBox="1"/>
          <p:nvPr/>
        </p:nvSpPr>
        <p:spPr>
          <a:xfrm>
            <a:off x="5636244" y="692093"/>
            <a:ext cx="1130438" cy="307777"/>
          </a:xfrm>
          <a:prstGeom prst="rect">
            <a:avLst/>
          </a:prstGeom>
          <a:noFill/>
        </p:spPr>
        <p:txBody>
          <a:bodyPr wrap="none" rtlCol="0">
            <a:spAutoFit/>
          </a:bodyPr>
          <a:lstStyle/>
          <a:p>
            <a:r>
              <a:rPr lang="en-US" dirty="0" smtClean="0"/>
              <a:t>Multicellular</a:t>
            </a:r>
          </a:p>
        </p:txBody>
      </p:sp>
      <p:sp>
        <p:nvSpPr>
          <p:cNvPr id="48" name="TextBox 47"/>
          <p:cNvSpPr txBox="1"/>
          <p:nvPr/>
        </p:nvSpPr>
        <p:spPr>
          <a:xfrm>
            <a:off x="4670472" y="2956593"/>
            <a:ext cx="1140056" cy="523220"/>
          </a:xfrm>
          <a:prstGeom prst="rect">
            <a:avLst/>
          </a:prstGeom>
          <a:noFill/>
        </p:spPr>
        <p:txBody>
          <a:bodyPr wrap="none" rtlCol="0">
            <a:spAutoFit/>
          </a:bodyPr>
          <a:lstStyle/>
          <a:p>
            <a:r>
              <a:rPr lang="en-US" dirty="0" smtClean="0"/>
              <a:t>Contains </a:t>
            </a:r>
          </a:p>
          <a:p>
            <a:r>
              <a:rPr lang="en-US" dirty="0" smtClean="0"/>
              <a:t>chloroplasts</a:t>
            </a:r>
            <a:endParaRPr lang="en-US" dirty="0"/>
          </a:p>
        </p:txBody>
      </p:sp>
      <p:sp>
        <p:nvSpPr>
          <p:cNvPr id="49" name="TextBox 48"/>
          <p:cNvSpPr txBox="1"/>
          <p:nvPr/>
        </p:nvSpPr>
        <p:spPr>
          <a:xfrm>
            <a:off x="7005884" y="1942987"/>
            <a:ext cx="872355" cy="523220"/>
          </a:xfrm>
          <a:prstGeom prst="rect">
            <a:avLst/>
          </a:prstGeom>
          <a:noFill/>
        </p:spPr>
        <p:txBody>
          <a:bodyPr wrap="none" rtlCol="0">
            <a:spAutoFit/>
          </a:bodyPr>
          <a:lstStyle/>
          <a:p>
            <a:r>
              <a:rPr lang="en-US" dirty="0" smtClean="0"/>
              <a:t>Organ</a:t>
            </a:r>
          </a:p>
          <a:p>
            <a:r>
              <a:rPr lang="en-US" dirty="0" smtClean="0"/>
              <a:t>Systems</a:t>
            </a:r>
            <a:endParaRPr lang="en-US" dirty="0"/>
          </a:p>
        </p:txBody>
      </p:sp>
      <p:sp>
        <p:nvSpPr>
          <p:cNvPr id="50" name="TextBox 49"/>
          <p:cNvSpPr txBox="1"/>
          <p:nvPr/>
        </p:nvSpPr>
        <p:spPr>
          <a:xfrm>
            <a:off x="8229811" y="1184705"/>
            <a:ext cx="782587" cy="523220"/>
          </a:xfrm>
          <a:prstGeom prst="rect">
            <a:avLst/>
          </a:prstGeom>
          <a:noFill/>
        </p:spPr>
        <p:txBody>
          <a:bodyPr wrap="none" rtlCol="0">
            <a:spAutoFit/>
          </a:bodyPr>
          <a:lstStyle/>
          <a:p>
            <a:r>
              <a:rPr lang="en-US" dirty="0" smtClean="0"/>
              <a:t>Root</a:t>
            </a:r>
          </a:p>
          <a:p>
            <a:r>
              <a:rPr lang="en-US" dirty="0" smtClean="0"/>
              <a:t>System</a:t>
            </a:r>
            <a:endParaRPr lang="en-US" dirty="0"/>
          </a:p>
        </p:txBody>
      </p:sp>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5069" y="1077353"/>
            <a:ext cx="957704" cy="901584"/>
          </a:xfrm>
          <a:prstGeom prst="rect">
            <a:avLst/>
          </a:prstGeom>
        </p:spPr>
      </p:pic>
    </p:spTree>
    <p:extLst>
      <p:ext uri="{BB962C8B-B14F-4D97-AF65-F5344CB8AC3E}">
        <p14:creationId xmlns:p14="http://schemas.microsoft.com/office/powerpoint/2010/main" val="2131095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Text Placeholder 2"/>
          <p:cNvSpPr>
            <a:spLocks noGrp="1"/>
          </p:cNvSpPr>
          <p:nvPr>
            <p:ph type="body" idx="1"/>
          </p:nvPr>
        </p:nvSpPr>
        <p:spPr/>
        <p:txBody>
          <a:bodyPr/>
          <a:lstStyle/>
          <a:p>
            <a:r>
              <a:rPr lang="en-US" i="1" dirty="0"/>
              <a:t>What are the evolutionary relationships between organisms and how do we illustrate those relationships</a:t>
            </a:r>
            <a:r>
              <a:rPr lang="en-US" i="1" dirty="0" smtClean="0"/>
              <a:t>?</a:t>
            </a:r>
          </a:p>
          <a:p>
            <a:r>
              <a:rPr lang="en-US" dirty="0" smtClean="0"/>
              <a:t>Think about how you would answer the question</a:t>
            </a:r>
          </a:p>
          <a:p>
            <a:r>
              <a:rPr lang="en-US" dirty="0" smtClean="0"/>
              <a:t>Turn to a partner. Discuss how you would answer this question</a:t>
            </a:r>
          </a:p>
          <a:p>
            <a:r>
              <a:rPr lang="en-US" dirty="0" smtClean="0"/>
              <a:t>Share some answers with the whole class</a:t>
            </a:r>
            <a:endParaRPr lang="en-US" dirty="0"/>
          </a:p>
        </p:txBody>
      </p:sp>
    </p:spTree>
    <p:extLst>
      <p:ext uri="{BB962C8B-B14F-4D97-AF65-F5344CB8AC3E}">
        <p14:creationId xmlns:p14="http://schemas.microsoft.com/office/powerpoint/2010/main" val="21011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and Evolution of the Cell Phone</a:t>
            </a:r>
            <a:endParaRPr lang="en-US" dirty="0"/>
          </a:p>
        </p:txBody>
      </p:sp>
      <p:sp>
        <p:nvSpPr>
          <p:cNvPr id="3" name="Text Placeholder 2"/>
          <p:cNvSpPr>
            <a:spLocks noGrp="1"/>
          </p:cNvSpPr>
          <p:nvPr>
            <p:ph type="body" idx="1"/>
          </p:nvPr>
        </p:nvSpPr>
        <p:spPr>
          <a:xfrm>
            <a:off x="311700" y="1152475"/>
            <a:ext cx="6446909" cy="3416400"/>
          </a:xfrm>
        </p:spPr>
        <p:txBody>
          <a:bodyPr/>
          <a:lstStyle/>
          <a:p>
            <a:r>
              <a:rPr lang="en-US" dirty="0" smtClean="0"/>
              <a:t>Read the blog post about cell phones</a:t>
            </a:r>
          </a:p>
          <a:p>
            <a:r>
              <a:rPr lang="en-US" dirty="0" smtClean="0"/>
              <a:t>Get into groups of 2-3</a:t>
            </a:r>
          </a:p>
          <a:p>
            <a:r>
              <a:rPr lang="en-US" dirty="0" smtClean="0"/>
              <a:t>Based on what you read, can you map the evolution of cell phones?</a:t>
            </a:r>
          </a:p>
          <a:p>
            <a:r>
              <a:rPr lang="en-US" dirty="0" smtClean="0"/>
              <a:t>Could you put that evolution into a cladogram?</a:t>
            </a:r>
          </a:p>
          <a:p>
            <a:r>
              <a:rPr lang="en-US" dirty="0" smtClean="0"/>
              <a:t>Pick any topic that you want, and get ready to research it</a:t>
            </a:r>
          </a:p>
          <a:p>
            <a:r>
              <a:rPr lang="en-US" dirty="0" smtClean="0"/>
              <a:t>Your group will construct a cladogram of your topic based on what you found in your research</a:t>
            </a:r>
            <a:endParaRPr lang="en-US" dirty="0"/>
          </a:p>
        </p:txBody>
      </p:sp>
    </p:spTree>
    <p:extLst>
      <p:ext uri="{BB962C8B-B14F-4D97-AF65-F5344CB8AC3E}">
        <p14:creationId xmlns:p14="http://schemas.microsoft.com/office/powerpoint/2010/main" val="18885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20 Center General 2016">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666</Words>
  <Application>Microsoft Office PowerPoint</Application>
  <PresentationFormat>On-screen Show (16:9)</PresentationFormat>
  <Paragraphs>87</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Open Sans</vt:lpstr>
      <vt:lpstr>Roboto</vt:lpstr>
      <vt:lpstr>Roboto Condensed</vt:lpstr>
      <vt:lpstr>K20 Center General 2016</vt:lpstr>
      <vt:lpstr>PowerPoint Presentation</vt:lpstr>
      <vt:lpstr>PowerPoint Presentation</vt:lpstr>
      <vt:lpstr>PowerPoint Presentation</vt:lpstr>
      <vt:lpstr>Zebra Speciation</vt:lpstr>
      <vt:lpstr>Cladogram Cards</vt:lpstr>
      <vt:lpstr>Cladogram Cards Set A Answers</vt:lpstr>
      <vt:lpstr>Cladogram Cards Set B Answers</vt:lpstr>
      <vt:lpstr>Think, Pair, Share</vt:lpstr>
      <vt:lpstr>The History and Evolution of the Cell Phone</vt:lpstr>
      <vt:lpstr>Gallery Walk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Schlasner, Jacqueline</cp:lastModifiedBy>
  <cp:revision>27</cp:revision>
  <dcterms:modified xsi:type="dcterms:W3CDTF">2017-05-19T17:10:43Z</dcterms:modified>
</cp:coreProperties>
</file>