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81" r:id="rId26"/>
    <p:sldId id="282" r:id="rId27"/>
    <p:sldId id="283" r:id="rId28"/>
  </p:sldIdLst>
  <p:sldSz cx="9144000" cy="5143500" type="screen16x9"/>
  <p:notesSz cx="6858000" cy="9144000"/>
  <p:embeddedFontLst>
    <p:embeddedFont>
      <p:font typeface="Robo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94744"/>
  </p:normalViewPr>
  <p:slideViewPr>
    <p:cSldViewPr snapToGrid="0">
      <p:cViewPr varScale="1">
        <p:scale>
          <a:sx n="154" d="100"/>
          <a:sy n="154" d="100"/>
        </p:scale>
        <p:origin x="7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c260ff96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c260ff96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effectLst/>
              </a:rPr>
              <a:t>CBS Pittsburgh. (2017). </a:t>
            </a:r>
            <a:r>
              <a:rPr lang="en-US" i="1" dirty="0">
                <a:effectLst/>
              </a:rPr>
              <a:t>Experts Warns Against Using Water to Douse Candle Fires </a:t>
            </a:r>
            <a:r>
              <a:rPr lang="en-US" i="0" dirty="0">
                <a:effectLst/>
              </a:rPr>
              <a:t>[Video]</a:t>
            </a:r>
            <a:r>
              <a:rPr lang="en-US" dirty="0">
                <a:effectLst/>
              </a:rPr>
              <a:t>. YouTube. https://</a:t>
            </a:r>
            <a:r>
              <a:rPr lang="en-US" dirty="0" err="1">
                <a:effectLst/>
              </a:rPr>
              <a:t>www.youtube.com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watch?v</a:t>
            </a:r>
            <a:r>
              <a:rPr lang="en-US" dirty="0">
                <a:effectLst/>
              </a:rPr>
              <a:t>=ZI30ZnePn60.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f6369f76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f6369f76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f6369f76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f6369f76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/>
              </a:rPr>
              <a:t>https://learn.k20center.ou.edu/strategy/147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f6369f7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f6369f7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f6369f76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f6369f76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f6369f76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f6369f76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f6369f76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f6369f76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f6369f76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f6369f76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f6369f76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f6369f76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f6369f76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f6369f76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f6369f76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f6369f76b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f6369f76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f6369f76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f6369f76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4f6369f76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f6369f76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f6369f76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(2022, October 6). “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K20 ICAP - Goodness Gracious, Great Balls of Fire!”</a:t>
            </a:r>
            <a:r>
              <a:rPr lang="en" dirty="0">
                <a:solidFill>
                  <a:schemeClr val="dk1"/>
                </a:solidFill>
              </a:rPr>
              <a:t> [Video]. YouTube. (2022). https://</a:t>
            </a:r>
            <a:r>
              <a:rPr lang="en" dirty="0" err="1">
                <a:solidFill>
                  <a:schemeClr val="dk1"/>
                </a:solidFill>
              </a:rPr>
              <a:t>www.youtube.com</a:t>
            </a:r>
            <a:r>
              <a:rPr lang="en" dirty="0">
                <a:solidFill>
                  <a:schemeClr val="dk1"/>
                </a:solidFill>
              </a:rPr>
              <a:t>/</a:t>
            </a:r>
            <a:r>
              <a:rPr lang="en" dirty="0" err="1">
                <a:solidFill>
                  <a:schemeClr val="dk1"/>
                </a:solidFill>
              </a:rPr>
              <a:t>watch?v</a:t>
            </a:r>
            <a:r>
              <a:rPr lang="en" dirty="0">
                <a:solidFill>
                  <a:schemeClr val="dk1"/>
                </a:solidFill>
              </a:rPr>
              <a:t>=15QD5I2tRNM&amp;list=PL-aUhEQeaZXLg0yYwLKeUT2Ud1sC0inzo&amp;index=24&amp;t=2s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9A2B0-D6BB-ECFA-FD31-96C047837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87486-1DEB-607A-89ED-D8B871C08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546E6-2B6D-17AF-D1DA-0A44920CB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K20 Center. (2022, October 6). “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K20 ICAP - Goodness Gracious, Great Balls of Fire!”</a:t>
            </a:r>
            <a:r>
              <a:rPr lang="en-US" dirty="0">
                <a:solidFill>
                  <a:schemeClr val="dk1"/>
                </a:solidFill>
              </a:rPr>
              <a:t> [Video]. YouTube. (2022). https://</a:t>
            </a:r>
            <a:r>
              <a:rPr lang="en-US" dirty="0" err="1">
                <a:solidFill>
                  <a:schemeClr val="dk1"/>
                </a:solidFill>
              </a:rPr>
              <a:t>www.youtube.com</a:t>
            </a:r>
            <a:r>
              <a:rPr lang="en-US" dirty="0">
                <a:solidFill>
                  <a:schemeClr val="dk1"/>
                </a:solidFill>
              </a:rPr>
              <a:t>/</a:t>
            </a:r>
            <a:r>
              <a:rPr lang="en-US" dirty="0" err="1">
                <a:solidFill>
                  <a:schemeClr val="dk1"/>
                </a:solidFill>
              </a:rPr>
              <a:t>watch?v</a:t>
            </a:r>
            <a:r>
              <a:rPr lang="en-US" dirty="0">
                <a:solidFill>
                  <a:schemeClr val="dk1"/>
                </a:solidFill>
              </a:rPr>
              <a:t>=15QD5I2tRNM&amp;list=PL-aUhEQeaZXLg0yYwLKeUT2Ud1sC0inzo&amp;index=24&amp;t=4m35s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0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4f6369f76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4f6369f76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Physical Science Extend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Chat stations. Strategies. https://learn.k20center.ou.edu/strategy/944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f6369f76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f6369f76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Chemistry Extend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K20 Center. (n.d.). Chat stations. Strategies. https://learn.k20center.ou.edu/strategy/944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f6369f76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4f6369f76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I used to think . . . but now I know. Strategies. https://learn.k20center.ou.edu/strategy/137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f6369f7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f6369f7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c260ff96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c260ff96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f6369f7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f6369f7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f6369f76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f6369f76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f6369f76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f6369f76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f6369f7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f6369f76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I30ZnePn60?feature=oembed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5QD5I2tRNM?list=PL-aUhEQeaZXLg0yYwLKeUT2Ud1sC0inzo" TargetMode="Externa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5QD5I2tRNM?list=PL-aUhEQeaZXLg0yYwLKeUT2Ud1sC0inzo" TargetMode="Externa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/>
              <a:t>Candle Fires</a:t>
            </a:r>
            <a:endParaRPr dirty="0"/>
          </a:p>
        </p:txBody>
      </p:sp>
      <p:pic>
        <p:nvPicPr>
          <p:cNvPr id="5" name="Online Media 4" descr="Experts Warn Against Using Water To Douse Candle Fires">
            <a:hlinkClick r:id="" action="ppaction://media"/>
            <a:extLst>
              <a:ext uri="{FF2B5EF4-FFF2-40B4-BE49-F238E27FC236}">
                <a16:creationId xmlns:a16="http://schemas.microsoft.com/office/drawing/2014/main" id="{B2ACBD84-14A4-8AB0-02B8-94B7A1CAF3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85778" y="1265024"/>
            <a:ext cx="5372443" cy="303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 about this…</a:t>
            </a:r>
            <a:endParaRPr dirty="0"/>
          </a:p>
        </p:txBody>
      </p:sp>
      <p:sp>
        <p:nvSpPr>
          <p:cNvPr id="109" name="Google Shape;109;p20"/>
          <p:cNvSpPr txBox="1"/>
          <p:nvPr/>
        </p:nvSpPr>
        <p:spPr>
          <a:xfrm>
            <a:off x="1010850" y="22332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rPr>
              <a:t>Reactants</a:t>
            </a:r>
            <a:endParaRPr dirty="0"/>
          </a:p>
        </p:txBody>
      </p:sp>
      <p:sp>
        <p:nvSpPr>
          <p:cNvPr id="110" name="Google Shape;110;p20"/>
          <p:cNvSpPr/>
          <p:nvPr/>
        </p:nvSpPr>
        <p:spPr>
          <a:xfrm>
            <a:off x="3716688" y="2320950"/>
            <a:ext cx="1710600" cy="50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1192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5271713" y="2218657"/>
            <a:ext cx="23598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3200" b="1" i="0" u="none" strike="noStrike" cap="none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Card Sort</a:t>
            </a:r>
            <a:endParaRPr dirty="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411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dirty="0"/>
              <a:t>As a group: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Take a moment to review all of the different items you have.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Determine which cards go together.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Discuss why you might group these together</a:t>
            </a:r>
            <a:endParaRPr sz="2400" dirty="0"/>
          </a:p>
        </p:txBody>
      </p:sp>
      <p:pic>
        <p:nvPicPr>
          <p:cNvPr id="3" name="Picture 2" descr="A group of rectangles on a black background&#10;&#10;AI-generated content may be incorrect.">
            <a:extLst>
              <a:ext uri="{FF2B5EF4-FFF2-40B4-BE49-F238E27FC236}">
                <a16:creationId xmlns:a16="http://schemas.microsoft.com/office/drawing/2014/main" id="{5DCAABF1-3CFC-0680-8AA3-E9A04E9B5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96" y="1017725"/>
            <a:ext cx="3189633" cy="31896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 dirty="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 flipH="1">
            <a:off x="2232150" y="147848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22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2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p22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p22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30" name="Google Shape;130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300" y="2482225"/>
            <a:ext cx="1850100" cy="18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1867050" y="2904025"/>
            <a:ext cx="732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23" y="2410200"/>
            <a:ext cx="1557850" cy="15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963" y="2204150"/>
            <a:ext cx="1718875" cy="17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23"/>
          <p:cNvCxnSpPr/>
          <p:nvPr/>
        </p:nvCxnSpPr>
        <p:spPr>
          <a:xfrm flipH="1">
            <a:off x="2232150" y="147848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" name="Google Shape;142;p23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p23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4" name="Google Shape;144;p23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" name="Google Shape;145;p23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6" name="Google Shape;146;p23"/>
          <p:cNvSpPr txBox="1"/>
          <p:nvPr/>
        </p:nvSpPr>
        <p:spPr>
          <a:xfrm>
            <a:off x="1867050" y="2904025"/>
            <a:ext cx="732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2454300"/>
            <a:ext cx="1671275" cy="16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848" y="2454298"/>
            <a:ext cx="1402400" cy="140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900" y="2290988"/>
            <a:ext cx="1729000" cy="17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4"/>
          <p:cNvCxnSpPr/>
          <p:nvPr/>
        </p:nvCxnSpPr>
        <p:spPr>
          <a:xfrm flipH="1">
            <a:off x="2232150" y="147848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24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4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24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24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" name="Google Shape;162;p24"/>
          <p:cNvSpPr txBox="1"/>
          <p:nvPr/>
        </p:nvSpPr>
        <p:spPr>
          <a:xfrm>
            <a:off x="1867050" y="2904025"/>
            <a:ext cx="732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63" y="2499875"/>
            <a:ext cx="1590375" cy="15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35" y="2479163"/>
            <a:ext cx="1557850" cy="15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750" y="1873722"/>
            <a:ext cx="2163300" cy="21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25"/>
          <p:cNvCxnSpPr/>
          <p:nvPr/>
        </p:nvCxnSpPr>
        <p:spPr>
          <a:xfrm flipH="1">
            <a:off x="2232150" y="147848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25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25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" name="Google Shape;176;p25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7" name="Google Shape;177;p25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8" name="Google Shape;178;p25"/>
          <p:cNvSpPr txBox="1"/>
          <p:nvPr/>
        </p:nvSpPr>
        <p:spPr>
          <a:xfrm>
            <a:off x="1867050" y="2904025"/>
            <a:ext cx="732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88" y="2480663"/>
            <a:ext cx="1693325" cy="1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25" y="2479175"/>
            <a:ext cx="1557850" cy="15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974" y="2182925"/>
            <a:ext cx="1714325" cy="17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7"/>
          <p:cNvCxnSpPr/>
          <p:nvPr/>
        </p:nvCxnSpPr>
        <p:spPr>
          <a:xfrm flipH="1">
            <a:off x="2232150" y="147848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27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9" name="Google Shape;209;p27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0" name="Google Shape;210;p27"/>
          <p:cNvSpPr txBox="1"/>
          <p:nvPr/>
        </p:nvSpPr>
        <p:spPr>
          <a:xfrm>
            <a:off x="1867050" y="2904025"/>
            <a:ext cx="732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25" y="2629750"/>
            <a:ext cx="1557850" cy="15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663" y="2755299"/>
            <a:ext cx="1306775" cy="13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475" y="2415749"/>
            <a:ext cx="1557850" cy="1557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28"/>
          <p:cNvCxnSpPr/>
          <p:nvPr/>
        </p:nvCxnSpPr>
        <p:spPr>
          <a:xfrm flipH="1">
            <a:off x="2232150" y="147848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8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28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4" name="Google Shape;224;p28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5" name="Google Shape;225;p28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6" name="Google Shape;226;p28"/>
          <p:cNvSpPr txBox="1"/>
          <p:nvPr/>
        </p:nvSpPr>
        <p:spPr>
          <a:xfrm>
            <a:off x="1867050" y="2904025"/>
            <a:ext cx="732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63" y="2561013"/>
            <a:ext cx="1394175" cy="13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200" y="2561013"/>
            <a:ext cx="1394175" cy="13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8538" y="2281150"/>
            <a:ext cx="1749725" cy="16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29"/>
          <p:cNvCxnSpPr/>
          <p:nvPr/>
        </p:nvCxnSpPr>
        <p:spPr>
          <a:xfrm flipH="1">
            <a:off x="2232150" y="151263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29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29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0" name="Google Shape;240;p29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1" name="Google Shape;241;p29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2" name="Google Shape;242;p29"/>
          <p:cNvSpPr txBox="1"/>
          <p:nvPr/>
        </p:nvSpPr>
        <p:spPr>
          <a:xfrm>
            <a:off x="1240350" y="2903875"/>
            <a:ext cx="73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4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75" y="2752575"/>
            <a:ext cx="846600" cy="8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9"/>
          <p:cNvCxnSpPr/>
          <p:nvPr/>
        </p:nvCxnSpPr>
        <p:spPr>
          <a:xfrm>
            <a:off x="222900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6" name="Google Shape;246;p29"/>
          <p:cNvSpPr txBox="1"/>
          <p:nvPr/>
        </p:nvSpPr>
        <p:spPr>
          <a:xfrm>
            <a:off x="2492175" y="2891175"/>
            <a:ext cx="732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5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350" y="2686016"/>
            <a:ext cx="979710" cy="97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150" y="2755438"/>
            <a:ext cx="912475" cy="9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750" y="2142622"/>
            <a:ext cx="1525300" cy="15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Goodness Gracious, Great Balls of Fire!</a:t>
            </a:r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Chemical Reactions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30"/>
          <p:cNvCxnSpPr/>
          <p:nvPr/>
        </p:nvCxnSpPr>
        <p:spPr>
          <a:xfrm flipH="1">
            <a:off x="2232150" y="151263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30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30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9" name="Google Shape;259;p30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" name="Google Shape;260;p30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1" name="Google Shape;261;p30"/>
          <p:cNvSpPr txBox="1"/>
          <p:nvPr/>
        </p:nvSpPr>
        <p:spPr>
          <a:xfrm>
            <a:off x="1240350" y="2903875"/>
            <a:ext cx="73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4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30"/>
          <p:cNvCxnSpPr/>
          <p:nvPr/>
        </p:nvCxnSpPr>
        <p:spPr>
          <a:xfrm>
            <a:off x="222900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30"/>
          <p:cNvSpPr txBox="1"/>
          <p:nvPr/>
        </p:nvSpPr>
        <p:spPr>
          <a:xfrm>
            <a:off x="2492175" y="2891175"/>
            <a:ext cx="732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5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63" y="2623000"/>
            <a:ext cx="912475" cy="9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962" y="2755450"/>
            <a:ext cx="912475" cy="9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125" y="2665075"/>
            <a:ext cx="828300" cy="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063" y="2350897"/>
            <a:ext cx="1456675" cy="14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31"/>
          <p:cNvCxnSpPr/>
          <p:nvPr/>
        </p:nvCxnSpPr>
        <p:spPr>
          <a:xfrm flipH="1">
            <a:off x="2232150" y="151263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31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31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8" name="Google Shape;278;p31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9" name="Google Shape;279;p31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0" name="Google Shape;280;p31"/>
          <p:cNvSpPr txBox="1"/>
          <p:nvPr/>
        </p:nvSpPr>
        <p:spPr>
          <a:xfrm>
            <a:off x="1240350" y="2903875"/>
            <a:ext cx="73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4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31"/>
          <p:cNvCxnSpPr/>
          <p:nvPr/>
        </p:nvCxnSpPr>
        <p:spPr>
          <a:xfrm>
            <a:off x="222900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3" name="Google Shape;283;p31"/>
          <p:cNvSpPr txBox="1"/>
          <p:nvPr/>
        </p:nvSpPr>
        <p:spPr>
          <a:xfrm>
            <a:off x="2492175" y="2891175"/>
            <a:ext cx="732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5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25" y="2838775"/>
            <a:ext cx="838650" cy="8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0450" y="2713113"/>
            <a:ext cx="925500" cy="9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225" y="2669700"/>
            <a:ext cx="925500" cy="9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989" y="2306575"/>
            <a:ext cx="1370825" cy="13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1308150" y="848750"/>
            <a:ext cx="1850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Reactants </a:t>
            </a:r>
            <a:endParaRPr sz="36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5822388" y="712700"/>
            <a:ext cx="20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1400" b="0" i="0" u="none" strike="noStrike" cap="none">
              <a:solidFill>
                <a:srgbClr val="911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32"/>
          <p:cNvCxnSpPr/>
          <p:nvPr/>
        </p:nvCxnSpPr>
        <p:spPr>
          <a:xfrm flipH="1">
            <a:off x="2232150" y="1512638"/>
            <a:ext cx="2100" cy="1662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" name="Google Shape;295;p32"/>
          <p:cNvCxnSpPr/>
          <p:nvPr/>
        </p:nvCxnSpPr>
        <p:spPr>
          <a:xfrm>
            <a:off x="1151550" y="1644700"/>
            <a:ext cx="2163300" cy="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32"/>
          <p:cNvCxnSpPr/>
          <p:nvPr/>
        </p:nvCxnSpPr>
        <p:spPr>
          <a:xfrm>
            <a:off x="11431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Google Shape;297;p32"/>
          <p:cNvCxnSpPr/>
          <p:nvPr/>
        </p:nvCxnSpPr>
        <p:spPr>
          <a:xfrm>
            <a:off x="331485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8" name="Google Shape;298;p32"/>
          <p:cNvCxnSpPr/>
          <p:nvPr/>
        </p:nvCxnSpPr>
        <p:spPr>
          <a:xfrm>
            <a:off x="6829200" y="151265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9" name="Google Shape;299;p32"/>
          <p:cNvSpPr txBox="1"/>
          <p:nvPr/>
        </p:nvSpPr>
        <p:spPr>
          <a:xfrm>
            <a:off x="1240350" y="2903875"/>
            <a:ext cx="73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4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4742117" y="3151900"/>
            <a:ext cx="587700" cy="21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1B1E"/>
          </a:solidFill>
          <a:ln w="25400" cap="flat" cmpd="sng">
            <a:solidFill>
              <a:srgbClr val="991B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32"/>
          <p:cNvCxnSpPr/>
          <p:nvPr/>
        </p:nvCxnSpPr>
        <p:spPr>
          <a:xfrm>
            <a:off x="2229000" y="1644700"/>
            <a:ext cx="8400" cy="410700"/>
          </a:xfrm>
          <a:prstGeom prst="straightConnector1">
            <a:avLst/>
          </a:prstGeom>
          <a:noFill/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2" name="Google Shape;302;p32"/>
          <p:cNvSpPr txBox="1"/>
          <p:nvPr/>
        </p:nvSpPr>
        <p:spPr>
          <a:xfrm>
            <a:off x="2492175" y="2891175"/>
            <a:ext cx="732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5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50" y="2715738"/>
            <a:ext cx="930375" cy="9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238" y="2656900"/>
            <a:ext cx="1037925" cy="10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5650" y="2656901"/>
            <a:ext cx="1037925" cy="10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563" y="2470100"/>
            <a:ext cx="1421675" cy="14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Chemical Reactions</a:t>
            </a:r>
            <a:endParaRPr dirty="0"/>
          </a:p>
        </p:txBody>
      </p:sp>
      <p:pic>
        <p:nvPicPr>
          <p:cNvPr id="2" name="Online Media 5" descr="K20 ICAP - Battalion Chief of the OKC Fire Department - Goodness Gracious, Great Balls of Fire!">
            <a:hlinkClick r:id="" action="ppaction://media"/>
            <a:extLst>
              <a:ext uri="{FF2B5EF4-FFF2-40B4-BE49-F238E27FC236}">
                <a16:creationId xmlns:a16="http://schemas.microsoft.com/office/drawing/2014/main" id="{7F14DC29-8657-E1FB-0A51-D08F369E34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0875" y="1085598"/>
            <a:ext cx="6096000" cy="344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A7664-C94F-77DF-1DD5-8DD56BC6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65F2-4548-F424-2A5D-27D2A23D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Meet the Battalion Chief</a:t>
            </a:r>
          </a:p>
        </p:txBody>
      </p:sp>
      <p:pic>
        <p:nvPicPr>
          <p:cNvPr id="6" name="Online Media 5" descr="K20 ICAP - Battalion Chief of the OKC Fire Department - Goodness Gracious, Great Balls of Fire!">
            <a:hlinkClick r:id="" action="ppaction://media"/>
            <a:extLst>
              <a:ext uri="{FF2B5EF4-FFF2-40B4-BE49-F238E27FC236}">
                <a16:creationId xmlns:a16="http://schemas.microsoft.com/office/drawing/2014/main" id="{EED2C5FC-9932-884D-2C6B-D772659861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0875" y="1085598"/>
            <a:ext cx="609600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Chat Stations</a:t>
            </a:r>
            <a:endParaRPr dirty="0"/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434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You and your group will go to each station to determine the products for each problem.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Once you have solved the problem, use your answer to find the next chat station.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 descr="A group of hands with different foods&#10;&#10;AI-generated content may be incorrect.">
            <a:extLst>
              <a:ext uri="{FF2B5EF4-FFF2-40B4-BE49-F238E27FC236}">
                <a16:creationId xmlns:a16="http://schemas.microsoft.com/office/drawing/2014/main" id="{A928806B-3366-B6F5-58CA-74484EC8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579" y="1466706"/>
            <a:ext cx="3019996" cy="22100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Chat Stations</a:t>
            </a:r>
            <a:endParaRPr dirty="0"/>
          </a:p>
        </p:txBody>
      </p:sp>
      <p:sp>
        <p:nvSpPr>
          <p:cNvPr id="325" name="Google Shape;325;p3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069400" cy="4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You and your group will go to each station to determine the product for each problem and determine the molecular model for the product side.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Once you have solved the problem, record your answers on the provided handout.</a:t>
            </a:r>
            <a:endParaRPr dirty="0"/>
          </a:p>
        </p:txBody>
      </p:sp>
      <p:pic>
        <p:nvPicPr>
          <p:cNvPr id="2" name="Picture 1" descr="A group of hands with different foods&#10;&#10;AI-generated content may be incorrect.">
            <a:extLst>
              <a:ext uri="{FF2B5EF4-FFF2-40B4-BE49-F238E27FC236}">
                <a16:creationId xmlns:a16="http://schemas.microsoft.com/office/drawing/2014/main" id="{4037AE02-8ABC-10BA-976B-75811068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579" y="1466706"/>
            <a:ext cx="3019996" cy="22100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Used to Think…But Now I Know…</a:t>
            </a:r>
            <a:endParaRPr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05991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Write a statement of what you used to think about chemical reactions.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On the right side of your page,  write at least one thing that you now understand about reactions.</a:t>
            </a:r>
            <a:endParaRPr dirty="0"/>
          </a:p>
        </p:txBody>
      </p:sp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10D0A42-08E9-0F23-1A86-B93DA407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260" y="1087092"/>
            <a:ext cx="2969315" cy="2969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happens to atoms during chemical reactions?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456175" y="763398"/>
            <a:ext cx="8232300" cy="16646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456175" y="2428058"/>
            <a:ext cx="8232300" cy="1198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Identify reactions in everyday activities.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Apply understanding of reactants compared to products for different types of chemical reactions.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Apply the principle that energy and matter are conserved, not created or destroyed.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Chain Notes—Round 1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44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On your handout in the “</a:t>
            </a:r>
            <a:r>
              <a:rPr lang="en" b="1" dirty="0">
                <a:solidFill>
                  <a:srgbClr val="91192A"/>
                </a:solidFill>
              </a:rPr>
              <a:t>You</a:t>
            </a:r>
            <a:r>
              <a:rPr lang="en" dirty="0"/>
              <a:t>” row, write three (3) things you already know about chemical reactions.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Pass your handout the person on your left when time is called.</a:t>
            </a:r>
            <a:endParaRPr dirty="0"/>
          </a:p>
        </p:txBody>
      </p:sp>
      <p:pic>
        <p:nvPicPr>
          <p:cNvPr id="3" name="Picture 2" descr="A chain link with a black background&#10;&#10;AI-generated content may be incorrect.">
            <a:extLst>
              <a:ext uri="{FF2B5EF4-FFF2-40B4-BE49-F238E27FC236}">
                <a16:creationId xmlns:a16="http://schemas.microsoft.com/office/drawing/2014/main" id="{6485791D-0F45-704E-BB68-6B0CFC34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43" y="1421296"/>
            <a:ext cx="1838738" cy="17956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Chain Notes—Round 2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56299" y="1152475"/>
            <a:ext cx="639176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Read the three (3) points written in the first row made by your classmate.</a:t>
            </a:r>
            <a:endParaRPr dirty="0"/>
          </a:p>
          <a:p>
            <a:pPr marL="45720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Choose one of the points and draw an arrow down to the section labeled “</a:t>
            </a:r>
            <a:r>
              <a:rPr lang="en" b="1" dirty="0">
                <a:solidFill>
                  <a:srgbClr val="91192A"/>
                </a:solidFill>
              </a:rPr>
              <a:t>Partner 1.</a:t>
            </a:r>
            <a:r>
              <a:rPr lang="en" dirty="0"/>
              <a:t>” </a:t>
            </a:r>
            <a:endParaRPr dirty="0"/>
          </a:p>
          <a:p>
            <a:pPr marL="45720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Add an additional fact, idea, or correction through words or a drawing.</a:t>
            </a:r>
            <a:endParaRPr dirty="0">
              <a:solidFill>
                <a:srgbClr val="991B1E"/>
              </a:solidFill>
            </a:endParaRPr>
          </a:p>
          <a:p>
            <a:pPr marL="45720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Pass the handout to the person on your left.</a:t>
            </a:r>
            <a:br>
              <a:rPr lang="en" dirty="0"/>
            </a:br>
            <a:endParaRPr dirty="0"/>
          </a:p>
        </p:txBody>
      </p:sp>
      <p:pic>
        <p:nvPicPr>
          <p:cNvPr id="2" name="Picture 1" descr="A chain link with a black background&#10;&#10;AI-generated content may be incorrect.">
            <a:extLst>
              <a:ext uri="{FF2B5EF4-FFF2-40B4-BE49-F238E27FC236}">
                <a16:creationId xmlns:a16="http://schemas.microsoft.com/office/drawing/2014/main" id="{5A1DC350-DC9F-AABE-C49E-9CA97EA9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43" y="1421296"/>
            <a:ext cx="1838738" cy="1795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Chain Notes—Round 3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56299" y="1152475"/>
            <a:ext cx="644145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Read the three (3) points written in the first row made by your classmate.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Choose one of the points and draw an arrow down to the section labeled “</a:t>
            </a:r>
            <a:r>
              <a:rPr lang="en" b="1" dirty="0">
                <a:solidFill>
                  <a:srgbClr val="91192A"/>
                </a:solidFill>
              </a:rPr>
              <a:t>Partner 2.</a:t>
            </a:r>
            <a:r>
              <a:rPr lang="en" dirty="0"/>
              <a:t>”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Add an additional fact, idea, or correction through words or a drawing.</a:t>
            </a:r>
            <a:endParaRPr dirty="0">
              <a:solidFill>
                <a:srgbClr val="991B1E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Pass the handout to the person on your left.</a:t>
            </a:r>
            <a:endParaRPr dirty="0"/>
          </a:p>
        </p:txBody>
      </p:sp>
      <p:pic>
        <p:nvPicPr>
          <p:cNvPr id="2" name="Picture 1" descr="A chain link with a black background&#10;&#10;AI-generated content may be incorrect.">
            <a:extLst>
              <a:ext uri="{FF2B5EF4-FFF2-40B4-BE49-F238E27FC236}">
                <a16:creationId xmlns:a16="http://schemas.microsoft.com/office/drawing/2014/main" id="{71F7FF89-78CE-9E48-E8DA-72A53CB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43" y="1421296"/>
            <a:ext cx="1838738" cy="1795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Chain Notes—Round 4</a:t>
            </a: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92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Read the three (3) points written in the first row made by your classmate.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Choose one of the points and draw an arrow down to the section labeled “</a:t>
            </a:r>
            <a:r>
              <a:rPr lang="en" b="1" dirty="0">
                <a:solidFill>
                  <a:srgbClr val="91192A"/>
                </a:solidFill>
              </a:rPr>
              <a:t>Partner 3.</a:t>
            </a:r>
            <a:r>
              <a:rPr lang="en" dirty="0"/>
              <a:t>”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Add an additional fact, idea, or correction through words or a drawing.</a:t>
            </a:r>
            <a:endParaRPr dirty="0">
              <a:solidFill>
                <a:srgbClr val="991B1E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Pass the handout back to the original person.</a:t>
            </a:r>
            <a:endParaRPr dirty="0"/>
          </a:p>
        </p:txBody>
      </p:sp>
      <p:pic>
        <p:nvPicPr>
          <p:cNvPr id="2" name="Picture 1" descr="A chain link with a black background&#10;&#10;AI-generated content may be incorrect.">
            <a:extLst>
              <a:ext uri="{FF2B5EF4-FFF2-40B4-BE49-F238E27FC236}">
                <a16:creationId xmlns:a16="http://schemas.microsoft.com/office/drawing/2014/main" id="{EEBDAF9F-F231-4768-9DA6-9862B8AB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43" y="1421296"/>
            <a:ext cx="1838738" cy="1795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Chain Notes—Round 5</a:t>
            </a:r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56299" y="1152475"/>
            <a:ext cx="597431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Take 5 minutes to review the comments you received on your paper.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Once everyone has finished reviewing their papers, take another 5 minutes as a group to summarize what everyone knows about chemical reactions.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dirty="0"/>
              <a:t>Be prepare to share out. </a:t>
            </a:r>
            <a:endParaRPr dirty="0"/>
          </a:p>
        </p:txBody>
      </p:sp>
      <p:pic>
        <p:nvPicPr>
          <p:cNvPr id="3" name="Picture 2" descr="A chain link with a black background&#10;&#10;AI-generated content may be incorrect.">
            <a:extLst>
              <a:ext uri="{FF2B5EF4-FFF2-40B4-BE49-F238E27FC236}">
                <a16:creationId xmlns:a16="http://schemas.microsoft.com/office/drawing/2014/main" id="{13F849CE-625D-5FFA-AFF2-F1BDC1DA1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43" y="1421296"/>
            <a:ext cx="1838738" cy="179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935</Words>
  <Application>Microsoft Macintosh PowerPoint</Application>
  <PresentationFormat>On-screen Show (16:9)</PresentationFormat>
  <Paragraphs>99</Paragraphs>
  <Slides>27</Slides>
  <Notes>27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Roboto</vt:lpstr>
      <vt:lpstr>Calibri</vt:lpstr>
      <vt:lpstr>Arial</vt:lpstr>
      <vt:lpstr>K20 LEARN</vt:lpstr>
      <vt:lpstr>PowerPoint Presentation</vt:lpstr>
      <vt:lpstr>Goodness Gracious, Great Balls of Fire!</vt:lpstr>
      <vt:lpstr>Essential Questions</vt:lpstr>
      <vt:lpstr>Learning Objectives</vt:lpstr>
      <vt:lpstr>Chain Notes—Round 1</vt:lpstr>
      <vt:lpstr>Chain Notes—Round 2</vt:lpstr>
      <vt:lpstr>Chain Notes—Round 3</vt:lpstr>
      <vt:lpstr>Chain Notes—Round 4</vt:lpstr>
      <vt:lpstr>Chain Notes—Round 5</vt:lpstr>
      <vt:lpstr>Candle Fires</vt:lpstr>
      <vt:lpstr>Think about this…</vt:lpstr>
      <vt:lpstr>Card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Chemical Reactions</vt:lpstr>
      <vt:lpstr>Meet the Battalion Chief</vt:lpstr>
      <vt:lpstr>Chat Stations</vt:lpstr>
      <vt:lpstr>Chat Stations</vt:lpstr>
      <vt:lpstr>I Used to Think…But Now I Know…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Goodness Gracious, Great Balls of Fire!</dc:title>
  <dc:subject/>
  <dc:creator>K20 Center</dc:creator>
  <cp:keywords/>
  <dc:description/>
  <cp:lastModifiedBy>Gracia, Ann M.</cp:lastModifiedBy>
  <cp:revision>9</cp:revision>
  <dcterms:modified xsi:type="dcterms:W3CDTF">2025-06-04T20:44:47Z</dcterms:modified>
  <cp:category/>
</cp:coreProperties>
</file>