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Constantia" panose="02030602050306030303" pitchFamily="18" charset="0"/>
      <p:regular r:id="rId34"/>
      <p:bold r:id="rId35"/>
      <p:italic r:id="rId36"/>
      <p:boldItalic r:id="rId37"/>
    </p:embeddedFont>
    <p:embeddedFont>
      <p:font typeface="Georgia" panose="02040502050405020303" pitchFamily="18" charset="0"/>
      <p:regular r:id="rId38"/>
      <p:bold r:id="rId39"/>
      <p:italic r:id="rId40"/>
      <p:boldItalic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DmIT36rWKjNwVUz0KbIfyw34BW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25" d="100"/>
          <a:sy n="225" d="100"/>
        </p:scale>
        <p:origin x="3672"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3ba005a34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Click on the image to play the video. </a:t>
            </a:r>
          </a:p>
          <a:p>
            <a:pPr marL="0" lvl="0" indent="0" algn="l" rtl="0">
              <a:lnSpc>
                <a:spcPct val="100000"/>
              </a:lnSpc>
              <a:spcBef>
                <a:spcPts val="0"/>
              </a:spcBef>
              <a:spcAft>
                <a:spcPts val="0"/>
              </a:spcAft>
              <a:buSzPts val="1400"/>
              <a:buNone/>
            </a:pPr>
            <a:endParaRPr dirty="0"/>
          </a:p>
          <a:p>
            <a:pPr marL="0" lvl="0" indent="0" algn="l" rtl="0">
              <a:lnSpc>
                <a:spcPct val="115000"/>
              </a:lnSpc>
              <a:spcBef>
                <a:spcPts val="1200"/>
              </a:spcBef>
              <a:spcAft>
                <a:spcPts val="1200"/>
              </a:spcAft>
              <a:buClr>
                <a:schemeClr val="dk1"/>
              </a:buClr>
              <a:buSzPts val="1100"/>
              <a:buFont typeface="Arial"/>
              <a:buNone/>
            </a:pPr>
            <a:r>
              <a:rPr lang="en-US" dirty="0"/>
              <a:t>YouTube. (2017). </a:t>
            </a:r>
            <a:r>
              <a:rPr lang="en-US" i="1" dirty="0"/>
              <a:t>YouTube</a:t>
            </a:r>
            <a:r>
              <a:rPr lang="en-US" dirty="0"/>
              <a:t>. Retrieved June 1, 2022, from https://www.youtube.com/watch?v=ZI30ZnePn60. </a:t>
            </a:r>
            <a:endParaRPr dirty="0"/>
          </a:p>
        </p:txBody>
      </p:sp>
      <p:sp>
        <p:nvSpPr>
          <p:cNvPr id="134" name="Google Shape;134;g13ba005a3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Use questioning to help recap with students the proper way to set up and identify the parts of a chemical formula before sharing the slide.</a:t>
            </a:r>
            <a:endParaRPr/>
          </a:p>
          <a:p>
            <a:pPr marL="0" lvl="0" indent="0" algn="l" rtl="0">
              <a:lnSpc>
                <a:spcPct val="115000"/>
              </a:lnSpc>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a:t>Print off enough of the Card Sort document so each group has a set and cut along the dotted lines. Put students in groups of 3-4. Pass out a set of Card Sorts to each group and ask students to group similar reactions together.</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a:t>The students' reaction to such an open-ended card sort (especially if this is their first time) will likely be to insist that the activity is too hard, and they can't do it. Your first reactions, as a teacher, will be to feed them hints leading into too much information and/or to just give up and move to explaining it as a whole group. The students will only work as hard as they think you'll survive, so don't let them trick you. Allow the hints to be as vague as "What do you notice that's the same? What do you notice that's different?" Wait until they answer. Seriously, resist the urge to fill the silence, put it on the students, and just wait for them to answer.</a:t>
            </a:r>
            <a:endParaRPr/>
          </a:p>
        </p:txBody>
      </p:sp>
      <p:sp>
        <p:nvSpPr>
          <p:cNvPr id="148" name="Google Shape;14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a56168e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fa56168ea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fa56168ea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fa56168ead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fa56168ea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fa56168ead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a56168ea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fa56168ead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fa56168ea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fa56168ead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fa56168e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fa56168ead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fa56168ea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fa56168ead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a56168ea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fa56168ead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fa56168ead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fa56168ead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a56168ea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fa56168ead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3c93aef6e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Click on the image to play the video. </a:t>
            </a:r>
          </a:p>
          <a:p>
            <a:pPr marL="0" lvl="0" indent="0" algn="l" rtl="0">
              <a:lnSpc>
                <a:spcPct val="100000"/>
              </a:lnSpc>
              <a:spcBef>
                <a:spcPts val="0"/>
              </a:spcBef>
              <a:spcAft>
                <a:spcPts val="0"/>
              </a:spcAft>
              <a:buSzPts val="1400"/>
              <a:buNone/>
            </a:pPr>
            <a:endParaRPr dirty="0"/>
          </a:p>
          <a:p>
            <a:pPr marL="0" marR="0" lvl="0" indent="0" algn="l" rtl="0">
              <a:lnSpc>
                <a:spcPct val="115000"/>
              </a:lnSpc>
              <a:spcBef>
                <a:spcPts val="1200"/>
              </a:spcBef>
              <a:spcAft>
                <a:spcPts val="1200"/>
              </a:spcAft>
              <a:buClr>
                <a:schemeClr val="dk1"/>
              </a:buClr>
              <a:buSzPts val="1100"/>
              <a:buFont typeface="Arial"/>
              <a:buNone/>
            </a:pPr>
            <a:r>
              <a:rPr lang="en-US" dirty="0"/>
              <a:t>K20 Center. (2022, October 6). “</a:t>
            </a:r>
            <a:r>
              <a:rPr lang="en-US" b="0" i="0" dirty="0">
                <a:latin typeface="Roboto"/>
                <a:ea typeface="Roboto"/>
                <a:cs typeface="Roboto"/>
                <a:sym typeface="Roboto"/>
              </a:rPr>
              <a:t>K20 ICAP - Goodness Gracious, Great Balls of Fire!”</a:t>
            </a:r>
            <a:r>
              <a:rPr lang="en-US" dirty="0"/>
              <a:t> [Video]. YouTube. (2022). https://www.youtube.com/watch?v=15QD5I2tRNM&amp;list=PL-aUhEQeaZXLg0yYwLKeUT2Ud1sC0inzo&amp;index=24&amp;t=2s</a:t>
            </a:r>
            <a:endParaRPr dirty="0"/>
          </a:p>
        </p:txBody>
      </p:sp>
      <p:sp>
        <p:nvSpPr>
          <p:cNvPr id="327" name="Google Shape;327;g13c93aef6e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3ba005a341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Physical Science Extend</a:t>
            </a:r>
            <a:endParaRPr/>
          </a:p>
          <a:p>
            <a:pPr marL="0" lvl="0" indent="0" algn="l" rtl="0">
              <a:lnSpc>
                <a:spcPct val="100000"/>
              </a:lnSpc>
              <a:spcBef>
                <a:spcPts val="0"/>
              </a:spcBef>
              <a:spcAft>
                <a:spcPts val="0"/>
              </a:spcAft>
              <a:buSzPts val="1400"/>
              <a:buNone/>
            </a:pPr>
            <a:r>
              <a:rPr lang="en-US"/>
              <a:t>K20 Center. (n.d.). Chat stations. Strategies. https://learn.k20center.ou.edu/strategy/944</a:t>
            </a:r>
            <a:endParaRPr/>
          </a:p>
        </p:txBody>
      </p:sp>
      <p:sp>
        <p:nvSpPr>
          <p:cNvPr id="333" name="Google Shape;333;g13ba005a34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3ba005a341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Chemistry Extend</a:t>
            </a:r>
            <a:endParaRPr/>
          </a:p>
        </p:txBody>
      </p:sp>
      <p:sp>
        <p:nvSpPr>
          <p:cNvPr id="340" name="Google Shape;340;g13ba005a341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K20 Center. (n.d.). I used to think . . . But now I know. Strategies. https://learn.k20center.ou.edu/strategy/137</a:t>
            </a:r>
            <a:endParaRPr dirty="0"/>
          </a:p>
        </p:txBody>
      </p:sp>
      <p:sp>
        <p:nvSpPr>
          <p:cNvPr id="347" name="Google Shape;34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K20 Center. (n.d.). Chain notes. Strategy. https://learn.k20center.ou.edu/strategy/52</a:t>
            </a:r>
            <a:endParaRPr/>
          </a:p>
        </p:txBody>
      </p:sp>
      <p:sp>
        <p:nvSpPr>
          <p:cNvPr id="99" name="Google Shape;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6" name="Google Shape;1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3cc134854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3" name="Google Shape;113;g13cc13485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cc134854f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0" name="Google Shape;120;g13cc13485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cc134854f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7" name="Google Shape;127;g13cc134854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pic>
        <p:nvPicPr>
          <p:cNvPr id="9" name="Google Shape;9;p23"/>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42"/>
        <p:cNvGrpSpPr/>
        <p:nvPr/>
      </p:nvGrpSpPr>
      <p:grpSpPr>
        <a:xfrm>
          <a:off x="0" y="0"/>
          <a:ext cx="0" cy="0"/>
          <a:chOff x="0" y="0"/>
          <a:chExt cx="0" cy="0"/>
        </a:xfrm>
      </p:grpSpPr>
      <p:pic>
        <p:nvPicPr>
          <p:cNvPr id="43" name="Google Shape;43;p3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4"/>
        <p:cNvGrpSpPr/>
        <p:nvPr/>
      </p:nvGrpSpPr>
      <p:grpSpPr>
        <a:xfrm>
          <a:off x="0" y="0"/>
          <a:ext cx="0" cy="0"/>
          <a:chOff x="0" y="0"/>
          <a:chExt cx="0" cy="0"/>
        </a:xfrm>
      </p:grpSpPr>
      <p:sp>
        <p:nvSpPr>
          <p:cNvPr id="45" name="Google Shape;45;p34"/>
          <p:cNvSpPr txBox="1">
            <a:spLocks noGrp="1"/>
          </p:cNvSpPr>
          <p:nvPr>
            <p:ph type="body" idx="1"/>
          </p:nvPr>
        </p:nvSpPr>
        <p:spPr>
          <a:xfrm>
            <a:off x="3575050" y="1428750"/>
            <a:ext cx="5111750" cy="3257550"/>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6" name="Google Shape;46;p34"/>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body" idx="2"/>
          </p:nvPr>
        </p:nvSpPr>
        <p:spPr>
          <a:xfrm>
            <a:off x="457200" y="1428750"/>
            <a:ext cx="3124200" cy="325755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8" name="Google Shape;48;p3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ColTx" type="twoColTx">
  <p:cSld name="TITLE_AND_TWO_COLUMNS">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457200" y="205978"/>
            <a:ext cx="8229600" cy="857250"/>
          </a:xfrm>
          <a:prstGeom prst="rect">
            <a:avLst/>
          </a:prstGeom>
          <a:noFill/>
          <a:ln>
            <a:noFill/>
          </a:ln>
        </p:spPr>
        <p:txBody>
          <a:bodyPr spcFirstLastPara="1" wrap="square" lIns="91400" tIns="91400" rIns="91400" bIns="91400" anchor="ctr" anchorCtr="0">
            <a:noAutofit/>
          </a:bodyPr>
          <a:lstStyle>
            <a:lvl1pPr lvl="0" algn="l">
              <a:lnSpc>
                <a:spcPct val="100000"/>
              </a:lnSpc>
              <a:spcBef>
                <a:spcPts val="0"/>
              </a:spcBef>
              <a:spcAft>
                <a:spcPts val="0"/>
              </a:spcAft>
              <a:buClr>
                <a:srgbClr val="991B1E"/>
              </a:buClr>
              <a:buSzPts val="3600"/>
              <a:buFont typeface="Georgia"/>
              <a:buNone/>
              <a:defRPr sz="3600" b="0">
                <a:solidFill>
                  <a:srgbClr val="991B1E"/>
                </a:solidFill>
                <a:latin typeface="Calibri"/>
                <a:ea typeface="Calibri"/>
                <a:cs typeface="Calibri"/>
                <a:sym typeface="Calibri"/>
              </a:defRPr>
            </a:lvl1pPr>
            <a:lvl2pPr lvl="1"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endParaRPr/>
          </a:p>
        </p:txBody>
      </p:sp>
      <p:sp>
        <p:nvSpPr>
          <p:cNvPr id="51" name="Google Shape;51;p35"/>
          <p:cNvSpPr txBox="1">
            <a:spLocks noGrp="1"/>
          </p:cNvSpPr>
          <p:nvPr>
            <p:ph type="body" idx="1"/>
          </p:nvPr>
        </p:nvSpPr>
        <p:spPr>
          <a:xfrm>
            <a:off x="457200" y="1200150"/>
            <a:ext cx="3994500" cy="3725775"/>
          </a:xfrm>
          <a:prstGeom prst="rect">
            <a:avLst/>
          </a:prstGeom>
          <a:noFill/>
          <a:ln>
            <a:noFill/>
          </a:ln>
        </p:spPr>
        <p:txBody>
          <a:bodyPr spcFirstLastPara="1" wrap="square" lIns="91400" tIns="91400" rIns="91400" bIns="91400" anchor="t" anchorCtr="0">
            <a:no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sp>
        <p:nvSpPr>
          <p:cNvPr id="52" name="Google Shape;52;p35"/>
          <p:cNvSpPr txBox="1">
            <a:spLocks noGrp="1"/>
          </p:cNvSpPr>
          <p:nvPr>
            <p:ph type="body" idx="2"/>
          </p:nvPr>
        </p:nvSpPr>
        <p:spPr>
          <a:xfrm>
            <a:off x="4692274" y="1200150"/>
            <a:ext cx="3994500" cy="3725775"/>
          </a:xfrm>
          <a:prstGeom prst="rect">
            <a:avLst/>
          </a:prstGeom>
          <a:noFill/>
          <a:ln>
            <a:noFill/>
          </a:ln>
        </p:spPr>
        <p:txBody>
          <a:bodyPr spcFirstLastPara="1" wrap="square" lIns="91400" tIns="91400" rIns="91400" bIns="91400" anchor="t" anchorCtr="0">
            <a:no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pic>
        <p:nvPicPr>
          <p:cNvPr id="53" name="Google Shape;53;p3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ogo slide">
  <p:cSld name="Logo slide">
    <p:spTree>
      <p:nvGrpSpPr>
        <p:cNvPr id="1" name="Shape 5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blue">
  <p:cSld name="Title and body blue">
    <p:spTree>
      <p:nvGrpSpPr>
        <p:cNvPr id="1" name="Shape 55"/>
        <p:cNvGrpSpPr/>
        <p:nvPr/>
      </p:nvGrpSpPr>
      <p:grpSpPr>
        <a:xfrm>
          <a:off x="0" y="0"/>
          <a:ext cx="0" cy="0"/>
          <a:chOff x="0" y="0"/>
          <a:chExt cx="0" cy="0"/>
        </a:xfrm>
      </p:grpSpPr>
      <p:sp>
        <p:nvSpPr>
          <p:cNvPr id="56" name="Google Shape;56;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A2836"/>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8" name="Google Shape;58;p3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red">
  <p:cSld name="Title and body red">
    <p:bg>
      <p:bgPr>
        <a:solidFill>
          <a:schemeClr val="lt1"/>
        </a:solidFill>
        <a:effectLst/>
      </p:bgPr>
    </p:bg>
    <p:spTree>
      <p:nvGrpSpPr>
        <p:cNvPr id="1" name="Shape 59"/>
        <p:cNvGrpSpPr/>
        <p:nvPr/>
      </p:nvGrpSpPr>
      <p:grpSpPr>
        <a:xfrm>
          <a:off x="0" y="0"/>
          <a:ext cx="0" cy="0"/>
          <a:chOff x="0" y="0"/>
          <a:chExt cx="0" cy="0"/>
        </a:xfrm>
      </p:grpSpPr>
      <p:sp>
        <p:nvSpPr>
          <p:cNvPr id="60" name="Google Shape;60;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71D20"/>
              </a:buClr>
              <a:buSzPts val="3600"/>
              <a:buFont typeface="Calibri"/>
              <a:buNone/>
              <a:defRPr>
                <a:solidFill>
                  <a:srgbClr val="971D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62" name="Google Shape;62;p3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yellow">
  <p:cSld name="Title and body yellow">
    <p:spTree>
      <p:nvGrpSpPr>
        <p:cNvPr id="1" name="Shape 63"/>
        <p:cNvGrpSpPr/>
        <p:nvPr/>
      </p:nvGrpSpPr>
      <p:grpSpPr>
        <a:xfrm>
          <a:off x="0" y="0"/>
          <a:ext cx="0" cy="0"/>
          <a:chOff x="0" y="0"/>
          <a:chExt cx="0" cy="0"/>
        </a:xfrm>
      </p:grpSpPr>
      <p:sp>
        <p:nvSpPr>
          <p:cNvPr id="64" name="Google Shape;64;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A8219"/>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66" name="Google Shape;66;p3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70"/>
        <p:cNvGrpSpPr/>
        <p:nvPr/>
      </p:nvGrpSpPr>
      <p:grpSpPr>
        <a:xfrm>
          <a:off x="0" y="0"/>
          <a:ext cx="0" cy="0"/>
          <a:chOff x="0" y="0"/>
          <a:chExt cx="0" cy="0"/>
        </a:xfrm>
      </p:grpSpPr>
      <p:sp>
        <p:nvSpPr>
          <p:cNvPr id="71" name="Google Shape;71;p25"/>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5"/>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73" name="Google Shape;73;p2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10"/>
        <p:cNvGrpSpPr/>
        <p:nvPr/>
      </p:nvGrpSpPr>
      <p:grpSpPr>
        <a:xfrm>
          <a:off x="0" y="0"/>
          <a:ext cx="0" cy="0"/>
          <a:chOff x="0" y="0"/>
          <a:chExt cx="0" cy="0"/>
        </a:xfrm>
      </p:grpSpPr>
      <p:sp>
        <p:nvSpPr>
          <p:cNvPr id="11" name="Google Shape;11;p26"/>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6"/>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520"/>
              </a:spcBef>
              <a:spcAft>
                <a:spcPts val="0"/>
              </a:spcAft>
              <a:buSzPts val="2600"/>
              <a:buNone/>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3" name="Google Shape;13;p2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27"/>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7"/>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25755" algn="l">
              <a:lnSpc>
                <a:spcPct val="100000"/>
              </a:lnSpc>
              <a:spcBef>
                <a:spcPts val="360"/>
              </a:spcBef>
              <a:spcAft>
                <a:spcPts val="0"/>
              </a:spcAft>
              <a:buSzPts val="1530"/>
              <a:buChar char="⚫"/>
              <a:defRPr/>
            </a:lvl2pPr>
            <a:lvl3pPr marL="1371600" lvl="2" indent="-308610" algn="l">
              <a:lnSpc>
                <a:spcPct val="100000"/>
              </a:lnSpc>
              <a:spcBef>
                <a:spcPts val="360"/>
              </a:spcBef>
              <a:spcAft>
                <a:spcPts val="0"/>
              </a:spcAft>
              <a:buSzPts val="1260"/>
              <a:buChar char="⚫"/>
              <a:defRPr/>
            </a:lvl3pPr>
            <a:lvl4pPr marL="1828800" lvl="3" indent="-302894" algn="l">
              <a:lnSpc>
                <a:spcPct val="100000"/>
              </a:lnSpc>
              <a:spcBef>
                <a:spcPts val="360"/>
              </a:spcBef>
              <a:spcAft>
                <a:spcPts val="0"/>
              </a:spcAft>
              <a:buSzPts val="1170"/>
              <a:buChar char="⚫"/>
              <a:defRPr/>
            </a:lvl4pPr>
            <a:lvl5pPr marL="2286000" lvl="4" indent="-302895" algn="l">
              <a:lnSpc>
                <a:spcPct val="100000"/>
              </a:lnSpc>
              <a:spcBef>
                <a:spcPts val="360"/>
              </a:spcBef>
              <a:spcAft>
                <a:spcPts val="0"/>
              </a:spcAft>
              <a:buSzPts val="1170"/>
              <a:buChar char="⚫"/>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7" name="Google Shape;17;p2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8"/>
        <p:cNvGrpSpPr/>
        <p:nvPr/>
      </p:nvGrpSpPr>
      <p:grpSpPr>
        <a:xfrm>
          <a:off x="0" y="0"/>
          <a:ext cx="0" cy="0"/>
          <a:chOff x="0" y="0"/>
          <a:chExt cx="0" cy="0"/>
        </a:xfrm>
      </p:grpSpPr>
      <p:pic>
        <p:nvPicPr>
          <p:cNvPr id="19" name="Google Shape;19;g13ba005a341_0_8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0" name="Google Shape;20;g13ba005a341_0_8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body" idx="1"/>
          </p:nvPr>
        </p:nvSpPr>
        <p:spPr>
          <a:xfrm>
            <a:off x="457200" y="1440064"/>
            <a:ext cx="4038600" cy="332613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4" name="Google Shape;24;p28"/>
          <p:cNvSpPr txBox="1">
            <a:spLocks noGrp="1"/>
          </p:cNvSpPr>
          <p:nvPr>
            <p:ph type="body" idx="2"/>
          </p:nvPr>
        </p:nvSpPr>
        <p:spPr>
          <a:xfrm>
            <a:off x="4648200" y="1440064"/>
            <a:ext cx="4038600" cy="332613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5" name="Google Shape;25;p2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6"/>
        <p:cNvGrpSpPr/>
        <p:nvPr/>
      </p:nvGrpSpPr>
      <p:grpSpPr>
        <a:xfrm>
          <a:off x="0" y="0"/>
          <a:ext cx="0" cy="0"/>
          <a:chOff x="0" y="0"/>
          <a:chExt cx="0" cy="0"/>
        </a:xfrm>
      </p:grpSpPr>
      <p:pic>
        <p:nvPicPr>
          <p:cNvPr id="27" name="Google Shape;27;p2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0"/>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1" name="Google Shape;31;p30"/>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2" name="Google Shape;32;p30"/>
          <p:cNvSpPr txBox="1">
            <a:spLocks noGrp="1"/>
          </p:cNvSpPr>
          <p:nvPr>
            <p:ph type="body" idx="3"/>
          </p:nvPr>
        </p:nvSpPr>
        <p:spPr>
          <a:xfrm>
            <a:off x="457200" y="1885950"/>
            <a:ext cx="4040188" cy="288429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3" name="Google Shape;33;p30"/>
          <p:cNvSpPr txBox="1">
            <a:spLocks noGrp="1"/>
          </p:cNvSpPr>
          <p:nvPr>
            <p:ph type="body" idx="4"/>
          </p:nvPr>
        </p:nvSpPr>
        <p:spPr>
          <a:xfrm>
            <a:off x="4645027" y="1885950"/>
            <a:ext cx="4041775" cy="288429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4" name="Google Shape;34;p3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35"/>
        <p:cNvGrpSpPr/>
        <p:nvPr/>
      </p:nvGrpSpPr>
      <p:grpSpPr>
        <a:xfrm>
          <a:off x="0" y="0"/>
          <a:ext cx="0" cy="0"/>
          <a:chOff x="0" y="0"/>
          <a:chExt cx="0" cy="0"/>
        </a:xfrm>
      </p:grpSpPr>
      <p:sp>
        <p:nvSpPr>
          <p:cNvPr id="36" name="Google Shape;36;p31"/>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8" name="Google Shape;38;p3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32"/>
          <p:cNvSpPr txBox="1">
            <a:spLocks noGrp="1"/>
          </p:cNvSpPr>
          <p:nvPr>
            <p:ph type="title"/>
          </p:nvPr>
        </p:nvSpPr>
        <p:spPr>
          <a:xfrm>
            <a:off x="457200" y="528066"/>
            <a:ext cx="83058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sz="3600" b="0">
                <a:solidFill>
                  <a:schemeClr val="accent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3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onstantia"/>
                <a:ea typeface="Constantia"/>
                <a:cs typeface="Constantia"/>
                <a:sym typeface="Constantia"/>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lnSpc>
                <a:spcPct val="100000"/>
              </a:lnSpc>
              <a:spcBef>
                <a:spcPts val="24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5275" algn="l" rtl="0">
              <a:lnSpc>
                <a:spcPct val="100000"/>
              </a:lnSpc>
              <a:spcBef>
                <a:spcPts val="210"/>
              </a:spcBef>
              <a:spcAft>
                <a:spcPts val="0"/>
              </a:spcAft>
              <a:buClr>
                <a:schemeClr val="dk2"/>
              </a:buClr>
              <a:buSzPts val="1050"/>
              <a:buFont typeface="Constantia"/>
              <a:buChar char="•"/>
              <a:defRPr sz="1050" b="0" i="0" u="none" strike="noStrike" cap="none">
                <a:solidFill>
                  <a:schemeClr val="dk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40000" scaled="0"/>
        </a:gradFill>
        <a:effectLst/>
      </p:bgPr>
    </p:bg>
    <p:spTree>
      <p:nvGrpSpPr>
        <p:cNvPr id="1" name="Shape 67"/>
        <p:cNvGrpSpPr/>
        <p:nvPr/>
      </p:nvGrpSpPr>
      <p:grpSpPr>
        <a:xfrm>
          <a:off x="0" y="0"/>
          <a:ext cx="0" cy="0"/>
          <a:chOff x="0" y="0"/>
          <a:chExt cx="0" cy="0"/>
        </a:xfrm>
      </p:grpSpPr>
      <p:sp>
        <p:nvSpPr>
          <p:cNvPr id="68" name="Google Shape;68;p24"/>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24"/>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lt1"/>
                </a:solidFill>
                <a:latin typeface="Constantia"/>
                <a:ea typeface="Constantia"/>
                <a:cs typeface="Constantia"/>
                <a:sym typeface="Constantia"/>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lt1"/>
                </a:solidFill>
                <a:latin typeface="Constantia"/>
                <a:ea typeface="Constantia"/>
                <a:cs typeface="Constantia"/>
                <a:sym typeface="Constantia"/>
              </a:defRPr>
            </a:lvl7pPr>
            <a:lvl8pPr marL="3657600" marR="0" lvl="7" indent="-304800" algn="l" rtl="0">
              <a:lnSpc>
                <a:spcPct val="100000"/>
              </a:lnSpc>
              <a:spcBef>
                <a:spcPts val="240"/>
              </a:spcBef>
              <a:spcAft>
                <a:spcPts val="0"/>
              </a:spcAft>
              <a:buClr>
                <a:schemeClr val="lt2"/>
              </a:buClr>
              <a:buSzPts val="1200"/>
              <a:buFont typeface="Constantia"/>
              <a:buChar char="•"/>
              <a:defRPr sz="1200" b="0" i="0" u="none" strike="noStrike" cap="none">
                <a:solidFill>
                  <a:schemeClr val="lt1"/>
                </a:solidFill>
                <a:latin typeface="Constantia"/>
                <a:ea typeface="Constantia"/>
                <a:cs typeface="Constantia"/>
                <a:sym typeface="Constantia"/>
              </a:defRPr>
            </a:lvl8pPr>
            <a:lvl9pPr marL="4114800" marR="0" lvl="8" indent="-295275" algn="l" rtl="0">
              <a:lnSpc>
                <a:spcPct val="100000"/>
              </a:lnSpc>
              <a:spcBef>
                <a:spcPts val="210"/>
              </a:spcBef>
              <a:spcAft>
                <a:spcPts val="0"/>
              </a:spcAft>
              <a:buClr>
                <a:schemeClr val="lt2"/>
              </a:buClr>
              <a:buSzPts val="1050"/>
              <a:buFont typeface="Constantia"/>
              <a:buChar char="•"/>
              <a:defRPr sz="1050" b="0" i="0" u="none" strike="noStrike" cap="none">
                <a:solidFill>
                  <a:schemeClr val="lt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ZI30ZnePn60"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15QD5I2tRN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3ba005a341_0_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a:t>Candle Fires</a:t>
            </a:r>
            <a:endParaRPr/>
          </a:p>
        </p:txBody>
      </p:sp>
      <p:pic>
        <p:nvPicPr>
          <p:cNvPr id="137" name="Google Shape;137;g13ba005a341_0_0">
            <a:hlinkClick r:id="rId3"/>
          </p:cNvPr>
          <p:cNvPicPr preferRelativeResize="0"/>
          <p:nvPr/>
        </p:nvPicPr>
        <p:blipFill rotWithShape="1">
          <a:blip r:embed="rId4">
            <a:alphaModFix/>
          </a:blip>
          <a:srcRect/>
          <a:stretch/>
        </p:blipFill>
        <p:spPr>
          <a:xfrm>
            <a:off x="1853363" y="1310100"/>
            <a:ext cx="5437276" cy="30720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Think about this...</a:t>
            </a:r>
            <a:endParaRPr/>
          </a:p>
        </p:txBody>
      </p:sp>
      <p:sp>
        <p:nvSpPr>
          <p:cNvPr id="143" name="Google Shape;143;p5"/>
          <p:cNvSpPr/>
          <p:nvPr/>
        </p:nvSpPr>
        <p:spPr>
          <a:xfrm>
            <a:off x="3369613" y="2245550"/>
            <a:ext cx="1710600" cy="501600"/>
          </a:xfrm>
          <a:prstGeom prst="rightArrow">
            <a:avLst>
              <a:gd name="adj1" fmla="val 50000"/>
              <a:gd name="adj2" fmla="val 50000"/>
            </a:avLst>
          </a:prstGeom>
          <a:solidFill>
            <a:srgbClr val="971D2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5"/>
          <p:cNvSpPr txBox="1"/>
          <p:nvPr/>
        </p:nvSpPr>
        <p:spPr>
          <a:xfrm>
            <a:off x="443388" y="2145950"/>
            <a:ext cx="3620400" cy="70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971D20"/>
                </a:solidFill>
                <a:latin typeface="Calibri"/>
                <a:ea typeface="Calibri"/>
                <a:cs typeface="Calibri"/>
                <a:sym typeface="Calibri"/>
              </a:rPr>
              <a:t>Reactants </a:t>
            </a:r>
            <a:endParaRPr sz="3200" b="1" i="0" u="none" strike="noStrike" cap="none">
              <a:solidFill>
                <a:srgbClr val="971D20"/>
              </a:solidFill>
              <a:latin typeface="Calibri"/>
              <a:ea typeface="Calibri"/>
              <a:cs typeface="Calibri"/>
              <a:sym typeface="Calibri"/>
            </a:endParaRPr>
          </a:p>
        </p:txBody>
      </p:sp>
      <p:sp>
        <p:nvSpPr>
          <p:cNvPr id="145" name="Google Shape;145;p5"/>
          <p:cNvSpPr txBox="1"/>
          <p:nvPr/>
        </p:nvSpPr>
        <p:spPr>
          <a:xfrm>
            <a:off x="5105438" y="2116982"/>
            <a:ext cx="2359800" cy="70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971D20"/>
                </a:solidFill>
                <a:latin typeface="Calibri"/>
                <a:ea typeface="Calibri"/>
                <a:cs typeface="Calibri"/>
                <a:sym typeface="Calibri"/>
              </a:rPr>
              <a:t>Products</a:t>
            </a:r>
            <a:endParaRPr sz="3200" b="1" i="0" u="none" strike="noStrike" cap="none">
              <a:solidFill>
                <a:srgbClr val="971D2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0"/>
          <p:cNvSpPr txBox="1">
            <a:spLocks noGrp="1"/>
          </p:cNvSpPr>
          <p:nvPr>
            <p:ph type="title"/>
          </p:nvPr>
        </p:nvSpPr>
        <p:spPr>
          <a:xfrm>
            <a:off x="447635" y="0"/>
            <a:ext cx="2349167" cy="85725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3600"/>
              <a:buFont typeface="Calibri"/>
              <a:buNone/>
            </a:pPr>
            <a:r>
              <a:rPr lang="en-US"/>
              <a:t>Card Sort </a:t>
            </a:r>
            <a:endParaRPr/>
          </a:p>
        </p:txBody>
      </p:sp>
      <p:sp>
        <p:nvSpPr>
          <p:cNvPr id="151" name="Google Shape;151;p10"/>
          <p:cNvSpPr txBox="1">
            <a:spLocks noGrp="1"/>
          </p:cNvSpPr>
          <p:nvPr>
            <p:ph type="body" idx="1"/>
          </p:nvPr>
        </p:nvSpPr>
        <p:spPr>
          <a:xfrm>
            <a:off x="462939" y="806857"/>
            <a:ext cx="5139559" cy="3570020"/>
          </a:xfrm>
          <a:prstGeom prst="rect">
            <a:avLst/>
          </a:prstGeom>
          <a:noFill/>
          <a:ln>
            <a:noFill/>
          </a:ln>
        </p:spPr>
        <p:txBody>
          <a:bodyPr spcFirstLastPara="1" wrap="square" lIns="45700" tIns="0" rIns="45700" bIns="0" anchor="ctr" anchorCtr="0">
            <a:noAutofit/>
          </a:bodyPr>
          <a:lstStyle/>
          <a:p>
            <a:pPr marL="0" lvl="0" indent="0" algn="l" rtl="0">
              <a:lnSpc>
                <a:spcPct val="100000"/>
              </a:lnSpc>
              <a:spcBef>
                <a:spcPts val="0"/>
              </a:spcBef>
              <a:spcAft>
                <a:spcPts val="600"/>
              </a:spcAft>
              <a:buSzPts val="2600"/>
              <a:buNone/>
            </a:pPr>
            <a:r>
              <a:rPr lang="en-US" dirty="0"/>
              <a:t>As a group: </a:t>
            </a:r>
            <a:endParaRPr dirty="0"/>
          </a:p>
          <a:p>
            <a:pPr marL="457200" lvl="0" indent="-393700" algn="l" rtl="0">
              <a:lnSpc>
                <a:spcPct val="100000"/>
              </a:lnSpc>
              <a:spcBef>
                <a:spcPts val="0"/>
              </a:spcBef>
              <a:spcAft>
                <a:spcPts val="600"/>
              </a:spcAft>
              <a:buSzPts val="2600"/>
              <a:buChar char="•"/>
            </a:pPr>
            <a:r>
              <a:rPr lang="en-US" dirty="0"/>
              <a:t>Take a moment to review all of the different items you have.</a:t>
            </a:r>
            <a:endParaRPr dirty="0"/>
          </a:p>
          <a:p>
            <a:pPr marL="457200" lvl="0" indent="-393700" algn="l" rtl="0">
              <a:lnSpc>
                <a:spcPct val="100000"/>
              </a:lnSpc>
              <a:spcBef>
                <a:spcPts val="0"/>
              </a:spcBef>
              <a:spcAft>
                <a:spcPts val="600"/>
              </a:spcAft>
              <a:buSzPts val="2600"/>
              <a:buChar char="•"/>
            </a:pPr>
            <a:r>
              <a:rPr lang="en-US" dirty="0"/>
              <a:t>Determine which cards go together. </a:t>
            </a:r>
            <a:endParaRPr dirty="0"/>
          </a:p>
          <a:p>
            <a:pPr marL="457200" lvl="0" indent="-393700" algn="l" rtl="0">
              <a:lnSpc>
                <a:spcPct val="100000"/>
              </a:lnSpc>
              <a:spcBef>
                <a:spcPts val="0"/>
              </a:spcBef>
              <a:spcAft>
                <a:spcPts val="600"/>
              </a:spcAft>
              <a:buSzPts val="2600"/>
              <a:buChar char="•"/>
            </a:pPr>
            <a:r>
              <a:rPr lang="en-US" dirty="0"/>
              <a:t>Discuss why you might group these together.</a:t>
            </a:r>
            <a:endParaRPr dirty="0"/>
          </a:p>
        </p:txBody>
      </p:sp>
      <p:pic>
        <p:nvPicPr>
          <p:cNvPr id="152" name="Google Shape;152;p10"/>
          <p:cNvPicPr preferRelativeResize="0"/>
          <p:nvPr/>
        </p:nvPicPr>
        <p:blipFill rotWithShape="1">
          <a:blip r:embed="rId3">
            <a:alphaModFix/>
          </a:blip>
          <a:srcRect/>
          <a:stretch/>
        </p:blipFill>
        <p:spPr>
          <a:xfrm>
            <a:off x="6145149" y="1568955"/>
            <a:ext cx="2568800" cy="1467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56"/>
        <p:cNvGrpSpPr/>
        <p:nvPr/>
      </p:nvGrpSpPr>
      <p:grpSpPr>
        <a:xfrm>
          <a:off x="0" y="0"/>
          <a:ext cx="0" cy="0"/>
          <a:chOff x="0" y="0"/>
          <a:chExt cx="0" cy="0"/>
        </a:xfrm>
      </p:grpSpPr>
      <p:sp>
        <p:nvSpPr>
          <p:cNvPr id="157" name="Google Shape;157;gfa56168ead_0_0"/>
          <p:cNvSpPr txBox="1">
            <a:spLocks noGrp="1"/>
          </p:cNvSpPr>
          <p:nvPr>
            <p:ph type="title"/>
          </p:nvPr>
        </p:nvSpPr>
        <p:spPr>
          <a:xfrm>
            <a:off x="1896450" y="848750"/>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158" name="Google Shape;158;gfa56168ead_0_0"/>
          <p:cNvSpPr txBox="1"/>
          <p:nvPr/>
        </p:nvSpPr>
        <p:spPr>
          <a:xfrm>
            <a:off x="61595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159" name="Google Shape;159;gfa56168ead_0_0"/>
          <p:cNvSpPr txBox="1"/>
          <p:nvPr/>
        </p:nvSpPr>
        <p:spPr>
          <a:xfrm>
            <a:off x="2455350" y="24490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160" name="Google Shape;160;gfa56168ead_0_0"/>
          <p:cNvCxnSpPr>
            <a:stCxn id="158" idx="2"/>
          </p:cNvCxnSpPr>
          <p:nvPr/>
        </p:nvCxnSpPr>
        <p:spPr>
          <a:xfrm>
            <a:off x="71705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161" name="Google Shape;161;gfa56168ead_0_0"/>
          <p:cNvCxnSpPr/>
          <p:nvPr/>
        </p:nvCxnSpPr>
        <p:spPr>
          <a:xfrm flipH="1">
            <a:off x="2820450" y="1326088"/>
            <a:ext cx="2100" cy="166200"/>
          </a:xfrm>
          <a:prstGeom prst="straightConnector1">
            <a:avLst/>
          </a:prstGeom>
          <a:noFill/>
          <a:ln w="9525" cap="flat" cmpd="sng">
            <a:solidFill>
              <a:schemeClr val="dk2"/>
            </a:solidFill>
            <a:prstDash val="solid"/>
            <a:round/>
            <a:headEnd type="none" w="sm" len="sm"/>
            <a:tailEnd type="none" w="sm" len="sm"/>
          </a:ln>
        </p:spPr>
      </p:cxnSp>
      <p:cxnSp>
        <p:nvCxnSpPr>
          <p:cNvPr id="162" name="Google Shape;162;gfa56168ead_0_0"/>
          <p:cNvCxnSpPr/>
          <p:nvPr/>
        </p:nvCxnSpPr>
        <p:spPr>
          <a:xfrm>
            <a:off x="1803400" y="1502825"/>
            <a:ext cx="2163300" cy="0"/>
          </a:xfrm>
          <a:prstGeom prst="straightConnector1">
            <a:avLst/>
          </a:prstGeom>
          <a:noFill/>
          <a:ln w="9525" cap="flat" cmpd="sng">
            <a:solidFill>
              <a:schemeClr val="dk2"/>
            </a:solidFill>
            <a:prstDash val="solid"/>
            <a:round/>
            <a:headEnd type="none" w="sm" len="sm"/>
            <a:tailEnd type="none" w="sm" len="sm"/>
          </a:ln>
        </p:spPr>
      </p:cxnSp>
      <p:cxnSp>
        <p:nvCxnSpPr>
          <p:cNvPr id="163" name="Google Shape;163;gfa56168ead_0_0"/>
          <p:cNvCxnSpPr/>
          <p:nvPr/>
        </p:nvCxnSpPr>
        <p:spPr>
          <a:xfrm>
            <a:off x="18034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164" name="Google Shape;164;gfa56168ead_0_0"/>
          <p:cNvCxnSpPr/>
          <p:nvPr/>
        </p:nvCxnSpPr>
        <p:spPr>
          <a:xfrm>
            <a:off x="39667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165" name="Google Shape;165;gfa56168ead_0_0"/>
          <p:cNvPicPr preferRelativeResize="0"/>
          <p:nvPr/>
        </p:nvPicPr>
        <p:blipFill rotWithShape="1">
          <a:blip r:embed="rId3">
            <a:alphaModFix/>
          </a:blip>
          <a:srcRect/>
          <a:stretch/>
        </p:blipFill>
        <p:spPr>
          <a:xfrm>
            <a:off x="152400" y="2057300"/>
            <a:ext cx="2150550" cy="2150550"/>
          </a:xfrm>
          <a:prstGeom prst="rect">
            <a:avLst/>
          </a:prstGeom>
          <a:noFill/>
          <a:ln>
            <a:noFill/>
          </a:ln>
        </p:spPr>
      </p:pic>
      <p:pic>
        <p:nvPicPr>
          <p:cNvPr id="166" name="Google Shape;166;gfa56168ead_0_0"/>
          <p:cNvPicPr preferRelativeResize="0"/>
          <p:nvPr/>
        </p:nvPicPr>
        <p:blipFill rotWithShape="1">
          <a:blip r:embed="rId4">
            <a:alphaModFix/>
          </a:blip>
          <a:srcRect/>
          <a:stretch/>
        </p:blipFill>
        <p:spPr>
          <a:xfrm>
            <a:off x="3290163" y="2192775"/>
            <a:ext cx="1879600" cy="1879600"/>
          </a:xfrm>
          <a:prstGeom prst="rect">
            <a:avLst/>
          </a:prstGeom>
          <a:noFill/>
          <a:ln>
            <a:noFill/>
          </a:ln>
        </p:spPr>
      </p:pic>
      <p:pic>
        <p:nvPicPr>
          <p:cNvPr id="167" name="Google Shape;167;gfa56168ead_0_0"/>
          <p:cNvPicPr preferRelativeResize="0"/>
          <p:nvPr/>
        </p:nvPicPr>
        <p:blipFill rotWithShape="1">
          <a:blip r:embed="rId5">
            <a:alphaModFix/>
          </a:blip>
          <a:srcRect/>
          <a:stretch/>
        </p:blipFill>
        <p:spPr>
          <a:xfrm>
            <a:off x="6157000" y="2050925"/>
            <a:ext cx="2163300" cy="2163300"/>
          </a:xfrm>
          <a:prstGeom prst="rect">
            <a:avLst/>
          </a:prstGeom>
          <a:noFill/>
          <a:ln>
            <a:noFill/>
          </a:ln>
        </p:spPr>
      </p:pic>
      <p:sp>
        <p:nvSpPr>
          <p:cNvPr id="168" name="Google Shape;168;gfa56168ead_0_0"/>
          <p:cNvSpPr/>
          <p:nvPr/>
        </p:nvSpPr>
        <p:spPr>
          <a:xfrm>
            <a:off x="5369467"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Google Shape;173;gfa56168ead_0_31"/>
          <p:cNvSpPr txBox="1">
            <a:spLocks noGrp="1"/>
          </p:cNvSpPr>
          <p:nvPr>
            <p:ph type="title"/>
          </p:nvPr>
        </p:nvSpPr>
        <p:spPr>
          <a:xfrm>
            <a:off x="1896450" y="848750"/>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174" name="Google Shape;174;gfa56168ead_0_31"/>
          <p:cNvSpPr txBox="1"/>
          <p:nvPr/>
        </p:nvSpPr>
        <p:spPr>
          <a:xfrm>
            <a:off x="61595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175" name="Google Shape;175;gfa56168ead_0_31"/>
          <p:cNvSpPr txBox="1"/>
          <p:nvPr/>
        </p:nvSpPr>
        <p:spPr>
          <a:xfrm>
            <a:off x="2455350" y="24490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176" name="Google Shape;176;gfa56168ead_0_31"/>
          <p:cNvCxnSpPr>
            <a:stCxn id="174" idx="2"/>
          </p:cNvCxnSpPr>
          <p:nvPr/>
        </p:nvCxnSpPr>
        <p:spPr>
          <a:xfrm>
            <a:off x="71705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177" name="Google Shape;177;gfa56168ead_0_31"/>
          <p:cNvCxnSpPr/>
          <p:nvPr/>
        </p:nvCxnSpPr>
        <p:spPr>
          <a:xfrm flipH="1">
            <a:off x="2820450" y="1326088"/>
            <a:ext cx="2100" cy="166200"/>
          </a:xfrm>
          <a:prstGeom prst="straightConnector1">
            <a:avLst/>
          </a:prstGeom>
          <a:noFill/>
          <a:ln w="9525" cap="flat" cmpd="sng">
            <a:solidFill>
              <a:schemeClr val="dk2"/>
            </a:solidFill>
            <a:prstDash val="solid"/>
            <a:round/>
            <a:headEnd type="none" w="sm" len="sm"/>
            <a:tailEnd type="none" w="sm" len="sm"/>
          </a:ln>
        </p:spPr>
      </p:cxnSp>
      <p:cxnSp>
        <p:nvCxnSpPr>
          <p:cNvPr id="178" name="Google Shape;178;gfa56168ead_0_31"/>
          <p:cNvCxnSpPr/>
          <p:nvPr/>
        </p:nvCxnSpPr>
        <p:spPr>
          <a:xfrm>
            <a:off x="1803400" y="1502825"/>
            <a:ext cx="2163300" cy="0"/>
          </a:xfrm>
          <a:prstGeom prst="straightConnector1">
            <a:avLst/>
          </a:prstGeom>
          <a:noFill/>
          <a:ln w="9525" cap="flat" cmpd="sng">
            <a:solidFill>
              <a:schemeClr val="dk2"/>
            </a:solidFill>
            <a:prstDash val="solid"/>
            <a:round/>
            <a:headEnd type="none" w="sm" len="sm"/>
            <a:tailEnd type="none" w="sm" len="sm"/>
          </a:ln>
        </p:spPr>
      </p:cxnSp>
      <p:cxnSp>
        <p:nvCxnSpPr>
          <p:cNvPr id="179" name="Google Shape;179;gfa56168ead_0_31"/>
          <p:cNvCxnSpPr/>
          <p:nvPr/>
        </p:nvCxnSpPr>
        <p:spPr>
          <a:xfrm>
            <a:off x="18034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180" name="Google Shape;180;gfa56168ead_0_31"/>
          <p:cNvCxnSpPr/>
          <p:nvPr/>
        </p:nvCxnSpPr>
        <p:spPr>
          <a:xfrm>
            <a:off x="39667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181" name="Google Shape;181;gfa56168ead_0_31"/>
          <p:cNvPicPr preferRelativeResize="0"/>
          <p:nvPr/>
        </p:nvPicPr>
        <p:blipFill rotWithShape="1">
          <a:blip r:embed="rId3">
            <a:alphaModFix/>
          </a:blip>
          <a:srcRect/>
          <a:stretch/>
        </p:blipFill>
        <p:spPr>
          <a:xfrm>
            <a:off x="5963013" y="1687225"/>
            <a:ext cx="2834635" cy="2834635"/>
          </a:xfrm>
          <a:prstGeom prst="rect">
            <a:avLst/>
          </a:prstGeom>
          <a:noFill/>
          <a:ln>
            <a:noFill/>
          </a:ln>
        </p:spPr>
      </p:pic>
      <p:pic>
        <p:nvPicPr>
          <p:cNvPr id="182" name="Google Shape;182;gfa56168ead_0_31"/>
          <p:cNvPicPr preferRelativeResize="0"/>
          <p:nvPr/>
        </p:nvPicPr>
        <p:blipFill rotWithShape="1">
          <a:blip r:embed="rId4">
            <a:alphaModFix/>
          </a:blip>
          <a:srcRect/>
          <a:stretch/>
        </p:blipFill>
        <p:spPr>
          <a:xfrm>
            <a:off x="152400" y="2057300"/>
            <a:ext cx="2150550" cy="2150550"/>
          </a:xfrm>
          <a:prstGeom prst="rect">
            <a:avLst/>
          </a:prstGeom>
          <a:noFill/>
          <a:ln>
            <a:noFill/>
          </a:ln>
        </p:spPr>
      </p:pic>
      <p:pic>
        <p:nvPicPr>
          <p:cNvPr id="183" name="Google Shape;183;gfa56168ead_0_31"/>
          <p:cNvPicPr preferRelativeResize="0"/>
          <p:nvPr/>
        </p:nvPicPr>
        <p:blipFill rotWithShape="1">
          <a:blip r:embed="rId5">
            <a:alphaModFix/>
          </a:blip>
          <a:srcRect/>
          <a:stretch/>
        </p:blipFill>
        <p:spPr>
          <a:xfrm>
            <a:off x="3340050" y="2057288"/>
            <a:ext cx="1779815" cy="1779815"/>
          </a:xfrm>
          <a:prstGeom prst="rect">
            <a:avLst/>
          </a:prstGeom>
          <a:noFill/>
          <a:ln>
            <a:noFill/>
          </a:ln>
        </p:spPr>
      </p:pic>
      <p:sp>
        <p:nvSpPr>
          <p:cNvPr id="184" name="Google Shape;184;gfa56168ead_0_31"/>
          <p:cNvSpPr/>
          <p:nvPr/>
        </p:nvSpPr>
        <p:spPr>
          <a:xfrm>
            <a:off x="5369467"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88"/>
        <p:cNvGrpSpPr/>
        <p:nvPr/>
      </p:nvGrpSpPr>
      <p:grpSpPr>
        <a:xfrm>
          <a:off x="0" y="0"/>
          <a:ext cx="0" cy="0"/>
          <a:chOff x="0" y="0"/>
          <a:chExt cx="0" cy="0"/>
        </a:xfrm>
      </p:grpSpPr>
      <p:sp>
        <p:nvSpPr>
          <p:cNvPr id="189" name="Google Shape;189;gfa56168ead_0_49"/>
          <p:cNvSpPr txBox="1">
            <a:spLocks noGrp="1"/>
          </p:cNvSpPr>
          <p:nvPr>
            <p:ph type="title"/>
          </p:nvPr>
        </p:nvSpPr>
        <p:spPr>
          <a:xfrm>
            <a:off x="1896450" y="848750"/>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190" name="Google Shape;190;gfa56168ead_0_49"/>
          <p:cNvSpPr txBox="1"/>
          <p:nvPr/>
        </p:nvSpPr>
        <p:spPr>
          <a:xfrm>
            <a:off x="61595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191" name="Google Shape;191;gfa56168ead_0_49"/>
          <p:cNvSpPr txBox="1"/>
          <p:nvPr/>
        </p:nvSpPr>
        <p:spPr>
          <a:xfrm>
            <a:off x="2455350" y="24490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192" name="Google Shape;192;gfa56168ead_0_49"/>
          <p:cNvCxnSpPr>
            <a:stCxn id="190" idx="2"/>
          </p:cNvCxnSpPr>
          <p:nvPr/>
        </p:nvCxnSpPr>
        <p:spPr>
          <a:xfrm>
            <a:off x="71705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193" name="Google Shape;193;gfa56168ead_0_49"/>
          <p:cNvCxnSpPr/>
          <p:nvPr/>
        </p:nvCxnSpPr>
        <p:spPr>
          <a:xfrm flipH="1">
            <a:off x="2820450" y="1326088"/>
            <a:ext cx="2100" cy="166200"/>
          </a:xfrm>
          <a:prstGeom prst="straightConnector1">
            <a:avLst/>
          </a:prstGeom>
          <a:noFill/>
          <a:ln w="9525" cap="flat" cmpd="sng">
            <a:solidFill>
              <a:schemeClr val="dk2"/>
            </a:solidFill>
            <a:prstDash val="solid"/>
            <a:round/>
            <a:headEnd type="none" w="sm" len="sm"/>
            <a:tailEnd type="none" w="sm" len="sm"/>
          </a:ln>
        </p:spPr>
      </p:cxnSp>
      <p:cxnSp>
        <p:nvCxnSpPr>
          <p:cNvPr id="194" name="Google Shape;194;gfa56168ead_0_49"/>
          <p:cNvCxnSpPr/>
          <p:nvPr/>
        </p:nvCxnSpPr>
        <p:spPr>
          <a:xfrm>
            <a:off x="1803400" y="1502825"/>
            <a:ext cx="2163300" cy="0"/>
          </a:xfrm>
          <a:prstGeom prst="straightConnector1">
            <a:avLst/>
          </a:prstGeom>
          <a:noFill/>
          <a:ln w="9525" cap="flat" cmpd="sng">
            <a:solidFill>
              <a:schemeClr val="dk2"/>
            </a:solidFill>
            <a:prstDash val="solid"/>
            <a:round/>
            <a:headEnd type="none" w="sm" len="sm"/>
            <a:tailEnd type="none" w="sm" len="sm"/>
          </a:ln>
        </p:spPr>
      </p:cxnSp>
      <p:cxnSp>
        <p:nvCxnSpPr>
          <p:cNvPr id="195" name="Google Shape;195;gfa56168ead_0_49"/>
          <p:cNvCxnSpPr/>
          <p:nvPr/>
        </p:nvCxnSpPr>
        <p:spPr>
          <a:xfrm>
            <a:off x="18034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196" name="Google Shape;196;gfa56168ead_0_49"/>
          <p:cNvCxnSpPr/>
          <p:nvPr/>
        </p:nvCxnSpPr>
        <p:spPr>
          <a:xfrm>
            <a:off x="39667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197" name="Google Shape;197;gfa56168ead_0_49"/>
          <p:cNvPicPr preferRelativeResize="0"/>
          <p:nvPr/>
        </p:nvPicPr>
        <p:blipFill rotWithShape="1">
          <a:blip r:embed="rId3">
            <a:alphaModFix/>
          </a:blip>
          <a:srcRect/>
          <a:stretch/>
        </p:blipFill>
        <p:spPr>
          <a:xfrm>
            <a:off x="152400" y="2057300"/>
            <a:ext cx="2150550" cy="2150550"/>
          </a:xfrm>
          <a:prstGeom prst="rect">
            <a:avLst/>
          </a:prstGeom>
          <a:noFill/>
          <a:ln>
            <a:noFill/>
          </a:ln>
        </p:spPr>
      </p:pic>
      <p:pic>
        <p:nvPicPr>
          <p:cNvPr id="198" name="Google Shape;198;gfa56168ead_0_49"/>
          <p:cNvPicPr preferRelativeResize="0"/>
          <p:nvPr/>
        </p:nvPicPr>
        <p:blipFill rotWithShape="1">
          <a:blip r:embed="rId4">
            <a:alphaModFix/>
          </a:blip>
          <a:srcRect/>
          <a:stretch/>
        </p:blipFill>
        <p:spPr>
          <a:xfrm>
            <a:off x="3290163" y="2192775"/>
            <a:ext cx="1879600" cy="1879600"/>
          </a:xfrm>
          <a:prstGeom prst="rect">
            <a:avLst/>
          </a:prstGeom>
          <a:noFill/>
          <a:ln>
            <a:noFill/>
          </a:ln>
        </p:spPr>
      </p:pic>
      <p:pic>
        <p:nvPicPr>
          <p:cNvPr id="199" name="Google Shape;199;gfa56168ead_0_49"/>
          <p:cNvPicPr preferRelativeResize="0"/>
          <p:nvPr/>
        </p:nvPicPr>
        <p:blipFill rotWithShape="1">
          <a:blip r:embed="rId5">
            <a:alphaModFix/>
          </a:blip>
          <a:srcRect/>
          <a:stretch/>
        </p:blipFill>
        <p:spPr>
          <a:xfrm>
            <a:off x="6107063" y="1715263"/>
            <a:ext cx="2834635" cy="2834635"/>
          </a:xfrm>
          <a:prstGeom prst="rect">
            <a:avLst/>
          </a:prstGeom>
          <a:noFill/>
          <a:ln>
            <a:noFill/>
          </a:ln>
        </p:spPr>
      </p:pic>
      <p:sp>
        <p:nvSpPr>
          <p:cNvPr id="200" name="Google Shape;200;gfa56168ead_0_49"/>
          <p:cNvSpPr/>
          <p:nvPr/>
        </p:nvSpPr>
        <p:spPr>
          <a:xfrm>
            <a:off x="5369467"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Google Shape;205;gfa56168ead_0_67"/>
          <p:cNvSpPr txBox="1">
            <a:spLocks noGrp="1"/>
          </p:cNvSpPr>
          <p:nvPr>
            <p:ph type="title"/>
          </p:nvPr>
        </p:nvSpPr>
        <p:spPr>
          <a:xfrm>
            <a:off x="1896450" y="848750"/>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206" name="Google Shape;206;gfa56168ead_0_67"/>
          <p:cNvSpPr txBox="1"/>
          <p:nvPr/>
        </p:nvSpPr>
        <p:spPr>
          <a:xfrm>
            <a:off x="61595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207" name="Google Shape;207;gfa56168ead_0_67"/>
          <p:cNvSpPr txBox="1"/>
          <p:nvPr/>
        </p:nvSpPr>
        <p:spPr>
          <a:xfrm>
            <a:off x="2455350" y="24490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208" name="Google Shape;208;gfa56168ead_0_67"/>
          <p:cNvCxnSpPr>
            <a:stCxn id="206" idx="2"/>
          </p:cNvCxnSpPr>
          <p:nvPr/>
        </p:nvCxnSpPr>
        <p:spPr>
          <a:xfrm>
            <a:off x="71705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209" name="Google Shape;209;gfa56168ead_0_67"/>
          <p:cNvCxnSpPr/>
          <p:nvPr/>
        </p:nvCxnSpPr>
        <p:spPr>
          <a:xfrm flipH="1">
            <a:off x="2820450" y="1326088"/>
            <a:ext cx="2100" cy="166200"/>
          </a:xfrm>
          <a:prstGeom prst="straightConnector1">
            <a:avLst/>
          </a:prstGeom>
          <a:noFill/>
          <a:ln w="9525" cap="flat" cmpd="sng">
            <a:solidFill>
              <a:schemeClr val="dk2"/>
            </a:solidFill>
            <a:prstDash val="solid"/>
            <a:round/>
            <a:headEnd type="none" w="sm" len="sm"/>
            <a:tailEnd type="none" w="sm" len="sm"/>
          </a:ln>
        </p:spPr>
      </p:cxnSp>
      <p:cxnSp>
        <p:nvCxnSpPr>
          <p:cNvPr id="210" name="Google Shape;210;gfa56168ead_0_67"/>
          <p:cNvCxnSpPr/>
          <p:nvPr/>
        </p:nvCxnSpPr>
        <p:spPr>
          <a:xfrm>
            <a:off x="1803400" y="1502825"/>
            <a:ext cx="2163300" cy="0"/>
          </a:xfrm>
          <a:prstGeom prst="straightConnector1">
            <a:avLst/>
          </a:prstGeom>
          <a:noFill/>
          <a:ln w="9525" cap="flat" cmpd="sng">
            <a:solidFill>
              <a:schemeClr val="dk2"/>
            </a:solidFill>
            <a:prstDash val="solid"/>
            <a:round/>
            <a:headEnd type="none" w="sm" len="sm"/>
            <a:tailEnd type="none" w="sm" len="sm"/>
          </a:ln>
        </p:spPr>
      </p:cxnSp>
      <p:cxnSp>
        <p:nvCxnSpPr>
          <p:cNvPr id="211" name="Google Shape;211;gfa56168ead_0_67"/>
          <p:cNvCxnSpPr/>
          <p:nvPr/>
        </p:nvCxnSpPr>
        <p:spPr>
          <a:xfrm>
            <a:off x="18034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212" name="Google Shape;212;gfa56168ead_0_67"/>
          <p:cNvCxnSpPr/>
          <p:nvPr/>
        </p:nvCxnSpPr>
        <p:spPr>
          <a:xfrm>
            <a:off x="39667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213" name="Google Shape;213;gfa56168ead_0_67"/>
          <p:cNvPicPr preferRelativeResize="0"/>
          <p:nvPr/>
        </p:nvPicPr>
        <p:blipFill rotWithShape="1">
          <a:blip r:embed="rId3">
            <a:alphaModFix/>
          </a:blip>
          <a:srcRect/>
          <a:stretch/>
        </p:blipFill>
        <p:spPr>
          <a:xfrm>
            <a:off x="304800" y="2057300"/>
            <a:ext cx="2150550" cy="2150550"/>
          </a:xfrm>
          <a:prstGeom prst="rect">
            <a:avLst/>
          </a:prstGeom>
          <a:noFill/>
          <a:ln>
            <a:noFill/>
          </a:ln>
        </p:spPr>
      </p:pic>
      <p:pic>
        <p:nvPicPr>
          <p:cNvPr id="214" name="Google Shape;214;gfa56168ead_0_67"/>
          <p:cNvPicPr preferRelativeResize="0"/>
          <p:nvPr/>
        </p:nvPicPr>
        <p:blipFill rotWithShape="1">
          <a:blip r:embed="rId4">
            <a:alphaModFix/>
          </a:blip>
          <a:srcRect/>
          <a:stretch/>
        </p:blipFill>
        <p:spPr>
          <a:xfrm>
            <a:off x="3342125" y="2192775"/>
            <a:ext cx="1879600" cy="1879600"/>
          </a:xfrm>
          <a:prstGeom prst="rect">
            <a:avLst/>
          </a:prstGeom>
          <a:noFill/>
          <a:ln>
            <a:noFill/>
          </a:ln>
        </p:spPr>
      </p:pic>
      <p:pic>
        <p:nvPicPr>
          <p:cNvPr id="215" name="Google Shape;215;gfa56168ead_0_67"/>
          <p:cNvPicPr preferRelativeResize="0"/>
          <p:nvPr/>
        </p:nvPicPr>
        <p:blipFill rotWithShape="1">
          <a:blip r:embed="rId5">
            <a:alphaModFix/>
          </a:blip>
          <a:srcRect/>
          <a:stretch/>
        </p:blipFill>
        <p:spPr>
          <a:xfrm>
            <a:off x="6156972" y="2036300"/>
            <a:ext cx="2150550" cy="2150550"/>
          </a:xfrm>
          <a:prstGeom prst="rect">
            <a:avLst/>
          </a:prstGeom>
          <a:noFill/>
          <a:ln>
            <a:noFill/>
          </a:ln>
        </p:spPr>
      </p:pic>
      <p:sp>
        <p:nvSpPr>
          <p:cNvPr id="216" name="Google Shape;216;gfa56168ead_0_67"/>
          <p:cNvSpPr/>
          <p:nvPr/>
        </p:nvSpPr>
        <p:spPr>
          <a:xfrm>
            <a:off x="5369467"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20"/>
        <p:cNvGrpSpPr/>
        <p:nvPr/>
      </p:nvGrpSpPr>
      <p:grpSpPr>
        <a:xfrm>
          <a:off x="0" y="0"/>
          <a:ext cx="0" cy="0"/>
          <a:chOff x="0" y="0"/>
          <a:chExt cx="0" cy="0"/>
        </a:xfrm>
      </p:grpSpPr>
      <p:sp>
        <p:nvSpPr>
          <p:cNvPr id="221" name="Google Shape;221;gfa56168ead_0_85"/>
          <p:cNvSpPr txBox="1">
            <a:spLocks noGrp="1"/>
          </p:cNvSpPr>
          <p:nvPr>
            <p:ph type="title"/>
          </p:nvPr>
        </p:nvSpPr>
        <p:spPr>
          <a:xfrm>
            <a:off x="1896450" y="848750"/>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222" name="Google Shape;222;gfa56168ead_0_85"/>
          <p:cNvSpPr txBox="1"/>
          <p:nvPr/>
        </p:nvSpPr>
        <p:spPr>
          <a:xfrm>
            <a:off x="61595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223" name="Google Shape;223;gfa56168ead_0_85"/>
          <p:cNvSpPr txBox="1"/>
          <p:nvPr/>
        </p:nvSpPr>
        <p:spPr>
          <a:xfrm>
            <a:off x="2455350" y="24490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224" name="Google Shape;224;gfa56168ead_0_85"/>
          <p:cNvCxnSpPr>
            <a:stCxn id="222" idx="2"/>
          </p:cNvCxnSpPr>
          <p:nvPr/>
        </p:nvCxnSpPr>
        <p:spPr>
          <a:xfrm>
            <a:off x="71705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225" name="Google Shape;225;gfa56168ead_0_85"/>
          <p:cNvCxnSpPr/>
          <p:nvPr/>
        </p:nvCxnSpPr>
        <p:spPr>
          <a:xfrm flipH="1">
            <a:off x="2820450" y="1326088"/>
            <a:ext cx="2100" cy="166200"/>
          </a:xfrm>
          <a:prstGeom prst="straightConnector1">
            <a:avLst/>
          </a:prstGeom>
          <a:noFill/>
          <a:ln w="9525" cap="flat" cmpd="sng">
            <a:solidFill>
              <a:schemeClr val="dk2"/>
            </a:solidFill>
            <a:prstDash val="solid"/>
            <a:round/>
            <a:headEnd type="none" w="sm" len="sm"/>
            <a:tailEnd type="none" w="sm" len="sm"/>
          </a:ln>
        </p:spPr>
      </p:cxnSp>
      <p:cxnSp>
        <p:nvCxnSpPr>
          <p:cNvPr id="226" name="Google Shape;226;gfa56168ead_0_85"/>
          <p:cNvCxnSpPr/>
          <p:nvPr/>
        </p:nvCxnSpPr>
        <p:spPr>
          <a:xfrm>
            <a:off x="1803400" y="1502825"/>
            <a:ext cx="2163300" cy="0"/>
          </a:xfrm>
          <a:prstGeom prst="straightConnector1">
            <a:avLst/>
          </a:prstGeom>
          <a:noFill/>
          <a:ln w="9525" cap="flat" cmpd="sng">
            <a:solidFill>
              <a:schemeClr val="dk2"/>
            </a:solidFill>
            <a:prstDash val="solid"/>
            <a:round/>
            <a:headEnd type="none" w="sm" len="sm"/>
            <a:tailEnd type="none" w="sm" len="sm"/>
          </a:ln>
        </p:spPr>
      </p:cxnSp>
      <p:cxnSp>
        <p:nvCxnSpPr>
          <p:cNvPr id="227" name="Google Shape;227;gfa56168ead_0_85"/>
          <p:cNvCxnSpPr/>
          <p:nvPr/>
        </p:nvCxnSpPr>
        <p:spPr>
          <a:xfrm>
            <a:off x="18034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228" name="Google Shape;228;gfa56168ead_0_85"/>
          <p:cNvCxnSpPr/>
          <p:nvPr/>
        </p:nvCxnSpPr>
        <p:spPr>
          <a:xfrm>
            <a:off x="39667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229" name="Google Shape;229;gfa56168ead_0_85"/>
          <p:cNvPicPr preferRelativeResize="0"/>
          <p:nvPr/>
        </p:nvPicPr>
        <p:blipFill rotWithShape="1">
          <a:blip r:embed="rId3">
            <a:alphaModFix/>
          </a:blip>
          <a:srcRect/>
          <a:stretch/>
        </p:blipFill>
        <p:spPr>
          <a:xfrm>
            <a:off x="152400" y="2057300"/>
            <a:ext cx="2150550" cy="2150550"/>
          </a:xfrm>
          <a:prstGeom prst="rect">
            <a:avLst/>
          </a:prstGeom>
          <a:noFill/>
          <a:ln>
            <a:noFill/>
          </a:ln>
        </p:spPr>
      </p:pic>
      <p:pic>
        <p:nvPicPr>
          <p:cNvPr id="230" name="Google Shape;230;gfa56168ead_0_85"/>
          <p:cNvPicPr preferRelativeResize="0"/>
          <p:nvPr/>
        </p:nvPicPr>
        <p:blipFill rotWithShape="1">
          <a:blip r:embed="rId4">
            <a:alphaModFix/>
          </a:blip>
          <a:srcRect/>
          <a:stretch/>
        </p:blipFill>
        <p:spPr>
          <a:xfrm>
            <a:off x="3136350" y="2192775"/>
            <a:ext cx="1879600" cy="1879600"/>
          </a:xfrm>
          <a:prstGeom prst="rect">
            <a:avLst/>
          </a:prstGeom>
          <a:noFill/>
          <a:ln>
            <a:noFill/>
          </a:ln>
        </p:spPr>
      </p:pic>
      <p:pic>
        <p:nvPicPr>
          <p:cNvPr id="231" name="Google Shape;231;gfa56168ead_0_85"/>
          <p:cNvPicPr preferRelativeResize="0"/>
          <p:nvPr/>
        </p:nvPicPr>
        <p:blipFill rotWithShape="1">
          <a:blip r:embed="rId5">
            <a:alphaModFix/>
          </a:blip>
          <a:srcRect/>
          <a:stretch/>
        </p:blipFill>
        <p:spPr>
          <a:xfrm>
            <a:off x="5849338" y="1715263"/>
            <a:ext cx="2834635" cy="2834635"/>
          </a:xfrm>
          <a:prstGeom prst="rect">
            <a:avLst/>
          </a:prstGeom>
          <a:noFill/>
          <a:ln>
            <a:noFill/>
          </a:ln>
        </p:spPr>
      </p:pic>
      <p:sp>
        <p:nvSpPr>
          <p:cNvPr id="232" name="Google Shape;232;gfa56168ead_0_85"/>
          <p:cNvSpPr/>
          <p:nvPr/>
        </p:nvSpPr>
        <p:spPr>
          <a:xfrm>
            <a:off x="5283745"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36"/>
        <p:cNvGrpSpPr/>
        <p:nvPr/>
      </p:nvGrpSpPr>
      <p:grpSpPr>
        <a:xfrm>
          <a:off x="0" y="0"/>
          <a:ext cx="0" cy="0"/>
          <a:chOff x="0" y="0"/>
          <a:chExt cx="0" cy="0"/>
        </a:xfrm>
      </p:grpSpPr>
      <p:sp>
        <p:nvSpPr>
          <p:cNvPr id="237" name="Google Shape;237;gfa56168ead_0_103"/>
          <p:cNvSpPr txBox="1">
            <a:spLocks noGrp="1"/>
          </p:cNvSpPr>
          <p:nvPr>
            <p:ph type="title"/>
          </p:nvPr>
        </p:nvSpPr>
        <p:spPr>
          <a:xfrm>
            <a:off x="1896450" y="848750"/>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238" name="Google Shape;238;gfa56168ead_0_103"/>
          <p:cNvSpPr txBox="1"/>
          <p:nvPr/>
        </p:nvSpPr>
        <p:spPr>
          <a:xfrm>
            <a:off x="61595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239" name="Google Shape;239;gfa56168ead_0_103"/>
          <p:cNvSpPr txBox="1"/>
          <p:nvPr/>
        </p:nvSpPr>
        <p:spPr>
          <a:xfrm>
            <a:off x="2455350" y="24490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240" name="Google Shape;240;gfa56168ead_0_103"/>
          <p:cNvCxnSpPr>
            <a:stCxn id="238" idx="2"/>
          </p:cNvCxnSpPr>
          <p:nvPr/>
        </p:nvCxnSpPr>
        <p:spPr>
          <a:xfrm>
            <a:off x="71705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241" name="Google Shape;241;gfa56168ead_0_103"/>
          <p:cNvCxnSpPr/>
          <p:nvPr/>
        </p:nvCxnSpPr>
        <p:spPr>
          <a:xfrm flipH="1">
            <a:off x="2820450" y="1326088"/>
            <a:ext cx="2100" cy="166200"/>
          </a:xfrm>
          <a:prstGeom prst="straightConnector1">
            <a:avLst/>
          </a:prstGeom>
          <a:noFill/>
          <a:ln w="9525" cap="flat" cmpd="sng">
            <a:solidFill>
              <a:schemeClr val="dk2"/>
            </a:solidFill>
            <a:prstDash val="solid"/>
            <a:round/>
            <a:headEnd type="none" w="sm" len="sm"/>
            <a:tailEnd type="none" w="sm" len="sm"/>
          </a:ln>
        </p:spPr>
      </p:cxnSp>
      <p:cxnSp>
        <p:nvCxnSpPr>
          <p:cNvPr id="242" name="Google Shape;242;gfa56168ead_0_103"/>
          <p:cNvCxnSpPr/>
          <p:nvPr/>
        </p:nvCxnSpPr>
        <p:spPr>
          <a:xfrm>
            <a:off x="1803400" y="1502825"/>
            <a:ext cx="2163300" cy="0"/>
          </a:xfrm>
          <a:prstGeom prst="straightConnector1">
            <a:avLst/>
          </a:prstGeom>
          <a:noFill/>
          <a:ln w="9525" cap="flat" cmpd="sng">
            <a:solidFill>
              <a:schemeClr val="dk2"/>
            </a:solidFill>
            <a:prstDash val="solid"/>
            <a:round/>
            <a:headEnd type="none" w="sm" len="sm"/>
            <a:tailEnd type="none" w="sm" len="sm"/>
          </a:ln>
        </p:spPr>
      </p:cxnSp>
      <p:cxnSp>
        <p:nvCxnSpPr>
          <p:cNvPr id="243" name="Google Shape;243;gfa56168ead_0_103"/>
          <p:cNvCxnSpPr/>
          <p:nvPr/>
        </p:nvCxnSpPr>
        <p:spPr>
          <a:xfrm>
            <a:off x="18034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244" name="Google Shape;244;gfa56168ead_0_103"/>
          <p:cNvCxnSpPr/>
          <p:nvPr/>
        </p:nvCxnSpPr>
        <p:spPr>
          <a:xfrm>
            <a:off x="39667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245" name="Google Shape;245;gfa56168ead_0_103"/>
          <p:cNvPicPr preferRelativeResize="0"/>
          <p:nvPr/>
        </p:nvPicPr>
        <p:blipFill rotWithShape="1">
          <a:blip r:embed="rId3">
            <a:alphaModFix/>
          </a:blip>
          <a:srcRect/>
          <a:stretch/>
        </p:blipFill>
        <p:spPr>
          <a:xfrm>
            <a:off x="152400" y="2057300"/>
            <a:ext cx="2150550" cy="2150550"/>
          </a:xfrm>
          <a:prstGeom prst="rect">
            <a:avLst/>
          </a:prstGeom>
          <a:noFill/>
          <a:ln>
            <a:noFill/>
          </a:ln>
        </p:spPr>
      </p:pic>
      <p:pic>
        <p:nvPicPr>
          <p:cNvPr id="246" name="Google Shape;246;gfa56168ead_0_103"/>
          <p:cNvPicPr preferRelativeResize="0"/>
          <p:nvPr/>
        </p:nvPicPr>
        <p:blipFill rotWithShape="1">
          <a:blip r:embed="rId4">
            <a:alphaModFix/>
          </a:blip>
          <a:srcRect/>
          <a:stretch/>
        </p:blipFill>
        <p:spPr>
          <a:xfrm>
            <a:off x="3290163" y="2192775"/>
            <a:ext cx="1879600" cy="1879600"/>
          </a:xfrm>
          <a:prstGeom prst="rect">
            <a:avLst/>
          </a:prstGeom>
          <a:noFill/>
          <a:ln>
            <a:noFill/>
          </a:ln>
        </p:spPr>
      </p:pic>
      <p:pic>
        <p:nvPicPr>
          <p:cNvPr id="247" name="Google Shape;247;gfa56168ead_0_103"/>
          <p:cNvPicPr preferRelativeResize="0"/>
          <p:nvPr/>
        </p:nvPicPr>
        <p:blipFill rotWithShape="1">
          <a:blip r:embed="rId5">
            <a:alphaModFix/>
          </a:blip>
          <a:srcRect/>
          <a:stretch/>
        </p:blipFill>
        <p:spPr>
          <a:xfrm>
            <a:off x="6107063" y="1715264"/>
            <a:ext cx="2522017" cy="2412928"/>
          </a:xfrm>
          <a:prstGeom prst="rect">
            <a:avLst/>
          </a:prstGeom>
          <a:noFill/>
          <a:ln>
            <a:noFill/>
          </a:ln>
        </p:spPr>
      </p:pic>
      <p:sp>
        <p:nvSpPr>
          <p:cNvPr id="248" name="Google Shape;248;gfa56168ead_0_103"/>
          <p:cNvSpPr/>
          <p:nvPr/>
        </p:nvSpPr>
        <p:spPr>
          <a:xfrm>
            <a:off x="5369467"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gfa56168ead_0_121"/>
          <p:cNvSpPr txBox="1">
            <a:spLocks noGrp="1"/>
          </p:cNvSpPr>
          <p:nvPr>
            <p:ph type="title"/>
          </p:nvPr>
        </p:nvSpPr>
        <p:spPr>
          <a:xfrm>
            <a:off x="2219663" y="857225"/>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254" name="Google Shape;254;gfa56168ead_0_121"/>
          <p:cNvSpPr txBox="1"/>
          <p:nvPr/>
        </p:nvSpPr>
        <p:spPr>
          <a:xfrm>
            <a:off x="67296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255" name="Google Shape;255;gfa56168ead_0_121"/>
          <p:cNvSpPr txBox="1"/>
          <p:nvPr/>
        </p:nvSpPr>
        <p:spPr>
          <a:xfrm>
            <a:off x="1731375" y="24452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256" name="Google Shape;256;gfa56168ead_0_121"/>
          <p:cNvCxnSpPr>
            <a:stCxn id="254" idx="2"/>
          </p:cNvCxnSpPr>
          <p:nvPr/>
        </p:nvCxnSpPr>
        <p:spPr>
          <a:xfrm>
            <a:off x="77406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257" name="Google Shape;257;gfa56168ead_0_121"/>
          <p:cNvCxnSpPr/>
          <p:nvPr/>
        </p:nvCxnSpPr>
        <p:spPr>
          <a:xfrm flipH="1">
            <a:off x="3008950" y="1324013"/>
            <a:ext cx="2100" cy="166200"/>
          </a:xfrm>
          <a:prstGeom prst="straightConnector1">
            <a:avLst/>
          </a:prstGeom>
          <a:noFill/>
          <a:ln w="9525" cap="flat" cmpd="sng">
            <a:solidFill>
              <a:schemeClr val="dk2"/>
            </a:solidFill>
            <a:prstDash val="solid"/>
            <a:round/>
            <a:headEnd type="none" w="sm" len="sm"/>
            <a:tailEnd type="none" w="sm" len="sm"/>
          </a:ln>
        </p:spPr>
      </p:cxnSp>
      <p:cxnSp>
        <p:nvCxnSpPr>
          <p:cNvPr id="258" name="Google Shape;258;gfa56168ead_0_121"/>
          <p:cNvCxnSpPr/>
          <p:nvPr/>
        </p:nvCxnSpPr>
        <p:spPr>
          <a:xfrm rot="10800000" flipH="1">
            <a:off x="1143000" y="1494125"/>
            <a:ext cx="3945600" cy="8700"/>
          </a:xfrm>
          <a:prstGeom prst="straightConnector1">
            <a:avLst/>
          </a:prstGeom>
          <a:noFill/>
          <a:ln w="9525" cap="flat" cmpd="sng">
            <a:solidFill>
              <a:schemeClr val="dk2"/>
            </a:solidFill>
            <a:prstDash val="solid"/>
            <a:round/>
            <a:headEnd type="none" w="sm" len="sm"/>
            <a:tailEnd type="none" w="sm" len="sm"/>
          </a:ln>
        </p:spPr>
      </p:cxnSp>
      <p:cxnSp>
        <p:nvCxnSpPr>
          <p:cNvPr id="259" name="Google Shape;259;gfa56168ead_0_121"/>
          <p:cNvCxnSpPr/>
          <p:nvPr/>
        </p:nvCxnSpPr>
        <p:spPr>
          <a:xfrm>
            <a:off x="11430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260" name="Google Shape;260;gfa56168ead_0_121"/>
          <p:cNvCxnSpPr/>
          <p:nvPr/>
        </p:nvCxnSpPr>
        <p:spPr>
          <a:xfrm>
            <a:off x="5088600" y="1494188"/>
            <a:ext cx="8400" cy="410700"/>
          </a:xfrm>
          <a:prstGeom prst="straightConnector1">
            <a:avLst/>
          </a:prstGeom>
          <a:noFill/>
          <a:ln w="9525" cap="flat" cmpd="sng">
            <a:solidFill>
              <a:schemeClr val="dk2"/>
            </a:solidFill>
            <a:prstDash val="solid"/>
            <a:round/>
            <a:headEnd type="none" w="sm" len="sm"/>
            <a:tailEnd type="triangle" w="med" len="med"/>
          </a:ln>
        </p:spPr>
      </p:cxnSp>
      <p:sp>
        <p:nvSpPr>
          <p:cNvPr id="261" name="Google Shape;261;gfa56168ead_0_121"/>
          <p:cNvSpPr txBox="1"/>
          <p:nvPr/>
        </p:nvSpPr>
        <p:spPr>
          <a:xfrm>
            <a:off x="3810050" y="2445213"/>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262" name="Google Shape;262;gfa56168ead_0_121"/>
          <p:cNvCxnSpPr/>
          <p:nvPr/>
        </p:nvCxnSpPr>
        <p:spPr>
          <a:xfrm>
            <a:off x="30058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263" name="Google Shape;263;gfa56168ead_0_121"/>
          <p:cNvPicPr preferRelativeResize="0"/>
          <p:nvPr/>
        </p:nvPicPr>
        <p:blipFill rotWithShape="1">
          <a:blip r:embed="rId3">
            <a:alphaModFix/>
          </a:blip>
          <a:srcRect/>
          <a:stretch/>
        </p:blipFill>
        <p:spPr>
          <a:xfrm>
            <a:off x="207525" y="2027800"/>
            <a:ext cx="1604300" cy="1604300"/>
          </a:xfrm>
          <a:prstGeom prst="rect">
            <a:avLst/>
          </a:prstGeom>
          <a:noFill/>
          <a:ln>
            <a:noFill/>
          </a:ln>
        </p:spPr>
      </p:pic>
      <p:pic>
        <p:nvPicPr>
          <p:cNvPr id="264" name="Google Shape;264;gfa56168ead_0_121"/>
          <p:cNvPicPr preferRelativeResize="0"/>
          <p:nvPr/>
        </p:nvPicPr>
        <p:blipFill rotWithShape="1">
          <a:blip r:embed="rId4">
            <a:alphaModFix/>
          </a:blip>
          <a:srcRect/>
          <a:stretch/>
        </p:blipFill>
        <p:spPr>
          <a:xfrm>
            <a:off x="2190750" y="1943650"/>
            <a:ext cx="1850100" cy="1850100"/>
          </a:xfrm>
          <a:prstGeom prst="rect">
            <a:avLst/>
          </a:prstGeom>
          <a:noFill/>
          <a:ln>
            <a:noFill/>
          </a:ln>
        </p:spPr>
      </p:pic>
      <p:pic>
        <p:nvPicPr>
          <p:cNvPr id="265" name="Google Shape;265;gfa56168ead_0_121"/>
          <p:cNvPicPr preferRelativeResize="0"/>
          <p:nvPr/>
        </p:nvPicPr>
        <p:blipFill rotWithShape="1">
          <a:blip r:embed="rId5">
            <a:alphaModFix/>
          </a:blip>
          <a:srcRect/>
          <a:stretch/>
        </p:blipFill>
        <p:spPr>
          <a:xfrm>
            <a:off x="4542350" y="1943650"/>
            <a:ext cx="1850100" cy="1850100"/>
          </a:xfrm>
          <a:prstGeom prst="rect">
            <a:avLst/>
          </a:prstGeom>
          <a:noFill/>
          <a:ln>
            <a:noFill/>
          </a:ln>
        </p:spPr>
      </p:pic>
      <p:pic>
        <p:nvPicPr>
          <p:cNvPr id="266" name="Google Shape;266;gfa56168ead_0_121"/>
          <p:cNvPicPr preferRelativeResize="0"/>
          <p:nvPr/>
        </p:nvPicPr>
        <p:blipFill rotWithShape="1">
          <a:blip r:embed="rId6">
            <a:alphaModFix/>
          </a:blip>
          <a:srcRect/>
          <a:stretch/>
        </p:blipFill>
        <p:spPr>
          <a:xfrm>
            <a:off x="6991675" y="1876688"/>
            <a:ext cx="1984025" cy="1984025"/>
          </a:xfrm>
          <a:prstGeom prst="rect">
            <a:avLst/>
          </a:prstGeom>
          <a:noFill/>
          <a:ln>
            <a:noFill/>
          </a:ln>
        </p:spPr>
      </p:pic>
      <p:sp>
        <p:nvSpPr>
          <p:cNvPr id="267" name="Google Shape;267;gfa56168ead_0_121"/>
          <p:cNvSpPr/>
          <p:nvPr/>
        </p:nvSpPr>
        <p:spPr>
          <a:xfrm>
            <a:off x="6553288" y="2762377"/>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
          <p:cNvSpPr txBox="1">
            <a:spLocks noGrp="1"/>
          </p:cNvSpPr>
          <p:nvPr>
            <p:ph type="ctrTitle"/>
          </p:nvPr>
        </p:nvSpPr>
        <p:spPr>
          <a:xfrm>
            <a:off x="533400" y="1193797"/>
            <a:ext cx="7851648" cy="1371600"/>
          </a:xfrm>
          <a:prstGeom prst="rect">
            <a:avLst/>
          </a:prstGeom>
          <a:noFill/>
          <a:ln>
            <a:noFill/>
          </a:ln>
        </p:spPr>
        <p:txBody>
          <a:bodyPr spcFirstLastPara="1" wrap="square" lIns="0" tIns="0" rIns="18275" bIns="0" anchor="b" anchorCtr="0">
            <a:noAutofit/>
          </a:bodyPr>
          <a:lstStyle/>
          <a:p>
            <a:pPr marL="0" lvl="0" indent="0" algn="l" rtl="0">
              <a:lnSpc>
                <a:spcPct val="100000"/>
              </a:lnSpc>
              <a:spcBef>
                <a:spcPts val="0"/>
              </a:spcBef>
              <a:spcAft>
                <a:spcPts val="0"/>
              </a:spcAft>
              <a:buClr>
                <a:schemeClr val="lt1"/>
              </a:buClr>
              <a:buSzPts val="5000"/>
              <a:buFont typeface="Calibri"/>
              <a:buNone/>
            </a:pPr>
            <a:r>
              <a:rPr lang="en-US" dirty="0"/>
              <a:t>Goodness Gracious, Great Balls of Fire!</a:t>
            </a:r>
            <a:endParaRPr dirty="0"/>
          </a:p>
        </p:txBody>
      </p:sp>
      <p:sp>
        <p:nvSpPr>
          <p:cNvPr id="83" name="Google Shape;83;p2"/>
          <p:cNvSpPr txBox="1">
            <a:spLocks noGrp="1"/>
          </p:cNvSpPr>
          <p:nvPr>
            <p:ph type="subTitle" idx="1"/>
          </p:nvPr>
        </p:nvSpPr>
        <p:spPr>
          <a:xfrm>
            <a:off x="533400" y="2616130"/>
            <a:ext cx="7854696" cy="1314450"/>
          </a:xfrm>
          <a:prstGeom prst="rect">
            <a:avLst/>
          </a:prstGeom>
          <a:noFill/>
          <a:ln>
            <a:noFill/>
          </a:ln>
        </p:spPr>
        <p:txBody>
          <a:bodyPr spcFirstLastPara="1" wrap="square" lIns="0" tIns="45700" rIns="18275" bIns="45700" anchor="t" anchorCtr="0">
            <a:noAutofit/>
          </a:bodyPr>
          <a:lstStyle/>
          <a:p>
            <a:pPr marL="0" marR="34289" lvl="0" indent="0" algn="l" rtl="0">
              <a:lnSpc>
                <a:spcPct val="100000"/>
              </a:lnSpc>
              <a:spcBef>
                <a:spcPts val="0"/>
              </a:spcBef>
              <a:spcAft>
                <a:spcPts val="0"/>
              </a:spcAft>
              <a:buSzPts val="2600"/>
              <a:buNone/>
            </a:pPr>
            <a:r>
              <a:rPr lang="en-US" dirty="0"/>
              <a:t>Chemical Reactions</a:t>
            </a:r>
            <a:endParaRPr dirty="0"/>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71"/>
        <p:cNvGrpSpPr/>
        <p:nvPr/>
      </p:nvGrpSpPr>
      <p:grpSpPr>
        <a:xfrm>
          <a:off x="0" y="0"/>
          <a:ext cx="0" cy="0"/>
          <a:chOff x="0" y="0"/>
          <a:chExt cx="0" cy="0"/>
        </a:xfrm>
      </p:grpSpPr>
      <p:sp>
        <p:nvSpPr>
          <p:cNvPr id="272" name="Google Shape;272;gfa56168ead_0_142"/>
          <p:cNvSpPr txBox="1">
            <a:spLocks noGrp="1"/>
          </p:cNvSpPr>
          <p:nvPr>
            <p:ph type="title"/>
          </p:nvPr>
        </p:nvSpPr>
        <p:spPr>
          <a:xfrm>
            <a:off x="2219663" y="857225"/>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273" name="Google Shape;273;gfa56168ead_0_142"/>
          <p:cNvSpPr txBox="1"/>
          <p:nvPr/>
        </p:nvSpPr>
        <p:spPr>
          <a:xfrm>
            <a:off x="67296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274" name="Google Shape;274;gfa56168ead_0_142"/>
          <p:cNvSpPr txBox="1"/>
          <p:nvPr/>
        </p:nvSpPr>
        <p:spPr>
          <a:xfrm>
            <a:off x="1731375" y="24452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275" name="Google Shape;275;gfa56168ead_0_142"/>
          <p:cNvCxnSpPr>
            <a:stCxn id="273" idx="2"/>
          </p:cNvCxnSpPr>
          <p:nvPr/>
        </p:nvCxnSpPr>
        <p:spPr>
          <a:xfrm>
            <a:off x="77406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276" name="Google Shape;276;gfa56168ead_0_142"/>
          <p:cNvCxnSpPr/>
          <p:nvPr/>
        </p:nvCxnSpPr>
        <p:spPr>
          <a:xfrm flipH="1">
            <a:off x="3008950" y="1324013"/>
            <a:ext cx="2100" cy="166200"/>
          </a:xfrm>
          <a:prstGeom prst="straightConnector1">
            <a:avLst/>
          </a:prstGeom>
          <a:noFill/>
          <a:ln w="9525" cap="flat" cmpd="sng">
            <a:solidFill>
              <a:schemeClr val="dk2"/>
            </a:solidFill>
            <a:prstDash val="solid"/>
            <a:round/>
            <a:headEnd type="none" w="sm" len="sm"/>
            <a:tailEnd type="none" w="sm" len="sm"/>
          </a:ln>
        </p:spPr>
      </p:cxnSp>
      <p:cxnSp>
        <p:nvCxnSpPr>
          <p:cNvPr id="277" name="Google Shape;277;gfa56168ead_0_142"/>
          <p:cNvCxnSpPr/>
          <p:nvPr/>
        </p:nvCxnSpPr>
        <p:spPr>
          <a:xfrm rot="10800000" flipH="1">
            <a:off x="1143000" y="1494125"/>
            <a:ext cx="3945600" cy="8700"/>
          </a:xfrm>
          <a:prstGeom prst="straightConnector1">
            <a:avLst/>
          </a:prstGeom>
          <a:noFill/>
          <a:ln w="9525" cap="flat" cmpd="sng">
            <a:solidFill>
              <a:schemeClr val="dk2"/>
            </a:solidFill>
            <a:prstDash val="solid"/>
            <a:round/>
            <a:headEnd type="none" w="sm" len="sm"/>
            <a:tailEnd type="none" w="sm" len="sm"/>
          </a:ln>
        </p:spPr>
      </p:cxnSp>
      <p:cxnSp>
        <p:nvCxnSpPr>
          <p:cNvPr id="278" name="Google Shape;278;gfa56168ead_0_142"/>
          <p:cNvCxnSpPr/>
          <p:nvPr/>
        </p:nvCxnSpPr>
        <p:spPr>
          <a:xfrm>
            <a:off x="11430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279" name="Google Shape;279;gfa56168ead_0_142"/>
          <p:cNvCxnSpPr/>
          <p:nvPr/>
        </p:nvCxnSpPr>
        <p:spPr>
          <a:xfrm>
            <a:off x="5088600" y="1494188"/>
            <a:ext cx="8400" cy="410700"/>
          </a:xfrm>
          <a:prstGeom prst="straightConnector1">
            <a:avLst/>
          </a:prstGeom>
          <a:noFill/>
          <a:ln w="9525" cap="flat" cmpd="sng">
            <a:solidFill>
              <a:schemeClr val="dk2"/>
            </a:solidFill>
            <a:prstDash val="solid"/>
            <a:round/>
            <a:headEnd type="none" w="sm" len="sm"/>
            <a:tailEnd type="triangle" w="med" len="med"/>
          </a:ln>
        </p:spPr>
      </p:cxnSp>
      <p:sp>
        <p:nvSpPr>
          <p:cNvPr id="280" name="Google Shape;280;gfa56168ead_0_142"/>
          <p:cNvSpPr txBox="1"/>
          <p:nvPr/>
        </p:nvSpPr>
        <p:spPr>
          <a:xfrm>
            <a:off x="3810050" y="2445213"/>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281" name="Google Shape;281;gfa56168ead_0_142"/>
          <p:cNvCxnSpPr/>
          <p:nvPr/>
        </p:nvCxnSpPr>
        <p:spPr>
          <a:xfrm>
            <a:off x="30058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282" name="Google Shape;282;gfa56168ead_0_142"/>
          <p:cNvPicPr preferRelativeResize="0"/>
          <p:nvPr/>
        </p:nvPicPr>
        <p:blipFill rotWithShape="1">
          <a:blip r:embed="rId3">
            <a:alphaModFix/>
          </a:blip>
          <a:srcRect/>
          <a:stretch/>
        </p:blipFill>
        <p:spPr>
          <a:xfrm>
            <a:off x="0" y="2040125"/>
            <a:ext cx="2022000" cy="2022000"/>
          </a:xfrm>
          <a:prstGeom prst="rect">
            <a:avLst/>
          </a:prstGeom>
          <a:noFill/>
          <a:ln>
            <a:noFill/>
          </a:ln>
        </p:spPr>
      </p:pic>
      <p:pic>
        <p:nvPicPr>
          <p:cNvPr id="283" name="Google Shape;283;gfa56168ead_0_142"/>
          <p:cNvPicPr preferRelativeResize="0"/>
          <p:nvPr/>
        </p:nvPicPr>
        <p:blipFill rotWithShape="1">
          <a:blip r:embed="rId4">
            <a:alphaModFix/>
          </a:blip>
          <a:srcRect/>
          <a:stretch/>
        </p:blipFill>
        <p:spPr>
          <a:xfrm>
            <a:off x="2219674" y="1943650"/>
            <a:ext cx="1850100" cy="1850100"/>
          </a:xfrm>
          <a:prstGeom prst="rect">
            <a:avLst/>
          </a:prstGeom>
          <a:noFill/>
          <a:ln>
            <a:noFill/>
          </a:ln>
        </p:spPr>
      </p:pic>
      <p:pic>
        <p:nvPicPr>
          <p:cNvPr id="284" name="Google Shape;284;gfa56168ead_0_142"/>
          <p:cNvPicPr preferRelativeResize="0"/>
          <p:nvPr/>
        </p:nvPicPr>
        <p:blipFill rotWithShape="1">
          <a:blip r:embed="rId5">
            <a:alphaModFix/>
          </a:blip>
          <a:srcRect/>
          <a:stretch/>
        </p:blipFill>
        <p:spPr>
          <a:xfrm>
            <a:off x="4452350" y="1904900"/>
            <a:ext cx="1850100" cy="1850100"/>
          </a:xfrm>
          <a:prstGeom prst="rect">
            <a:avLst/>
          </a:prstGeom>
          <a:noFill/>
          <a:ln>
            <a:noFill/>
          </a:ln>
        </p:spPr>
      </p:pic>
      <p:pic>
        <p:nvPicPr>
          <p:cNvPr id="285" name="Google Shape;285;gfa56168ead_0_142"/>
          <p:cNvPicPr preferRelativeResize="0"/>
          <p:nvPr/>
        </p:nvPicPr>
        <p:blipFill rotWithShape="1">
          <a:blip r:embed="rId6">
            <a:alphaModFix/>
          </a:blip>
          <a:srcRect/>
          <a:stretch/>
        </p:blipFill>
        <p:spPr>
          <a:xfrm>
            <a:off x="6855175" y="2059113"/>
            <a:ext cx="1984025" cy="1984025"/>
          </a:xfrm>
          <a:prstGeom prst="rect">
            <a:avLst/>
          </a:prstGeom>
          <a:noFill/>
          <a:ln>
            <a:noFill/>
          </a:ln>
        </p:spPr>
      </p:pic>
      <p:sp>
        <p:nvSpPr>
          <p:cNvPr id="286" name="Google Shape;286;gfa56168ead_0_142"/>
          <p:cNvSpPr/>
          <p:nvPr/>
        </p:nvSpPr>
        <p:spPr>
          <a:xfrm>
            <a:off x="6259365"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90"/>
        <p:cNvGrpSpPr/>
        <p:nvPr/>
      </p:nvGrpSpPr>
      <p:grpSpPr>
        <a:xfrm>
          <a:off x="0" y="0"/>
          <a:ext cx="0" cy="0"/>
          <a:chOff x="0" y="0"/>
          <a:chExt cx="0" cy="0"/>
        </a:xfrm>
      </p:grpSpPr>
      <p:sp>
        <p:nvSpPr>
          <p:cNvPr id="291" name="Google Shape;291;gfa56168ead_0_164"/>
          <p:cNvSpPr txBox="1">
            <a:spLocks noGrp="1"/>
          </p:cNvSpPr>
          <p:nvPr>
            <p:ph type="title"/>
          </p:nvPr>
        </p:nvSpPr>
        <p:spPr>
          <a:xfrm>
            <a:off x="2219663" y="857225"/>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292" name="Google Shape;292;gfa56168ead_0_164"/>
          <p:cNvSpPr txBox="1"/>
          <p:nvPr/>
        </p:nvSpPr>
        <p:spPr>
          <a:xfrm>
            <a:off x="67296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293" name="Google Shape;293;gfa56168ead_0_164"/>
          <p:cNvSpPr txBox="1"/>
          <p:nvPr/>
        </p:nvSpPr>
        <p:spPr>
          <a:xfrm>
            <a:off x="1731375" y="24452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294" name="Google Shape;294;gfa56168ead_0_164"/>
          <p:cNvCxnSpPr>
            <a:stCxn id="292" idx="2"/>
          </p:cNvCxnSpPr>
          <p:nvPr/>
        </p:nvCxnSpPr>
        <p:spPr>
          <a:xfrm>
            <a:off x="77406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295" name="Google Shape;295;gfa56168ead_0_164"/>
          <p:cNvCxnSpPr/>
          <p:nvPr/>
        </p:nvCxnSpPr>
        <p:spPr>
          <a:xfrm flipH="1">
            <a:off x="3008950" y="1324013"/>
            <a:ext cx="2100" cy="166200"/>
          </a:xfrm>
          <a:prstGeom prst="straightConnector1">
            <a:avLst/>
          </a:prstGeom>
          <a:noFill/>
          <a:ln w="9525" cap="flat" cmpd="sng">
            <a:solidFill>
              <a:schemeClr val="dk2"/>
            </a:solidFill>
            <a:prstDash val="solid"/>
            <a:round/>
            <a:headEnd type="none" w="sm" len="sm"/>
            <a:tailEnd type="none" w="sm" len="sm"/>
          </a:ln>
        </p:spPr>
      </p:cxnSp>
      <p:cxnSp>
        <p:nvCxnSpPr>
          <p:cNvPr id="296" name="Google Shape;296;gfa56168ead_0_164"/>
          <p:cNvCxnSpPr/>
          <p:nvPr/>
        </p:nvCxnSpPr>
        <p:spPr>
          <a:xfrm rot="10800000" flipH="1">
            <a:off x="1143000" y="1494125"/>
            <a:ext cx="3945600" cy="8700"/>
          </a:xfrm>
          <a:prstGeom prst="straightConnector1">
            <a:avLst/>
          </a:prstGeom>
          <a:noFill/>
          <a:ln w="9525" cap="flat" cmpd="sng">
            <a:solidFill>
              <a:schemeClr val="dk2"/>
            </a:solidFill>
            <a:prstDash val="solid"/>
            <a:round/>
            <a:headEnd type="none" w="sm" len="sm"/>
            <a:tailEnd type="none" w="sm" len="sm"/>
          </a:ln>
        </p:spPr>
      </p:cxnSp>
      <p:cxnSp>
        <p:nvCxnSpPr>
          <p:cNvPr id="297" name="Google Shape;297;gfa56168ead_0_164"/>
          <p:cNvCxnSpPr/>
          <p:nvPr/>
        </p:nvCxnSpPr>
        <p:spPr>
          <a:xfrm>
            <a:off x="11430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298" name="Google Shape;298;gfa56168ead_0_164"/>
          <p:cNvCxnSpPr/>
          <p:nvPr/>
        </p:nvCxnSpPr>
        <p:spPr>
          <a:xfrm>
            <a:off x="5088600" y="1494188"/>
            <a:ext cx="8400" cy="410700"/>
          </a:xfrm>
          <a:prstGeom prst="straightConnector1">
            <a:avLst/>
          </a:prstGeom>
          <a:noFill/>
          <a:ln w="9525" cap="flat" cmpd="sng">
            <a:solidFill>
              <a:schemeClr val="dk2"/>
            </a:solidFill>
            <a:prstDash val="solid"/>
            <a:round/>
            <a:headEnd type="none" w="sm" len="sm"/>
            <a:tailEnd type="triangle" w="med" len="med"/>
          </a:ln>
        </p:spPr>
      </p:cxnSp>
      <p:sp>
        <p:nvSpPr>
          <p:cNvPr id="299" name="Google Shape;299;gfa56168ead_0_164"/>
          <p:cNvSpPr txBox="1"/>
          <p:nvPr/>
        </p:nvSpPr>
        <p:spPr>
          <a:xfrm>
            <a:off x="3810050" y="2445213"/>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300" name="Google Shape;300;gfa56168ead_0_164"/>
          <p:cNvCxnSpPr/>
          <p:nvPr/>
        </p:nvCxnSpPr>
        <p:spPr>
          <a:xfrm>
            <a:off x="30058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301" name="Google Shape;301;gfa56168ead_0_164"/>
          <p:cNvPicPr preferRelativeResize="0"/>
          <p:nvPr/>
        </p:nvPicPr>
        <p:blipFill rotWithShape="1">
          <a:blip r:embed="rId3">
            <a:alphaModFix/>
          </a:blip>
          <a:srcRect/>
          <a:stretch/>
        </p:blipFill>
        <p:spPr>
          <a:xfrm>
            <a:off x="136200" y="1953625"/>
            <a:ext cx="2022000" cy="2022000"/>
          </a:xfrm>
          <a:prstGeom prst="rect">
            <a:avLst/>
          </a:prstGeom>
          <a:noFill/>
          <a:ln>
            <a:noFill/>
          </a:ln>
        </p:spPr>
      </p:pic>
      <p:pic>
        <p:nvPicPr>
          <p:cNvPr id="302" name="Google Shape;302;gfa56168ead_0_164"/>
          <p:cNvPicPr preferRelativeResize="0"/>
          <p:nvPr/>
        </p:nvPicPr>
        <p:blipFill rotWithShape="1">
          <a:blip r:embed="rId4">
            <a:alphaModFix/>
          </a:blip>
          <a:srcRect/>
          <a:stretch/>
        </p:blipFill>
        <p:spPr>
          <a:xfrm>
            <a:off x="2133725" y="1953625"/>
            <a:ext cx="2022000" cy="2022000"/>
          </a:xfrm>
          <a:prstGeom prst="rect">
            <a:avLst/>
          </a:prstGeom>
          <a:noFill/>
          <a:ln>
            <a:noFill/>
          </a:ln>
        </p:spPr>
      </p:pic>
      <p:pic>
        <p:nvPicPr>
          <p:cNvPr id="303" name="Google Shape;303;gfa56168ead_0_164"/>
          <p:cNvPicPr preferRelativeResize="0"/>
          <p:nvPr/>
        </p:nvPicPr>
        <p:blipFill rotWithShape="1">
          <a:blip r:embed="rId5">
            <a:alphaModFix/>
          </a:blip>
          <a:srcRect/>
          <a:stretch/>
        </p:blipFill>
        <p:spPr>
          <a:xfrm>
            <a:off x="4366400" y="1883900"/>
            <a:ext cx="2022000" cy="2022000"/>
          </a:xfrm>
          <a:prstGeom prst="rect">
            <a:avLst/>
          </a:prstGeom>
          <a:noFill/>
          <a:ln>
            <a:noFill/>
          </a:ln>
        </p:spPr>
      </p:pic>
      <p:pic>
        <p:nvPicPr>
          <p:cNvPr id="304" name="Google Shape;304;gfa56168ead_0_164"/>
          <p:cNvPicPr preferRelativeResize="0"/>
          <p:nvPr/>
        </p:nvPicPr>
        <p:blipFill rotWithShape="1">
          <a:blip r:embed="rId6">
            <a:alphaModFix/>
          </a:blip>
          <a:srcRect/>
          <a:stretch/>
        </p:blipFill>
        <p:spPr>
          <a:xfrm>
            <a:off x="6855175" y="1972613"/>
            <a:ext cx="1984025" cy="1984025"/>
          </a:xfrm>
          <a:prstGeom prst="rect">
            <a:avLst/>
          </a:prstGeom>
          <a:noFill/>
          <a:ln>
            <a:noFill/>
          </a:ln>
        </p:spPr>
      </p:pic>
      <p:sp>
        <p:nvSpPr>
          <p:cNvPr id="305" name="Google Shape;305;gfa56168ead_0_164"/>
          <p:cNvSpPr/>
          <p:nvPr/>
        </p:nvSpPr>
        <p:spPr>
          <a:xfrm>
            <a:off x="6394078"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09"/>
        <p:cNvGrpSpPr/>
        <p:nvPr/>
      </p:nvGrpSpPr>
      <p:grpSpPr>
        <a:xfrm>
          <a:off x="0" y="0"/>
          <a:ext cx="0" cy="0"/>
          <a:chOff x="0" y="0"/>
          <a:chExt cx="0" cy="0"/>
        </a:xfrm>
      </p:grpSpPr>
      <p:sp>
        <p:nvSpPr>
          <p:cNvPr id="310" name="Google Shape;310;gfa56168ead_0_186"/>
          <p:cNvSpPr txBox="1">
            <a:spLocks noGrp="1"/>
          </p:cNvSpPr>
          <p:nvPr>
            <p:ph type="title"/>
          </p:nvPr>
        </p:nvSpPr>
        <p:spPr>
          <a:xfrm>
            <a:off x="2219663" y="857225"/>
            <a:ext cx="1850100" cy="466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3600"/>
              <a:buNone/>
            </a:pPr>
            <a:r>
              <a:rPr lang="en-US"/>
              <a:t>Reactants </a:t>
            </a:r>
            <a:endParaRPr/>
          </a:p>
        </p:txBody>
      </p:sp>
      <p:sp>
        <p:nvSpPr>
          <p:cNvPr id="311" name="Google Shape;311;gfa56168ead_0_186"/>
          <p:cNvSpPr txBox="1"/>
          <p:nvPr/>
        </p:nvSpPr>
        <p:spPr>
          <a:xfrm>
            <a:off x="6729600" y="712700"/>
            <a:ext cx="2022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Calibri"/>
                <a:ea typeface="Calibri"/>
                <a:cs typeface="Calibri"/>
                <a:sym typeface="Calibri"/>
              </a:rPr>
              <a:t>Products</a:t>
            </a:r>
            <a:endParaRPr sz="1400" b="0" i="0" u="none" strike="noStrike" cap="none">
              <a:solidFill>
                <a:srgbClr val="000000"/>
              </a:solidFill>
              <a:latin typeface="Arial"/>
              <a:ea typeface="Arial"/>
              <a:cs typeface="Arial"/>
              <a:sym typeface="Arial"/>
            </a:endParaRPr>
          </a:p>
        </p:txBody>
      </p:sp>
      <p:sp>
        <p:nvSpPr>
          <p:cNvPr id="312" name="Google Shape;312;gfa56168ead_0_186"/>
          <p:cNvSpPr txBox="1"/>
          <p:nvPr/>
        </p:nvSpPr>
        <p:spPr>
          <a:xfrm>
            <a:off x="1731375" y="2445225"/>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313" name="Google Shape;313;gfa56168ead_0_186"/>
          <p:cNvCxnSpPr>
            <a:stCxn id="311" idx="2"/>
          </p:cNvCxnSpPr>
          <p:nvPr/>
        </p:nvCxnSpPr>
        <p:spPr>
          <a:xfrm>
            <a:off x="7740600" y="1451600"/>
            <a:ext cx="5100" cy="432300"/>
          </a:xfrm>
          <a:prstGeom prst="straightConnector1">
            <a:avLst/>
          </a:prstGeom>
          <a:noFill/>
          <a:ln w="9525" cap="flat" cmpd="sng">
            <a:solidFill>
              <a:schemeClr val="dk2"/>
            </a:solidFill>
            <a:prstDash val="solid"/>
            <a:round/>
            <a:headEnd type="none" w="sm" len="sm"/>
            <a:tailEnd type="triangle" w="med" len="med"/>
          </a:ln>
        </p:spPr>
      </p:cxnSp>
      <p:cxnSp>
        <p:nvCxnSpPr>
          <p:cNvPr id="314" name="Google Shape;314;gfa56168ead_0_186"/>
          <p:cNvCxnSpPr/>
          <p:nvPr/>
        </p:nvCxnSpPr>
        <p:spPr>
          <a:xfrm flipH="1">
            <a:off x="3008950" y="1324013"/>
            <a:ext cx="2100" cy="166200"/>
          </a:xfrm>
          <a:prstGeom prst="straightConnector1">
            <a:avLst/>
          </a:prstGeom>
          <a:noFill/>
          <a:ln w="9525" cap="flat" cmpd="sng">
            <a:solidFill>
              <a:schemeClr val="dk2"/>
            </a:solidFill>
            <a:prstDash val="solid"/>
            <a:round/>
            <a:headEnd type="none" w="sm" len="sm"/>
            <a:tailEnd type="none" w="sm" len="sm"/>
          </a:ln>
        </p:spPr>
      </p:cxnSp>
      <p:cxnSp>
        <p:nvCxnSpPr>
          <p:cNvPr id="315" name="Google Shape;315;gfa56168ead_0_186"/>
          <p:cNvCxnSpPr/>
          <p:nvPr/>
        </p:nvCxnSpPr>
        <p:spPr>
          <a:xfrm rot="10800000" flipH="1">
            <a:off x="1143000" y="1494125"/>
            <a:ext cx="3945600" cy="8700"/>
          </a:xfrm>
          <a:prstGeom prst="straightConnector1">
            <a:avLst/>
          </a:prstGeom>
          <a:noFill/>
          <a:ln w="9525" cap="flat" cmpd="sng">
            <a:solidFill>
              <a:schemeClr val="dk2"/>
            </a:solidFill>
            <a:prstDash val="solid"/>
            <a:round/>
            <a:headEnd type="none" w="sm" len="sm"/>
            <a:tailEnd type="none" w="sm" len="sm"/>
          </a:ln>
        </p:spPr>
      </p:cxnSp>
      <p:cxnSp>
        <p:nvCxnSpPr>
          <p:cNvPr id="316" name="Google Shape;316;gfa56168ead_0_186"/>
          <p:cNvCxnSpPr/>
          <p:nvPr/>
        </p:nvCxnSpPr>
        <p:spPr>
          <a:xfrm>
            <a:off x="1143000" y="1494200"/>
            <a:ext cx="8400" cy="410700"/>
          </a:xfrm>
          <a:prstGeom prst="straightConnector1">
            <a:avLst/>
          </a:prstGeom>
          <a:noFill/>
          <a:ln w="9525" cap="flat" cmpd="sng">
            <a:solidFill>
              <a:schemeClr val="dk2"/>
            </a:solidFill>
            <a:prstDash val="solid"/>
            <a:round/>
            <a:headEnd type="none" w="sm" len="sm"/>
            <a:tailEnd type="triangle" w="med" len="med"/>
          </a:ln>
        </p:spPr>
      </p:cxnSp>
      <p:cxnSp>
        <p:nvCxnSpPr>
          <p:cNvPr id="317" name="Google Shape;317;gfa56168ead_0_186"/>
          <p:cNvCxnSpPr/>
          <p:nvPr/>
        </p:nvCxnSpPr>
        <p:spPr>
          <a:xfrm>
            <a:off x="5088600" y="1494188"/>
            <a:ext cx="8400" cy="410700"/>
          </a:xfrm>
          <a:prstGeom prst="straightConnector1">
            <a:avLst/>
          </a:prstGeom>
          <a:noFill/>
          <a:ln w="9525" cap="flat" cmpd="sng">
            <a:solidFill>
              <a:schemeClr val="dk2"/>
            </a:solidFill>
            <a:prstDash val="solid"/>
            <a:round/>
            <a:headEnd type="none" w="sm" len="sm"/>
            <a:tailEnd type="triangle" w="med" len="med"/>
          </a:ln>
        </p:spPr>
      </p:cxnSp>
      <p:sp>
        <p:nvSpPr>
          <p:cNvPr id="318" name="Google Shape;318;gfa56168ead_0_186"/>
          <p:cNvSpPr txBox="1"/>
          <p:nvPr/>
        </p:nvSpPr>
        <p:spPr>
          <a:xfrm>
            <a:off x="3810050" y="2445213"/>
            <a:ext cx="73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a:solidFill>
                  <a:schemeClr val="accent4"/>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cxnSp>
        <p:nvCxnSpPr>
          <p:cNvPr id="319" name="Google Shape;319;gfa56168ead_0_186"/>
          <p:cNvCxnSpPr/>
          <p:nvPr/>
        </p:nvCxnSpPr>
        <p:spPr>
          <a:xfrm>
            <a:off x="3005800" y="1494188"/>
            <a:ext cx="8400" cy="410700"/>
          </a:xfrm>
          <a:prstGeom prst="straightConnector1">
            <a:avLst/>
          </a:prstGeom>
          <a:noFill/>
          <a:ln w="9525" cap="flat" cmpd="sng">
            <a:solidFill>
              <a:schemeClr val="dk2"/>
            </a:solidFill>
            <a:prstDash val="solid"/>
            <a:round/>
            <a:headEnd type="none" w="sm" len="sm"/>
            <a:tailEnd type="triangle" w="med" len="med"/>
          </a:ln>
        </p:spPr>
      </p:cxnSp>
      <p:pic>
        <p:nvPicPr>
          <p:cNvPr id="320" name="Google Shape;320;gfa56168ead_0_186"/>
          <p:cNvPicPr preferRelativeResize="0"/>
          <p:nvPr/>
        </p:nvPicPr>
        <p:blipFill rotWithShape="1">
          <a:blip r:embed="rId3">
            <a:alphaModFix/>
          </a:blip>
          <a:srcRect/>
          <a:stretch/>
        </p:blipFill>
        <p:spPr>
          <a:xfrm>
            <a:off x="136200" y="1953625"/>
            <a:ext cx="2022000" cy="2022000"/>
          </a:xfrm>
          <a:prstGeom prst="rect">
            <a:avLst/>
          </a:prstGeom>
          <a:noFill/>
          <a:ln>
            <a:noFill/>
          </a:ln>
        </p:spPr>
      </p:pic>
      <p:pic>
        <p:nvPicPr>
          <p:cNvPr id="321" name="Google Shape;321;gfa56168ead_0_186"/>
          <p:cNvPicPr preferRelativeResize="0"/>
          <p:nvPr/>
        </p:nvPicPr>
        <p:blipFill rotWithShape="1">
          <a:blip r:embed="rId4">
            <a:alphaModFix/>
          </a:blip>
          <a:srcRect/>
          <a:stretch/>
        </p:blipFill>
        <p:spPr>
          <a:xfrm>
            <a:off x="2133725" y="1908875"/>
            <a:ext cx="2022000" cy="2022000"/>
          </a:xfrm>
          <a:prstGeom prst="rect">
            <a:avLst/>
          </a:prstGeom>
          <a:noFill/>
          <a:ln>
            <a:noFill/>
          </a:ln>
        </p:spPr>
      </p:pic>
      <p:pic>
        <p:nvPicPr>
          <p:cNvPr id="322" name="Google Shape;322;gfa56168ead_0_186"/>
          <p:cNvPicPr preferRelativeResize="0"/>
          <p:nvPr/>
        </p:nvPicPr>
        <p:blipFill rotWithShape="1">
          <a:blip r:embed="rId5">
            <a:alphaModFix/>
          </a:blip>
          <a:srcRect/>
          <a:stretch/>
        </p:blipFill>
        <p:spPr>
          <a:xfrm>
            <a:off x="4401550" y="1904900"/>
            <a:ext cx="1850100" cy="1850100"/>
          </a:xfrm>
          <a:prstGeom prst="rect">
            <a:avLst/>
          </a:prstGeom>
          <a:noFill/>
          <a:ln>
            <a:noFill/>
          </a:ln>
        </p:spPr>
      </p:pic>
      <p:pic>
        <p:nvPicPr>
          <p:cNvPr id="323" name="Google Shape;323;gfa56168ead_0_186"/>
          <p:cNvPicPr preferRelativeResize="0"/>
          <p:nvPr/>
        </p:nvPicPr>
        <p:blipFill rotWithShape="1">
          <a:blip r:embed="rId6">
            <a:alphaModFix/>
          </a:blip>
          <a:srcRect/>
          <a:stretch/>
        </p:blipFill>
        <p:spPr>
          <a:xfrm>
            <a:off x="7007575" y="2036300"/>
            <a:ext cx="1984025" cy="1984025"/>
          </a:xfrm>
          <a:prstGeom prst="rect">
            <a:avLst/>
          </a:prstGeom>
          <a:noFill/>
          <a:ln>
            <a:noFill/>
          </a:ln>
        </p:spPr>
      </p:pic>
      <p:sp>
        <p:nvSpPr>
          <p:cNvPr id="324" name="Google Shape;324;gfa56168ead_0_186"/>
          <p:cNvSpPr/>
          <p:nvPr/>
        </p:nvSpPr>
        <p:spPr>
          <a:xfrm>
            <a:off x="6414489" y="2872325"/>
            <a:ext cx="587828" cy="212272"/>
          </a:xfrm>
          <a:prstGeom prst="rightArrow">
            <a:avLst>
              <a:gd name="adj1" fmla="val 50000"/>
              <a:gd name="adj2" fmla="val 50000"/>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13c93aef6ea_0_5"/>
          <p:cNvSpPr txBox="1">
            <a:spLocks noGrp="1"/>
          </p:cNvSpPr>
          <p:nvPr>
            <p:ph type="title"/>
          </p:nvPr>
        </p:nvSpPr>
        <p:spPr>
          <a:xfrm>
            <a:off x="457200" y="108280"/>
            <a:ext cx="8229600" cy="857400"/>
          </a:xfrm>
          <a:prstGeom prst="rect">
            <a:avLst/>
          </a:prstGeom>
          <a:noFill/>
          <a:ln>
            <a:noFill/>
          </a:ln>
        </p:spPr>
        <p:txBody>
          <a:bodyPr spcFirstLastPara="1" wrap="square" lIns="0" tIns="45700" rIns="0" bIns="0" anchor="b" anchorCtr="0">
            <a:normAutofit/>
          </a:bodyPr>
          <a:lstStyle/>
          <a:p>
            <a:pPr marL="0" lvl="0" indent="0" algn="ctr" rtl="0">
              <a:lnSpc>
                <a:spcPct val="100000"/>
              </a:lnSpc>
              <a:spcBef>
                <a:spcPts val="0"/>
              </a:spcBef>
              <a:spcAft>
                <a:spcPts val="0"/>
              </a:spcAft>
              <a:buClr>
                <a:schemeClr val="accent4"/>
              </a:buClr>
              <a:buSzPts val="3600"/>
              <a:buFont typeface="Calibri"/>
              <a:buNone/>
            </a:pPr>
            <a:r>
              <a:rPr lang="en-US" dirty="0"/>
              <a:t>Types of Chemical Reactions</a:t>
            </a:r>
            <a:endParaRPr dirty="0"/>
          </a:p>
        </p:txBody>
      </p:sp>
      <p:pic>
        <p:nvPicPr>
          <p:cNvPr id="330" name="Google Shape;330;g13c93aef6ea_0_5" descr="The following video goes over the 5 main types of chemical reactions (synthesis, decomposition, single-replacement, double replacement, and combustion.) It also explores the job of a Battalion Chief/ Public Information Officer of the Oklahoma City Fire Department, Benny Fulkerson. You will also learn how he and his fellow coworkers encounter and handle chemical reactions that may arise in their profession. You can view the entire lesson for this video here." title="K20 ICAP - Goodness Gracious, Great Balls of Fire!">
            <a:hlinkClick r:id="rId3"/>
          </p:cNvPr>
          <p:cNvPicPr preferRelativeResize="0"/>
          <p:nvPr/>
        </p:nvPicPr>
        <p:blipFill>
          <a:blip r:embed="rId4">
            <a:alphaModFix/>
          </a:blip>
          <a:stretch>
            <a:fillRect/>
          </a:stretch>
        </p:blipFill>
        <p:spPr>
          <a:xfrm>
            <a:off x="2286000" y="1187197"/>
            <a:ext cx="4572000" cy="3429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13ba005a341_0_92"/>
          <p:cNvSpPr txBox="1">
            <a:spLocks noGrp="1"/>
          </p:cNvSpPr>
          <p:nvPr>
            <p:ph type="title"/>
          </p:nvPr>
        </p:nvSpPr>
        <p:spPr>
          <a:xfrm>
            <a:off x="457200" y="241121"/>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1800"/>
              <a:buNone/>
            </a:pPr>
            <a:r>
              <a:rPr lang="en-US"/>
              <a:t>Chat Stations</a:t>
            </a:r>
            <a:endParaRPr/>
          </a:p>
        </p:txBody>
      </p:sp>
      <p:sp>
        <p:nvSpPr>
          <p:cNvPr id="336" name="Google Shape;336;g13ba005a341_0_92"/>
          <p:cNvSpPr txBox="1">
            <a:spLocks noGrp="1"/>
          </p:cNvSpPr>
          <p:nvPr>
            <p:ph type="body" idx="1"/>
          </p:nvPr>
        </p:nvSpPr>
        <p:spPr>
          <a:xfrm>
            <a:off x="457200" y="1230996"/>
            <a:ext cx="4822599" cy="3671383"/>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0"/>
              </a:spcBef>
              <a:spcAft>
                <a:spcPts val="600"/>
              </a:spcAft>
              <a:buClr>
                <a:srgbClr val="000000"/>
              </a:buClr>
              <a:buSzPts val="2900"/>
              <a:buChar char="•"/>
            </a:pPr>
            <a:r>
              <a:rPr lang="en-US" sz="2600" dirty="0">
                <a:solidFill>
                  <a:srgbClr val="000000"/>
                </a:solidFill>
              </a:rPr>
              <a:t>You and your group will go to each station to determine the products for each problem.</a:t>
            </a:r>
            <a:endParaRPr sz="2600" dirty="0">
              <a:solidFill>
                <a:srgbClr val="000000"/>
              </a:solidFill>
            </a:endParaRPr>
          </a:p>
          <a:p>
            <a:pPr marL="457200" lvl="0" indent="-412750" algn="l" rtl="0">
              <a:lnSpc>
                <a:spcPct val="100000"/>
              </a:lnSpc>
              <a:spcBef>
                <a:spcPts val="0"/>
              </a:spcBef>
              <a:spcAft>
                <a:spcPts val="0"/>
              </a:spcAft>
              <a:buClr>
                <a:srgbClr val="000000"/>
              </a:buClr>
              <a:buSzPts val="2900"/>
              <a:buChar char="•"/>
            </a:pPr>
            <a:r>
              <a:rPr lang="en-US" sz="2600" dirty="0">
                <a:solidFill>
                  <a:srgbClr val="000000"/>
                </a:solidFill>
              </a:rPr>
              <a:t>Once you have solved the problem, use your answer to find the next chat station.</a:t>
            </a:r>
            <a:endParaRPr sz="2600" dirty="0">
              <a:solidFill>
                <a:srgbClr val="000000"/>
              </a:solidFill>
            </a:endParaRPr>
          </a:p>
          <a:p>
            <a:pPr marL="76200" lvl="0" indent="0" algn="l" rtl="0">
              <a:lnSpc>
                <a:spcPct val="100000"/>
              </a:lnSpc>
              <a:spcBef>
                <a:spcPts val="480"/>
              </a:spcBef>
              <a:spcAft>
                <a:spcPts val="0"/>
              </a:spcAft>
              <a:buSzPts val="2400"/>
              <a:buNone/>
            </a:pPr>
            <a:br>
              <a:rPr lang="en-US" sz="2600" dirty="0"/>
            </a:br>
            <a:endParaRPr sz="2600" dirty="0"/>
          </a:p>
        </p:txBody>
      </p:sp>
      <p:pic>
        <p:nvPicPr>
          <p:cNvPr id="337" name="Google Shape;337;g13ba005a341_0_92"/>
          <p:cNvPicPr preferRelativeResize="0"/>
          <p:nvPr/>
        </p:nvPicPr>
        <p:blipFill rotWithShape="1">
          <a:blip r:embed="rId3">
            <a:alphaModFix/>
          </a:blip>
          <a:srcRect/>
          <a:stretch/>
        </p:blipFill>
        <p:spPr>
          <a:xfrm>
            <a:off x="5752843" y="1473399"/>
            <a:ext cx="2996375" cy="2196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3ba005a341_0_99"/>
          <p:cNvSpPr txBox="1">
            <a:spLocks noGrp="1"/>
          </p:cNvSpPr>
          <p:nvPr>
            <p:ph type="title"/>
          </p:nvPr>
        </p:nvSpPr>
        <p:spPr>
          <a:xfrm>
            <a:off x="466765" y="149297"/>
            <a:ext cx="2913454"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1800"/>
              <a:buNone/>
            </a:pPr>
            <a:r>
              <a:rPr lang="en-US"/>
              <a:t>Chat Stations</a:t>
            </a:r>
            <a:endParaRPr/>
          </a:p>
        </p:txBody>
      </p:sp>
      <p:sp>
        <p:nvSpPr>
          <p:cNvPr id="343" name="Google Shape;343;g13ba005a341_0_99"/>
          <p:cNvSpPr txBox="1">
            <a:spLocks noGrp="1"/>
          </p:cNvSpPr>
          <p:nvPr>
            <p:ph type="body" idx="1"/>
          </p:nvPr>
        </p:nvSpPr>
        <p:spPr>
          <a:xfrm>
            <a:off x="466765" y="1057437"/>
            <a:ext cx="5074200" cy="3560474"/>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0"/>
              </a:spcBef>
              <a:spcAft>
                <a:spcPts val="600"/>
              </a:spcAft>
              <a:buClr>
                <a:srgbClr val="000000"/>
              </a:buClr>
              <a:buSzPts val="2900"/>
              <a:buChar char="•"/>
            </a:pPr>
            <a:r>
              <a:rPr lang="en-US" sz="2600" dirty="0">
                <a:solidFill>
                  <a:srgbClr val="000000"/>
                </a:solidFill>
              </a:rPr>
              <a:t>You and your group will go to each station to determine the product for each problem and determine the molecular model for the product side.</a:t>
            </a:r>
            <a:endParaRPr sz="2600" dirty="0">
              <a:solidFill>
                <a:srgbClr val="000000"/>
              </a:solidFill>
            </a:endParaRPr>
          </a:p>
          <a:p>
            <a:pPr marL="457200" lvl="0" indent="-412750" algn="l" rtl="0">
              <a:lnSpc>
                <a:spcPct val="100000"/>
              </a:lnSpc>
              <a:spcBef>
                <a:spcPts val="0"/>
              </a:spcBef>
              <a:spcAft>
                <a:spcPts val="600"/>
              </a:spcAft>
              <a:buClr>
                <a:srgbClr val="000000"/>
              </a:buClr>
              <a:buSzPts val="2900"/>
              <a:buChar char="•"/>
            </a:pPr>
            <a:r>
              <a:rPr lang="en-US" sz="2600" dirty="0">
                <a:solidFill>
                  <a:srgbClr val="000000"/>
                </a:solidFill>
              </a:rPr>
              <a:t>Once you have solved the problem, record your answers on the provided handout.</a:t>
            </a:r>
            <a:endParaRPr sz="2600" dirty="0">
              <a:solidFill>
                <a:srgbClr val="000000"/>
              </a:solidFill>
            </a:endParaRPr>
          </a:p>
          <a:p>
            <a:pPr marL="76200" lvl="0" indent="0" algn="l" rtl="0">
              <a:lnSpc>
                <a:spcPct val="100000"/>
              </a:lnSpc>
              <a:spcBef>
                <a:spcPts val="480"/>
              </a:spcBef>
              <a:spcAft>
                <a:spcPts val="600"/>
              </a:spcAft>
              <a:buSzPts val="2400"/>
              <a:buNone/>
            </a:pPr>
            <a:br>
              <a:rPr lang="en-US" sz="2600" dirty="0"/>
            </a:br>
            <a:endParaRPr sz="2600" dirty="0"/>
          </a:p>
        </p:txBody>
      </p:sp>
      <p:pic>
        <p:nvPicPr>
          <p:cNvPr id="344" name="Google Shape;344;g13ba005a341_0_99"/>
          <p:cNvPicPr preferRelativeResize="0"/>
          <p:nvPr/>
        </p:nvPicPr>
        <p:blipFill rotWithShape="1">
          <a:blip r:embed="rId3">
            <a:alphaModFix/>
          </a:blip>
          <a:srcRect/>
          <a:stretch/>
        </p:blipFill>
        <p:spPr>
          <a:xfrm>
            <a:off x="5892084" y="1614199"/>
            <a:ext cx="2612275" cy="19151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1"/>
          <p:cNvSpPr txBox="1">
            <a:spLocks noGrp="1"/>
          </p:cNvSpPr>
          <p:nvPr>
            <p:ph type="title"/>
          </p:nvPr>
        </p:nvSpPr>
        <p:spPr>
          <a:xfrm>
            <a:off x="457200" y="262338"/>
            <a:ext cx="8229600" cy="85725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3600"/>
              <a:buFont typeface="Calibri"/>
              <a:buNone/>
            </a:pPr>
            <a:r>
              <a:rPr lang="en-US" dirty="0"/>
              <a:t>I Used to Think… But Now I Know... </a:t>
            </a:r>
            <a:endParaRPr dirty="0"/>
          </a:p>
        </p:txBody>
      </p:sp>
      <p:sp>
        <p:nvSpPr>
          <p:cNvPr id="350" name="Google Shape;350;p21"/>
          <p:cNvSpPr txBox="1">
            <a:spLocks noGrp="1"/>
          </p:cNvSpPr>
          <p:nvPr>
            <p:ph type="body" idx="1"/>
          </p:nvPr>
        </p:nvSpPr>
        <p:spPr>
          <a:xfrm>
            <a:off x="457200" y="1165485"/>
            <a:ext cx="5400316" cy="3125793"/>
          </a:xfrm>
          <a:prstGeom prst="rect">
            <a:avLst/>
          </a:prstGeom>
          <a:noFill/>
          <a:ln>
            <a:noFill/>
          </a:ln>
        </p:spPr>
        <p:txBody>
          <a:bodyPr spcFirstLastPara="1" wrap="square" lIns="45700" tIns="0" rIns="45700" bIns="0" anchor="ctr" anchorCtr="0">
            <a:noAutofit/>
          </a:bodyPr>
          <a:lstStyle/>
          <a:p>
            <a:pPr indent="-457200">
              <a:spcBef>
                <a:spcPts val="0"/>
              </a:spcBef>
              <a:spcAft>
                <a:spcPts val="600"/>
              </a:spcAft>
              <a:buClr>
                <a:schemeClr val="dk1"/>
              </a:buClr>
            </a:pPr>
            <a:r>
              <a:rPr lang="en-US" dirty="0"/>
              <a:t>Write a statement of what you used to think about chemical reactions.</a:t>
            </a:r>
            <a:endParaRPr dirty="0"/>
          </a:p>
          <a:p>
            <a:pPr marL="457200" lvl="0" indent="-457200" algn="l" rtl="0">
              <a:lnSpc>
                <a:spcPct val="100000"/>
              </a:lnSpc>
              <a:spcBef>
                <a:spcPts val="0"/>
              </a:spcBef>
              <a:spcAft>
                <a:spcPts val="600"/>
              </a:spcAft>
              <a:buClr>
                <a:schemeClr val="dk1"/>
              </a:buClr>
              <a:buSzPts val="2600"/>
              <a:buChar char="•"/>
            </a:pPr>
            <a:r>
              <a:rPr lang="en-US" dirty="0"/>
              <a:t>On the right side of your page,  write at least one thing that you now understand about reactions.</a:t>
            </a:r>
            <a:endParaRPr dirty="0"/>
          </a:p>
        </p:txBody>
      </p:sp>
      <p:pic>
        <p:nvPicPr>
          <p:cNvPr id="352" name="Google Shape;352;p21"/>
          <p:cNvPicPr preferRelativeResize="0"/>
          <p:nvPr/>
        </p:nvPicPr>
        <p:blipFill rotWithShape="1">
          <a:blip r:embed="rId3">
            <a:alphaModFix/>
          </a:blip>
          <a:srcRect/>
          <a:stretch/>
        </p:blipFill>
        <p:spPr>
          <a:xfrm>
            <a:off x="6309038" y="2042412"/>
            <a:ext cx="2561275" cy="1058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530352" y="993998"/>
            <a:ext cx="5488292" cy="1021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000"/>
              <a:buNone/>
            </a:pPr>
            <a:r>
              <a:rPr lang="en-US" dirty="0"/>
              <a:t>Essential Question</a:t>
            </a:r>
            <a:endParaRPr dirty="0"/>
          </a:p>
        </p:txBody>
      </p:sp>
      <p:sp>
        <p:nvSpPr>
          <p:cNvPr id="89" name="Google Shape;89;p3"/>
          <p:cNvSpPr txBox="1">
            <a:spLocks noGrp="1"/>
          </p:cNvSpPr>
          <p:nvPr>
            <p:ph type="body" idx="1"/>
          </p:nvPr>
        </p:nvSpPr>
        <p:spPr>
          <a:xfrm>
            <a:off x="530352" y="2032730"/>
            <a:ext cx="7772400" cy="1808829"/>
          </a:xfrm>
          <a:prstGeom prst="rect">
            <a:avLst/>
          </a:prstGeom>
          <a:noFill/>
          <a:ln>
            <a:noFill/>
          </a:ln>
        </p:spPr>
        <p:txBody>
          <a:bodyPr spcFirstLastPara="1" wrap="square" lIns="45700" tIns="45700" rIns="45700" bIns="45700" anchor="t" anchorCtr="0">
            <a:noAutofit/>
          </a:bodyPr>
          <a:lstStyle/>
          <a:p>
            <a:pPr marL="63500" lvl="0" indent="0" algn="l" rtl="0">
              <a:spcBef>
                <a:spcPts val="0"/>
              </a:spcBef>
              <a:spcAft>
                <a:spcPts val="0"/>
              </a:spcAft>
              <a:buClr>
                <a:schemeClr val="lt1"/>
              </a:buClr>
              <a:buSzPts val="2600"/>
            </a:pPr>
            <a:r>
              <a:rPr lang="en-US" dirty="0"/>
              <a:t>How are atoms/mass conserved during a chemical reaction?</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30352" y="801287"/>
            <a:ext cx="7772400" cy="1021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000"/>
              <a:buNone/>
            </a:pPr>
            <a:r>
              <a:rPr lang="en-US" dirty="0"/>
              <a:t>Learning Objectives</a:t>
            </a:r>
            <a:endParaRPr dirty="0"/>
          </a:p>
        </p:txBody>
      </p:sp>
      <p:sp>
        <p:nvSpPr>
          <p:cNvPr id="95" name="Google Shape;95;p4"/>
          <p:cNvSpPr txBox="1">
            <a:spLocks noGrp="1"/>
          </p:cNvSpPr>
          <p:nvPr>
            <p:ph type="body" idx="1"/>
          </p:nvPr>
        </p:nvSpPr>
        <p:spPr>
          <a:xfrm>
            <a:off x="530352" y="1749104"/>
            <a:ext cx="7772400" cy="2696422"/>
          </a:xfrm>
          <a:prstGeom prst="rect">
            <a:avLst/>
          </a:prstGeom>
          <a:noFill/>
          <a:ln>
            <a:noFill/>
          </a:ln>
        </p:spPr>
        <p:txBody>
          <a:bodyPr spcFirstLastPara="1" wrap="square" lIns="45700" tIns="45700" rIns="45700" bIns="45700" anchor="t" anchorCtr="0">
            <a:noAutofit/>
          </a:bodyPr>
          <a:lstStyle/>
          <a:p>
            <a:pPr marL="400050" lvl="0" indent="-342900" algn="l" rtl="0">
              <a:spcBef>
                <a:spcPts val="1200"/>
              </a:spcBef>
              <a:spcAft>
                <a:spcPts val="0"/>
              </a:spcAft>
              <a:buClr>
                <a:schemeClr val="lt1"/>
              </a:buClr>
              <a:buSzPts val="2800"/>
              <a:buFont typeface="Arial"/>
              <a:buChar char="•"/>
            </a:pPr>
            <a:r>
              <a:rPr lang="en-US" dirty="0"/>
              <a:t>Identify reactions in everyday activities.  </a:t>
            </a:r>
            <a:endParaRPr dirty="0"/>
          </a:p>
          <a:p>
            <a:pPr marL="400050" lvl="0" indent="-342900" algn="l" rtl="0">
              <a:spcBef>
                <a:spcPts val="1200"/>
              </a:spcBef>
              <a:spcAft>
                <a:spcPts val="0"/>
              </a:spcAft>
              <a:buClr>
                <a:schemeClr val="lt1"/>
              </a:buClr>
              <a:buSzPts val="2800"/>
              <a:buFont typeface="Arial"/>
              <a:buChar char="•"/>
            </a:pPr>
            <a:r>
              <a:rPr lang="en-US" dirty="0"/>
              <a:t>Apply understanding of reactants compared to products for different types of chemical reactions.</a:t>
            </a:r>
            <a:endParaRPr dirty="0"/>
          </a:p>
          <a:p>
            <a:pPr marL="400050" lvl="0" indent="-342900" algn="l" rtl="0">
              <a:spcBef>
                <a:spcPts val="1200"/>
              </a:spcBef>
              <a:spcAft>
                <a:spcPts val="0"/>
              </a:spcAft>
              <a:buClr>
                <a:schemeClr val="lt1"/>
              </a:buClr>
              <a:buSzPts val="2800"/>
              <a:buFont typeface="Arial"/>
              <a:buChar char="•"/>
            </a:pPr>
            <a:r>
              <a:rPr lang="en-US" dirty="0"/>
              <a:t>Apply the principle that energy and matter are conserved, not created or destroyed.</a:t>
            </a:r>
            <a:endParaRPr dirty="0"/>
          </a:p>
        </p:txBody>
      </p:sp>
      <p:sp>
        <p:nvSpPr>
          <p:cNvPr id="96" name="Google Shape;96;p4"/>
          <p:cNvSpPr txBox="1"/>
          <p:nvPr/>
        </p:nvSpPr>
        <p:spPr>
          <a:xfrm>
            <a:off x="2286000" y="2502028"/>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1800"/>
              <a:buNone/>
            </a:pPr>
            <a:r>
              <a:rPr lang="en-US" dirty="0"/>
              <a:t>Chain Notes: Round 1</a:t>
            </a:r>
            <a:endParaRPr dirty="0"/>
          </a:p>
        </p:txBody>
      </p:sp>
      <p:sp>
        <p:nvSpPr>
          <p:cNvPr id="102" name="Google Shape;102;p6"/>
          <p:cNvSpPr txBox="1">
            <a:spLocks noGrp="1"/>
          </p:cNvSpPr>
          <p:nvPr>
            <p:ph type="body" idx="1"/>
          </p:nvPr>
        </p:nvSpPr>
        <p:spPr>
          <a:xfrm>
            <a:off x="419248" y="1658879"/>
            <a:ext cx="6895723" cy="2357021"/>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0"/>
              </a:spcBef>
              <a:spcAft>
                <a:spcPts val="600"/>
              </a:spcAft>
              <a:buClr>
                <a:schemeClr val="dk1"/>
              </a:buClr>
              <a:buSzPts val="2600"/>
              <a:buFont typeface="Calibri"/>
              <a:buChar char="•"/>
            </a:pPr>
            <a:r>
              <a:rPr lang="en-US" b="0" i="0" u="none" strike="noStrike" dirty="0">
                <a:solidFill>
                  <a:srgbClr val="000000"/>
                </a:solidFill>
                <a:latin typeface="Calibri"/>
                <a:ea typeface="Calibri"/>
                <a:cs typeface="Calibri"/>
                <a:sym typeface="Calibri"/>
              </a:rPr>
              <a:t>On your handout in the </a:t>
            </a:r>
            <a:r>
              <a:rPr lang="en-US" dirty="0">
                <a:solidFill>
                  <a:srgbClr val="000000"/>
                </a:solidFill>
              </a:rPr>
              <a:t>“</a:t>
            </a:r>
            <a:r>
              <a:rPr lang="en-US" b="1" dirty="0">
                <a:solidFill>
                  <a:srgbClr val="991B1E"/>
                </a:solidFill>
              </a:rPr>
              <a:t>You</a:t>
            </a:r>
            <a:r>
              <a:rPr lang="en-US" dirty="0">
                <a:solidFill>
                  <a:srgbClr val="000000"/>
                </a:solidFill>
              </a:rPr>
              <a:t>” row, </a:t>
            </a:r>
            <a:r>
              <a:rPr lang="en-US" b="0" i="0" u="none" strike="noStrike" dirty="0">
                <a:solidFill>
                  <a:srgbClr val="000000"/>
                </a:solidFill>
                <a:latin typeface="Calibri"/>
                <a:ea typeface="Calibri"/>
                <a:cs typeface="Calibri"/>
                <a:sym typeface="Calibri"/>
              </a:rPr>
              <a:t>write three </a:t>
            </a:r>
            <a:r>
              <a:rPr lang="en-US" dirty="0">
                <a:solidFill>
                  <a:srgbClr val="000000"/>
                </a:solidFill>
                <a:latin typeface="Calibri"/>
                <a:ea typeface="Calibri"/>
                <a:cs typeface="Calibri"/>
                <a:sym typeface="Calibri"/>
              </a:rPr>
              <a:t>things you already know about chemical r</a:t>
            </a:r>
            <a:r>
              <a:rPr lang="en-US" dirty="0">
                <a:solidFill>
                  <a:srgbClr val="000000"/>
                </a:solidFill>
              </a:rPr>
              <a:t>eactions</a:t>
            </a:r>
            <a:r>
              <a:rPr lang="en-US" dirty="0">
                <a:solidFill>
                  <a:srgbClr val="000000"/>
                </a:solidFill>
                <a:latin typeface="Calibri"/>
                <a:ea typeface="Calibri"/>
                <a:cs typeface="Calibri"/>
                <a:sym typeface="Calibri"/>
              </a:rPr>
              <a:t>.</a:t>
            </a:r>
            <a:endParaRPr dirty="0">
              <a:solidFill>
                <a:srgbClr val="000000"/>
              </a:solidFill>
              <a:latin typeface="Calibri"/>
              <a:ea typeface="Calibri"/>
              <a:cs typeface="Calibri"/>
              <a:sym typeface="Calibri"/>
            </a:endParaRPr>
          </a:p>
          <a:p>
            <a:pPr marL="457200" lvl="0" indent="-393700" algn="l" rtl="0">
              <a:lnSpc>
                <a:spcPct val="100000"/>
              </a:lnSpc>
              <a:spcBef>
                <a:spcPts val="0"/>
              </a:spcBef>
              <a:spcAft>
                <a:spcPts val="0"/>
              </a:spcAft>
              <a:buClr>
                <a:schemeClr val="dk1"/>
              </a:buClr>
              <a:buSzPts val="2600"/>
              <a:buFont typeface="Calibri"/>
              <a:buChar char="•"/>
            </a:pPr>
            <a:r>
              <a:rPr lang="en-US" dirty="0">
                <a:solidFill>
                  <a:srgbClr val="000000"/>
                </a:solidFill>
              </a:rPr>
              <a:t>Pass your handout the person on your left when time is called. </a:t>
            </a:r>
            <a:br>
              <a:rPr lang="en-US" sz="2800" dirty="0"/>
            </a:br>
            <a:endParaRPr sz="2800" dirty="0"/>
          </a:p>
        </p:txBody>
      </p:sp>
      <p:pic>
        <p:nvPicPr>
          <p:cNvPr id="103" name="Google Shape;103;p6"/>
          <p:cNvPicPr preferRelativeResize="0"/>
          <p:nvPr/>
        </p:nvPicPr>
        <p:blipFill rotWithShape="1">
          <a:blip r:embed="rId3">
            <a:alphaModFix/>
          </a:blip>
          <a:srcRect l="26385" r="25215"/>
          <a:stretch/>
        </p:blipFill>
        <p:spPr>
          <a:xfrm>
            <a:off x="7314971" y="1127600"/>
            <a:ext cx="1865719" cy="1364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472966" y="120511"/>
            <a:ext cx="5855313" cy="85725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1800"/>
              <a:buNone/>
            </a:pPr>
            <a:r>
              <a:rPr lang="en-US" dirty="0"/>
              <a:t>Chain Notes: Round 2</a:t>
            </a:r>
            <a:endParaRPr dirty="0"/>
          </a:p>
        </p:txBody>
      </p:sp>
      <p:sp>
        <p:nvSpPr>
          <p:cNvPr id="109" name="Google Shape;109;p7"/>
          <p:cNvSpPr txBox="1">
            <a:spLocks noGrp="1"/>
          </p:cNvSpPr>
          <p:nvPr>
            <p:ph type="body" idx="1"/>
          </p:nvPr>
        </p:nvSpPr>
        <p:spPr>
          <a:xfrm>
            <a:off x="472966" y="1100530"/>
            <a:ext cx="7053901" cy="3649272"/>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0"/>
              </a:spcBef>
              <a:spcAft>
                <a:spcPts val="600"/>
              </a:spcAft>
              <a:buClr>
                <a:srgbClr val="000000"/>
              </a:buClr>
              <a:buSzPts val="2800"/>
              <a:buFont typeface="Calibri"/>
              <a:buChar char="•"/>
            </a:pPr>
            <a:r>
              <a:rPr lang="en-US" dirty="0">
                <a:solidFill>
                  <a:srgbClr val="000000"/>
                </a:solidFill>
              </a:rPr>
              <a:t>Read the three points written in the first row </a:t>
            </a:r>
            <a:r>
              <a:rPr lang="en-US" dirty="0"/>
              <a:t>made by your classmate.</a:t>
            </a:r>
            <a:endParaRPr dirty="0">
              <a:solidFill>
                <a:srgbClr val="000000"/>
              </a:solidFill>
            </a:endParaRPr>
          </a:p>
          <a:p>
            <a:pPr marL="457200" lvl="0" indent="-412750" algn="l" rtl="0">
              <a:lnSpc>
                <a:spcPct val="100000"/>
              </a:lnSpc>
              <a:spcBef>
                <a:spcPts val="0"/>
              </a:spcBef>
              <a:spcAft>
                <a:spcPts val="600"/>
              </a:spcAft>
              <a:buClr>
                <a:srgbClr val="000000"/>
              </a:buClr>
              <a:buSzPts val="2800"/>
              <a:buFont typeface="Calibri"/>
              <a:buChar char="•"/>
            </a:pPr>
            <a:r>
              <a:rPr lang="en-US" i="0" u="none" strike="noStrike" dirty="0">
                <a:solidFill>
                  <a:srgbClr val="000000"/>
                </a:solidFill>
              </a:rPr>
              <a:t>Choose one of the points </a:t>
            </a:r>
            <a:r>
              <a:rPr lang="en-US" dirty="0">
                <a:solidFill>
                  <a:srgbClr val="000000"/>
                </a:solidFill>
              </a:rPr>
              <a:t>and d</a:t>
            </a:r>
            <a:r>
              <a:rPr lang="en-US" i="0" u="none" strike="noStrike" dirty="0">
                <a:solidFill>
                  <a:srgbClr val="000000"/>
                </a:solidFill>
              </a:rPr>
              <a:t>raw an arrow down to </a:t>
            </a:r>
            <a:r>
              <a:rPr lang="en-US" dirty="0">
                <a:solidFill>
                  <a:srgbClr val="000000"/>
                </a:solidFill>
              </a:rPr>
              <a:t>the</a:t>
            </a:r>
            <a:r>
              <a:rPr lang="en-US" i="0" u="none" strike="noStrike" dirty="0">
                <a:solidFill>
                  <a:srgbClr val="000000"/>
                </a:solidFill>
              </a:rPr>
              <a:t> section </a:t>
            </a:r>
            <a:r>
              <a:rPr lang="en-US" dirty="0">
                <a:solidFill>
                  <a:srgbClr val="000000"/>
                </a:solidFill>
              </a:rPr>
              <a:t>labeled </a:t>
            </a:r>
            <a:br>
              <a:rPr lang="en-US" dirty="0">
                <a:solidFill>
                  <a:srgbClr val="000000"/>
                </a:solidFill>
              </a:rPr>
            </a:br>
            <a:r>
              <a:rPr lang="en-US" dirty="0">
                <a:solidFill>
                  <a:srgbClr val="000000"/>
                </a:solidFill>
              </a:rPr>
              <a:t>“</a:t>
            </a:r>
            <a:r>
              <a:rPr lang="en-US" b="1" dirty="0">
                <a:solidFill>
                  <a:srgbClr val="991B1E"/>
                </a:solidFill>
              </a:rPr>
              <a:t>Partner 1.</a:t>
            </a:r>
            <a:r>
              <a:rPr lang="en-US" dirty="0">
                <a:solidFill>
                  <a:srgbClr val="000000"/>
                </a:solidFill>
              </a:rPr>
              <a:t>” </a:t>
            </a:r>
            <a:endParaRPr dirty="0">
              <a:solidFill>
                <a:srgbClr val="000000"/>
              </a:solidFill>
            </a:endParaRPr>
          </a:p>
          <a:p>
            <a:pPr marL="457200" lvl="0" indent="-412750" algn="l" rtl="0">
              <a:lnSpc>
                <a:spcPct val="100000"/>
              </a:lnSpc>
              <a:spcBef>
                <a:spcPts val="0"/>
              </a:spcBef>
              <a:spcAft>
                <a:spcPts val="600"/>
              </a:spcAft>
              <a:buClr>
                <a:srgbClr val="000000"/>
              </a:buClr>
              <a:buSzPts val="2800"/>
              <a:buFont typeface="Calibri"/>
              <a:buChar char="•"/>
            </a:pPr>
            <a:r>
              <a:rPr lang="en-US" dirty="0">
                <a:solidFill>
                  <a:srgbClr val="000000"/>
                </a:solidFill>
              </a:rPr>
              <a:t>A</a:t>
            </a:r>
            <a:r>
              <a:rPr lang="en-US" i="0" u="none" strike="noStrike" dirty="0">
                <a:solidFill>
                  <a:srgbClr val="000000"/>
                </a:solidFill>
              </a:rPr>
              <a:t>dd an additional fact, idea, or correction through words or a drawing.</a:t>
            </a:r>
            <a:endParaRPr i="0" u="none" strike="noStrike" dirty="0">
              <a:solidFill>
                <a:srgbClr val="991B1E"/>
              </a:solidFill>
            </a:endParaRPr>
          </a:p>
          <a:p>
            <a:pPr marL="457200" lvl="0" indent="-412750" algn="l" rtl="0">
              <a:lnSpc>
                <a:spcPct val="100000"/>
              </a:lnSpc>
              <a:spcBef>
                <a:spcPts val="600"/>
              </a:spcBef>
              <a:spcAft>
                <a:spcPts val="0"/>
              </a:spcAft>
              <a:buClr>
                <a:srgbClr val="000000"/>
              </a:buClr>
              <a:buSzPts val="2800"/>
              <a:buFont typeface="Calibri"/>
              <a:buChar char="•"/>
            </a:pPr>
            <a:r>
              <a:rPr lang="en-US" dirty="0">
                <a:solidFill>
                  <a:srgbClr val="000000"/>
                </a:solidFill>
              </a:rPr>
              <a:t>Pass the handout to the person on your left.</a:t>
            </a:r>
            <a:endParaRPr dirty="0"/>
          </a:p>
        </p:txBody>
      </p:sp>
      <p:pic>
        <p:nvPicPr>
          <p:cNvPr id="110" name="Google Shape;110;p7"/>
          <p:cNvPicPr preferRelativeResize="0"/>
          <p:nvPr/>
        </p:nvPicPr>
        <p:blipFill rotWithShape="1">
          <a:blip r:embed="rId3">
            <a:alphaModFix/>
          </a:blip>
          <a:srcRect l="26385" r="25215"/>
          <a:stretch/>
        </p:blipFill>
        <p:spPr>
          <a:xfrm>
            <a:off x="6939753" y="1464981"/>
            <a:ext cx="1865719" cy="1364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13cc134854f_0_3"/>
          <p:cNvSpPr txBox="1">
            <a:spLocks noGrp="1"/>
          </p:cNvSpPr>
          <p:nvPr>
            <p:ph type="title"/>
          </p:nvPr>
        </p:nvSpPr>
        <p:spPr>
          <a:xfrm>
            <a:off x="441896" y="0"/>
            <a:ext cx="4650828"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1800"/>
              <a:buNone/>
            </a:pPr>
            <a:r>
              <a:rPr lang="en-US" dirty="0"/>
              <a:t>Chain Notes: Round 3</a:t>
            </a:r>
            <a:endParaRPr dirty="0"/>
          </a:p>
        </p:txBody>
      </p:sp>
      <p:sp>
        <p:nvSpPr>
          <p:cNvPr id="116" name="Google Shape;116;g13cc134854f_0_3"/>
          <p:cNvSpPr txBox="1">
            <a:spLocks noGrp="1"/>
          </p:cNvSpPr>
          <p:nvPr>
            <p:ph type="body" idx="1"/>
          </p:nvPr>
        </p:nvSpPr>
        <p:spPr>
          <a:xfrm>
            <a:off x="441896" y="1073301"/>
            <a:ext cx="6592148" cy="3693434"/>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0"/>
              </a:spcBef>
              <a:spcAft>
                <a:spcPts val="600"/>
              </a:spcAft>
              <a:buClr>
                <a:srgbClr val="000000"/>
              </a:buClr>
              <a:buSzPts val="2700"/>
              <a:buFont typeface="Calibri"/>
              <a:buChar char="•"/>
            </a:pPr>
            <a:r>
              <a:rPr lang="en-US" dirty="0">
                <a:solidFill>
                  <a:srgbClr val="000000"/>
                </a:solidFill>
              </a:rPr>
              <a:t>Read the three points written in the first row </a:t>
            </a:r>
            <a:r>
              <a:rPr lang="en-US" dirty="0"/>
              <a:t>made by your classmate.</a:t>
            </a:r>
            <a:endParaRPr dirty="0">
              <a:solidFill>
                <a:srgbClr val="000000"/>
              </a:solidFill>
            </a:endParaRPr>
          </a:p>
          <a:p>
            <a:pPr marL="457200" lvl="0" indent="-412750" algn="l" rtl="0">
              <a:lnSpc>
                <a:spcPct val="100000"/>
              </a:lnSpc>
              <a:spcBef>
                <a:spcPts val="0"/>
              </a:spcBef>
              <a:spcAft>
                <a:spcPts val="600"/>
              </a:spcAft>
              <a:buClr>
                <a:srgbClr val="000000"/>
              </a:buClr>
              <a:buSzPts val="2700"/>
              <a:buFont typeface="Calibri"/>
              <a:buChar char="•"/>
            </a:pPr>
            <a:r>
              <a:rPr lang="en-US" i="0" u="none" strike="noStrike" dirty="0">
                <a:solidFill>
                  <a:srgbClr val="000000"/>
                </a:solidFill>
              </a:rPr>
              <a:t>Choose one of the points </a:t>
            </a:r>
            <a:r>
              <a:rPr lang="en-US" dirty="0">
                <a:solidFill>
                  <a:srgbClr val="000000"/>
                </a:solidFill>
              </a:rPr>
              <a:t>and d</a:t>
            </a:r>
            <a:r>
              <a:rPr lang="en-US" i="0" u="none" strike="noStrike" dirty="0">
                <a:solidFill>
                  <a:srgbClr val="000000"/>
                </a:solidFill>
              </a:rPr>
              <a:t>raw an arrow down to </a:t>
            </a:r>
            <a:r>
              <a:rPr lang="en-US" dirty="0">
                <a:solidFill>
                  <a:srgbClr val="000000"/>
                </a:solidFill>
              </a:rPr>
              <a:t>the</a:t>
            </a:r>
            <a:r>
              <a:rPr lang="en-US" i="0" u="none" strike="noStrike" dirty="0">
                <a:solidFill>
                  <a:srgbClr val="000000"/>
                </a:solidFill>
              </a:rPr>
              <a:t> section </a:t>
            </a:r>
            <a:r>
              <a:rPr lang="en-US" dirty="0">
                <a:solidFill>
                  <a:srgbClr val="000000"/>
                </a:solidFill>
              </a:rPr>
              <a:t>labeled </a:t>
            </a:r>
            <a:br>
              <a:rPr lang="en-US" dirty="0">
                <a:solidFill>
                  <a:srgbClr val="000000"/>
                </a:solidFill>
              </a:rPr>
            </a:br>
            <a:r>
              <a:rPr lang="en-US" dirty="0">
                <a:solidFill>
                  <a:srgbClr val="000000"/>
                </a:solidFill>
              </a:rPr>
              <a:t>“</a:t>
            </a:r>
            <a:r>
              <a:rPr lang="en-US" b="1" dirty="0">
                <a:solidFill>
                  <a:srgbClr val="991B1E"/>
                </a:solidFill>
              </a:rPr>
              <a:t>Partner 2.</a:t>
            </a:r>
            <a:r>
              <a:rPr lang="en-US" dirty="0">
                <a:solidFill>
                  <a:srgbClr val="000000"/>
                </a:solidFill>
              </a:rPr>
              <a:t>” </a:t>
            </a:r>
            <a:endParaRPr dirty="0">
              <a:solidFill>
                <a:srgbClr val="000000"/>
              </a:solidFill>
            </a:endParaRPr>
          </a:p>
          <a:p>
            <a:pPr marL="457200" lvl="0" indent="-412750" algn="l" rtl="0">
              <a:lnSpc>
                <a:spcPct val="100000"/>
              </a:lnSpc>
              <a:spcBef>
                <a:spcPts val="0"/>
              </a:spcBef>
              <a:spcAft>
                <a:spcPts val="600"/>
              </a:spcAft>
              <a:buClr>
                <a:srgbClr val="000000"/>
              </a:buClr>
              <a:buSzPts val="2700"/>
              <a:buFont typeface="Calibri"/>
              <a:buChar char="•"/>
            </a:pPr>
            <a:r>
              <a:rPr lang="en-US" dirty="0">
                <a:solidFill>
                  <a:srgbClr val="000000"/>
                </a:solidFill>
              </a:rPr>
              <a:t>A</a:t>
            </a:r>
            <a:r>
              <a:rPr lang="en-US" i="0" u="none" strike="noStrike" dirty="0">
                <a:solidFill>
                  <a:srgbClr val="000000"/>
                </a:solidFill>
              </a:rPr>
              <a:t>dd an additional fact, idea, or correction through words or a drawing.</a:t>
            </a:r>
            <a:endParaRPr i="0" u="none" strike="noStrike" dirty="0">
              <a:solidFill>
                <a:srgbClr val="991B1E"/>
              </a:solidFill>
            </a:endParaRPr>
          </a:p>
          <a:p>
            <a:pPr marL="457200" lvl="0" indent="-412750" algn="l" rtl="0">
              <a:lnSpc>
                <a:spcPct val="100000"/>
              </a:lnSpc>
              <a:spcBef>
                <a:spcPts val="600"/>
              </a:spcBef>
              <a:spcAft>
                <a:spcPts val="0"/>
              </a:spcAft>
              <a:buClr>
                <a:srgbClr val="000000"/>
              </a:buClr>
              <a:buSzPts val="2700"/>
              <a:buFont typeface="Calibri"/>
              <a:buChar char="•"/>
            </a:pPr>
            <a:r>
              <a:rPr lang="en-US" dirty="0">
                <a:solidFill>
                  <a:srgbClr val="000000"/>
                </a:solidFill>
              </a:rPr>
              <a:t>Pass the handout to the person on your left.</a:t>
            </a:r>
            <a:endParaRPr dirty="0"/>
          </a:p>
        </p:txBody>
      </p:sp>
      <p:pic>
        <p:nvPicPr>
          <p:cNvPr id="117" name="Google Shape;117;g13cc134854f_0_3"/>
          <p:cNvPicPr preferRelativeResize="0"/>
          <p:nvPr/>
        </p:nvPicPr>
        <p:blipFill rotWithShape="1">
          <a:blip r:embed="rId3">
            <a:alphaModFix/>
          </a:blip>
          <a:srcRect l="26385" r="25215"/>
          <a:stretch/>
        </p:blipFill>
        <p:spPr>
          <a:xfrm>
            <a:off x="6993355" y="1376695"/>
            <a:ext cx="1865719" cy="1364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3cc134854f_0_9"/>
          <p:cNvSpPr txBox="1">
            <a:spLocks noGrp="1"/>
          </p:cNvSpPr>
          <p:nvPr>
            <p:ph type="title"/>
          </p:nvPr>
        </p:nvSpPr>
        <p:spPr>
          <a:xfrm>
            <a:off x="457200" y="128310"/>
            <a:ext cx="4701277"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1800"/>
              <a:buNone/>
            </a:pPr>
            <a:r>
              <a:rPr lang="en-US" dirty="0"/>
              <a:t>Chain Notes: Round 4</a:t>
            </a:r>
            <a:endParaRPr dirty="0"/>
          </a:p>
        </p:txBody>
      </p:sp>
      <p:sp>
        <p:nvSpPr>
          <p:cNvPr id="123" name="Google Shape;123;g13cc134854f_0_9"/>
          <p:cNvSpPr txBox="1">
            <a:spLocks noGrp="1"/>
          </p:cNvSpPr>
          <p:nvPr>
            <p:ph type="body" idx="1"/>
          </p:nvPr>
        </p:nvSpPr>
        <p:spPr>
          <a:xfrm>
            <a:off x="457200" y="1235746"/>
            <a:ext cx="6726767" cy="3425155"/>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0"/>
              </a:spcBef>
              <a:spcAft>
                <a:spcPts val="600"/>
              </a:spcAft>
              <a:buClr>
                <a:srgbClr val="000000"/>
              </a:buClr>
              <a:buSzPts val="2700"/>
              <a:buFont typeface="Calibri"/>
              <a:buChar char="•"/>
            </a:pPr>
            <a:r>
              <a:rPr lang="en-US" dirty="0">
                <a:solidFill>
                  <a:srgbClr val="000000"/>
                </a:solidFill>
              </a:rPr>
              <a:t>Read the three points written in the first row </a:t>
            </a:r>
            <a:r>
              <a:rPr lang="en-US" dirty="0"/>
              <a:t>made by your classmate.</a:t>
            </a:r>
            <a:endParaRPr dirty="0">
              <a:solidFill>
                <a:srgbClr val="000000"/>
              </a:solidFill>
            </a:endParaRPr>
          </a:p>
          <a:p>
            <a:pPr marL="457200" lvl="0" indent="-412750" algn="l" rtl="0">
              <a:lnSpc>
                <a:spcPct val="100000"/>
              </a:lnSpc>
              <a:spcBef>
                <a:spcPts val="0"/>
              </a:spcBef>
              <a:spcAft>
                <a:spcPts val="600"/>
              </a:spcAft>
              <a:buClr>
                <a:srgbClr val="000000"/>
              </a:buClr>
              <a:buSzPts val="2700"/>
              <a:buFont typeface="Calibri"/>
              <a:buChar char="•"/>
            </a:pPr>
            <a:r>
              <a:rPr lang="en-US" i="0" u="none" strike="noStrike" dirty="0">
                <a:solidFill>
                  <a:srgbClr val="000000"/>
                </a:solidFill>
              </a:rPr>
              <a:t>Choose one of the points </a:t>
            </a:r>
            <a:r>
              <a:rPr lang="en-US" dirty="0">
                <a:solidFill>
                  <a:srgbClr val="000000"/>
                </a:solidFill>
              </a:rPr>
              <a:t>and d</a:t>
            </a:r>
            <a:r>
              <a:rPr lang="en-US" i="0" u="none" strike="noStrike" dirty="0">
                <a:solidFill>
                  <a:srgbClr val="000000"/>
                </a:solidFill>
              </a:rPr>
              <a:t>raw an arrow down to </a:t>
            </a:r>
            <a:r>
              <a:rPr lang="en-US" dirty="0">
                <a:solidFill>
                  <a:srgbClr val="000000"/>
                </a:solidFill>
              </a:rPr>
              <a:t>the</a:t>
            </a:r>
            <a:r>
              <a:rPr lang="en-US" i="0" u="none" strike="noStrike" dirty="0">
                <a:solidFill>
                  <a:srgbClr val="000000"/>
                </a:solidFill>
              </a:rPr>
              <a:t> section </a:t>
            </a:r>
            <a:r>
              <a:rPr lang="en-US" dirty="0">
                <a:solidFill>
                  <a:srgbClr val="000000"/>
                </a:solidFill>
              </a:rPr>
              <a:t>labeled “</a:t>
            </a:r>
            <a:r>
              <a:rPr lang="en-US" b="1" dirty="0">
                <a:solidFill>
                  <a:srgbClr val="991B1E"/>
                </a:solidFill>
              </a:rPr>
              <a:t>Partner 3</a:t>
            </a:r>
            <a:r>
              <a:rPr lang="en-US" dirty="0">
                <a:solidFill>
                  <a:srgbClr val="000000"/>
                </a:solidFill>
              </a:rPr>
              <a:t>” </a:t>
            </a:r>
            <a:endParaRPr dirty="0">
              <a:solidFill>
                <a:srgbClr val="000000"/>
              </a:solidFill>
            </a:endParaRPr>
          </a:p>
          <a:p>
            <a:pPr marL="457200" lvl="0" indent="-412750" algn="l" rtl="0">
              <a:lnSpc>
                <a:spcPct val="100000"/>
              </a:lnSpc>
              <a:spcBef>
                <a:spcPts val="0"/>
              </a:spcBef>
              <a:spcAft>
                <a:spcPts val="600"/>
              </a:spcAft>
              <a:buClr>
                <a:srgbClr val="000000"/>
              </a:buClr>
              <a:buSzPts val="2700"/>
              <a:buFont typeface="Calibri"/>
              <a:buChar char="•"/>
            </a:pPr>
            <a:r>
              <a:rPr lang="en-US" dirty="0">
                <a:solidFill>
                  <a:srgbClr val="000000"/>
                </a:solidFill>
              </a:rPr>
              <a:t>A</a:t>
            </a:r>
            <a:r>
              <a:rPr lang="en-US" i="0" u="none" strike="noStrike" dirty="0">
                <a:solidFill>
                  <a:srgbClr val="000000"/>
                </a:solidFill>
              </a:rPr>
              <a:t>dd an additional fact, idea, or correction through words or a drawing</a:t>
            </a:r>
            <a:endParaRPr i="0" u="none" strike="noStrike" dirty="0">
              <a:solidFill>
                <a:srgbClr val="991B1E"/>
              </a:solidFill>
            </a:endParaRPr>
          </a:p>
          <a:p>
            <a:pPr marL="457200" lvl="0" indent="-412750" algn="l" rtl="0">
              <a:lnSpc>
                <a:spcPct val="100000"/>
              </a:lnSpc>
              <a:spcBef>
                <a:spcPts val="600"/>
              </a:spcBef>
              <a:spcAft>
                <a:spcPts val="0"/>
              </a:spcAft>
              <a:buClr>
                <a:srgbClr val="000000"/>
              </a:buClr>
              <a:buSzPts val="2700"/>
              <a:buFont typeface="Calibri"/>
              <a:buChar char="•"/>
            </a:pPr>
            <a:r>
              <a:rPr lang="en-US" dirty="0">
                <a:solidFill>
                  <a:srgbClr val="000000"/>
                </a:solidFill>
              </a:rPr>
              <a:t>Pass the handout back to the original person.</a:t>
            </a:r>
            <a:endParaRPr dirty="0"/>
          </a:p>
        </p:txBody>
      </p:sp>
      <p:pic>
        <p:nvPicPr>
          <p:cNvPr id="124" name="Google Shape;124;g13cc134854f_0_9"/>
          <p:cNvPicPr preferRelativeResize="0"/>
          <p:nvPr/>
        </p:nvPicPr>
        <p:blipFill rotWithShape="1">
          <a:blip r:embed="rId3">
            <a:alphaModFix/>
          </a:blip>
          <a:srcRect l="26385" r="25215"/>
          <a:stretch/>
        </p:blipFill>
        <p:spPr>
          <a:xfrm>
            <a:off x="7100560" y="985710"/>
            <a:ext cx="1865719" cy="1364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13cc134854f_0_15"/>
          <p:cNvSpPr txBox="1">
            <a:spLocks noGrp="1"/>
          </p:cNvSpPr>
          <p:nvPr>
            <p:ph type="title"/>
          </p:nvPr>
        </p:nvSpPr>
        <p:spPr>
          <a:xfrm>
            <a:off x="501344" y="60155"/>
            <a:ext cx="5341357"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accent4"/>
              </a:buClr>
              <a:buSzPts val="1800"/>
              <a:buNone/>
            </a:pPr>
            <a:r>
              <a:rPr lang="en-US" dirty="0"/>
              <a:t>Chain Notes: Round 5</a:t>
            </a:r>
            <a:endParaRPr dirty="0"/>
          </a:p>
        </p:txBody>
      </p:sp>
      <p:sp>
        <p:nvSpPr>
          <p:cNvPr id="130" name="Google Shape;130;g13cc134854f_0_15"/>
          <p:cNvSpPr txBox="1">
            <a:spLocks noGrp="1"/>
          </p:cNvSpPr>
          <p:nvPr>
            <p:ph type="body" idx="1"/>
          </p:nvPr>
        </p:nvSpPr>
        <p:spPr>
          <a:xfrm>
            <a:off x="423662" y="1164062"/>
            <a:ext cx="6510538" cy="3564571"/>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0"/>
              </a:spcBef>
              <a:spcAft>
                <a:spcPts val="600"/>
              </a:spcAft>
              <a:buClr>
                <a:schemeClr val="dk1"/>
              </a:buClr>
              <a:buSzPts val="2700"/>
              <a:buChar char="•"/>
            </a:pPr>
            <a:r>
              <a:rPr lang="en-US" dirty="0"/>
              <a:t>Take 5 minutes to review the comments you received on your paper.</a:t>
            </a:r>
            <a:endParaRPr dirty="0"/>
          </a:p>
          <a:p>
            <a:pPr marL="457200" lvl="0" indent="-412750" algn="l" rtl="0">
              <a:lnSpc>
                <a:spcPct val="100000"/>
              </a:lnSpc>
              <a:spcBef>
                <a:spcPts val="600"/>
              </a:spcBef>
              <a:spcAft>
                <a:spcPts val="600"/>
              </a:spcAft>
              <a:buClr>
                <a:schemeClr val="dk1"/>
              </a:buClr>
              <a:buSzPts val="2700"/>
              <a:buChar char="•"/>
            </a:pPr>
            <a:r>
              <a:rPr lang="en-US" dirty="0"/>
              <a:t>Once everyone has finished reviewing their papers, take another 5 minutes as a group to summarize what everyone knows about chemical reactions.</a:t>
            </a:r>
            <a:endParaRPr dirty="0"/>
          </a:p>
          <a:p>
            <a:pPr marL="457200" lvl="0" indent="-412750" algn="l" rtl="0">
              <a:lnSpc>
                <a:spcPct val="100000"/>
              </a:lnSpc>
              <a:spcBef>
                <a:spcPts val="0"/>
              </a:spcBef>
              <a:spcAft>
                <a:spcPts val="0"/>
              </a:spcAft>
              <a:buClr>
                <a:schemeClr val="dk1"/>
              </a:buClr>
              <a:buSzPts val="2700"/>
              <a:buChar char="•"/>
            </a:pPr>
            <a:r>
              <a:rPr lang="en-US" dirty="0"/>
              <a:t>Be prepared to share out. </a:t>
            </a:r>
            <a:endParaRPr dirty="0"/>
          </a:p>
        </p:txBody>
      </p:sp>
      <p:pic>
        <p:nvPicPr>
          <p:cNvPr id="131" name="Google Shape;131;g13cc134854f_0_15"/>
          <p:cNvPicPr preferRelativeResize="0"/>
          <p:nvPr/>
        </p:nvPicPr>
        <p:blipFill rotWithShape="1">
          <a:blip r:embed="rId3">
            <a:alphaModFix/>
          </a:blip>
          <a:srcRect l="26385" r="25215"/>
          <a:stretch/>
        </p:blipFill>
        <p:spPr>
          <a:xfrm>
            <a:off x="6854619" y="1036159"/>
            <a:ext cx="1865719" cy="1364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948</Words>
  <Application>Microsoft Office PowerPoint</Application>
  <PresentationFormat>On-screen Show (16:9)</PresentationFormat>
  <Paragraphs>101</Paragraphs>
  <Slides>26</Slides>
  <Notes>26</Notes>
  <HiddenSlides>10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Noto Sans Symbols</vt:lpstr>
      <vt:lpstr>Calibri</vt:lpstr>
      <vt:lpstr>Constantia</vt:lpstr>
      <vt:lpstr>Roboto</vt:lpstr>
      <vt:lpstr>Arial</vt:lpstr>
      <vt:lpstr>Georgia</vt:lpstr>
      <vt:lpstr>LEARN theme</vt:lpstr>
      <vt:lpstr>LEARN theme</vt:lpstr>
      <vt:lpstr>PowerPoint Presentation</vt:lpstr>
      <vt:lpstr>Goodness Gracious, Great Balls of Fire!</vt:lpstr>
      <vt:lpstr>Essential Question</vt:lpstr>
      <vt:lpstr>Learning Objectives</vt:lpstr>
      <vt:lpstr>Chain Notes: Round 1</vt:lpstr>
      <vt:lpstr>Chain Notes: Round 2</vt:lpstr>
      <vt:lpstr>Chain Notes: Round 3</vt:lpstr>
      <vt:lpstr>Chain Notes: Round 4</vt:lpstr>
      <vt:lpstr>Chain Notes: Round 5</vt:lpstr>
      <vt:lpstr>Candle Fires</vt:lpstr>
      <vt:lpstr>Think about this...</vt:lpstr>
      <vt:lpstr>Card Sort </vt:lpstr>
      <vt:lpstr>Reactants </vt:lpstr>
      <vt:lpstr>Reactants </vt:lpstr>
      <vt:lpstr>Reactants </vt:lpstr>
      <vt:lpstr>Reactants </vt:lpstr>
      <vt:lpstr>Reactants </vt:lpstr>
      <vt:lpstr>Reactants </vt:lpstr>
      <vt:lpstr>Reactants </vt:lpstr>
      <vt:lpstr>Reactants </vt:lpstr>
      <vt:lpstr>Reactants </vt:lpstr>
      <vt:lpstr>Reactants </vt:lpstr>
      <vt:lpstr>Types of Chemical Reactions</vt:lpstr>
      <vt:lpstr>Chat Stations</vt:lpstr>
      <vt:lpstr>Chat Stations</vt:lpstr>
      <vt:lpstr>I Used to Think… But Now I Know...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Goodness Gracious, Great Balls of Fire!</dc:title>
  <dc:creator>K20 Center</dc:creator>
  <cp:lastModifiedBy>Daniella Peters</cp:lastModifiedBy>
  <cp:revision>3</cp:revision>
  <dcterms:modified xsi:type="dcterms:W3CDTF">2022-10-11T18:18:06Z</dcterms:modified>
</cp:coreProperties>
</file>