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8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1" r:id="rId13"/>
    <p:sldId id="302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6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5BBA7-04E0-4636-8F57-75AB5F5A51BF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32D7E-A3D3-430F-946D-6F2352BD8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C4401F-C2EE-4730-B2EC-57064C12A3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94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FF63E8-6F20-4F34-90D1-5029BAF28CA9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07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06A9DB-77AC-4333-AE25-1A0D05B346A0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1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9735147-2B14-49AD-8F59-B385E75CEAA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4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0353DF7-4F31-46A7-8ED5-0093D2DF16A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2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37892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USING THE TOOLS OF SCIENCE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7AD3E97-BAB3-42A1-85BC-A27510FF56E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57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149F4B-BADC-4F59-A308-302801BE8A1C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67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D512E7-A0A7-497E-915E-E39260366E92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180A9B-41FD-4ABB-B488-1B7441519AB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65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2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USING THE TOOLS OF SCIENCE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F75F69-1C47-402F-88B8-DA1D815C0998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06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4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USING THE TOOLS OF SCIENCE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E347F2-D548-428A-9821-691781EC31EF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366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3A17DA-4F8B-40F9-AD8A-8B416DD8F08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14C9EBD-DA2B-433F-B1BC-130A76CBB85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4724400" cy="495300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Experimental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Design AND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b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Scientific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Method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25809"/>
            <a:ext cx="3962400" cy="4986338"/>
          </a:xfr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10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352800"/>
            <a:ext cx="4495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995454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4.  Constant(s</a:t>
            </a:r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4546"/>
            <a:ext cx="8229600" cy="4953854"/>
          </a:xfrm>
        </p:spPr>
        <p:txBody>
          <a:bodyPr>
            <a:normAutofit/>
          </a:bodyPr>
          <a:lstStyle/>
          <a:p>
            <a:pPr marL="0" indent="0">
              <a:buClr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a.  A </a:t>
            </a:r>
            <a:r>
              <a:rPr lang="en-US" sz="3600" dirty="0" smtClean="0">
                <a:latin typeface="Calibri" panose="020F0502020204030204" pitchFamily="34" charset="0"/>
              </a:rPr>
              <a:t>constant is something that doesn't change between </a:t>
            </a:r>
            <a:r>
              <a:rPr lang="en-US" sz="3600" b="1" i="1" dirty="0" smtClean="0">
                <a:latin typeface="Calibri" panose="020F0502020204030204" pitchFamily="34" charset="0"/>
              </a:rPr>
              <a:t>ANY</a:t>
            </a:r>
            <a:r>
              <a:rPr lang="en-US" sz="3600" dirty="0" smtClean="0">
                <a:latin typeface="Calibri" panose="020F0502020204030204" pitchFamily="34" charset="0"/>
              </a:rPr>
              <a:t> of the variables. </a:t>
            </a:r>
          </a:p>
          <a:p>
            <a:pPr marL="0" indent="0">
              <a:buClr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b.  The </a:t>
            </a:r>
            <a:r>
              <a:rPr lang="en-US" sz="3600" dirty="0" smtClean="0">
                <a:latin typeface="Calibri" panose="020F0502020204030204" pitchFamily="34" charset="0"/>
              </a:rPr>
              <a:t>constants are the same for all parts in the experiment.</a:t>
            </a:r>
          </a:p>
          <a:p>
            <a:pPr marL="0" indent="0">
              <a:buClr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c.  Time</a:t>
            </a:r>
            <a:r>
              <a:rPr lang="en-US" sz="3600" dirty="0" smtClean="0">
                <a:latin typeface="Calibri" panose="020F0502020204030204" pitchFamily="34" charset="0"/>
              </a:rPr>
              <a:t>, Amounts, Equipment, </a:t>
            </a:r>
            <a:r>
              <a:rPr lang="en-US" sz="3600" dirty="0" smtClean="0">
                <a:latin typeface="Calibri" panose="020F0502020204030204" pitchFamily="34" charset="0"/>
              </a:rPr>
              <a:t>Procedure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09728" indent="0" algn="ctr">
              <a:buClrTx/>
              <a:buNone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“WHAT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 KEEP THE SAME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!”</a:t>
            </a:r>
            <a:endParaRPr lang="en-US" sz="5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v"/>
              <a:defRPr/>
            </a:pPr>
            <a:endParaRPr lang="en-US" sz="3600" dirty="0" smtClean="0">
              <a:latin typeface="Calibri" panose="020F0502020204030204" pitchFamily="34" charset="0"/>
            </a:endParaRPr>
          </a:p>
        </p:txBody>
      </p:sp>
      <p:pic>
        <p:nvPicPr>
          <p:cNvPr id="16388" name="Picture 2" descr="C:\Users\owner\AppData\Local\Microsoft\Windows\Temporary Internet Files\Content.IE5\IXNZOB2S\MCj042421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80" y="5507630"/>
            <a:ext cx="477278" cy="66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C:\Users\owner\AppData\Local\Microsoft\Windows\Temporary Internet Files\Content.IE5\161YY423\MCj041239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80" y="5441688"/>
            <a:ext cx="8631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9" descr="C:\Users\owner\AppData\Local\Microsoft\Windows\Temporary Internet Files\Content.IE5\KB07DWKU\MCj0231857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462" y="5507630"/>
            <a:ext cx="1066800" cy="74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11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390" name="Picture 4" descr="C:\Users\owner\AppData\Local\Microsoft\Windows\Temporary Internet Files\Content.IE5\GM6WWK3N\MCj0287091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2931">
            <a:off x="5860438" y="5208865"/>
            <a:ext cx="848127" cy="127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6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V. </a:t>
            </a:r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Hypothesis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1.  MUST </a:t>
            </a:r>
            <a:r>
              <a:rPr lang="en-US" altLang="en-US" sz="3200" dirty="0" smtClean="0">
                <a:latin typeface="Calibri" panose="020F0502020204030204" pitchFamily="34" charset="0"/>
              </a:rPr>
              <a:t>be an </a:t>
            </a:r>
            <a:r>
              <a:rPr lang="en-US" altLang="en-US" sz="32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IF, THEN </a:t>
            </a:r>
            <a:r>
              <a:rPr lang="en-US" altLang="en-US" sz="3200" dirty="0" smtClean="0">
                <a:latin typeface="Calibri" panose="020F0502020204030204" pitchFamily="34" charset="0"/>
              </a:rPr>
              <a:t>statement</a:t>
            </a:r>
          </a:p>
          <a:p>
            <a:pPr marL="0" indent="0"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    </a:t>
            </a:r>
            <a:r>
              <a:rPr lang="en-US" altLang="en-US" sz="3200" dirty="0">
                <a:latin typeface="Calibri" panose="020F0502020204030204" pitchFamily="34" charset="0"/>
              </a:rPr>
              <a:t>	</a:t>
            </a:r>
            <a:r>
              <a:rPr lang="en-US" altLang="en-US" sz="3200" dirty="0" smtClean="0">
                <a:latin typeface="Calibri" panose="020F0502020204030204" pitchFamily="34" charset="0"/>
              </a:rPr>
              <a:t>	</a:t>
            </a:r>
            <a:r>
              <a:rPr lang="en-US" sz="3200" dirty="0" smtClean="0">
                <a:latin typeface="Calibri" panose="020F0502020204030204" pitchFamily="34" charset="0"/>
              </a:rPr>
              <a:t>IF _____, THEN _____.</a:t>
            </a:r>
          </a:p>
          <a:p>
            <a:pPr marL="0" indent="0"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 IF = independent variable  (the cause)</a:t>
            </a:r>
          </a:p>
          <a:p>
            <a:pPr marL="0" indent="0" algn="ctr"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THEN = dependent variable  (the effect)</a:t>
            </a:r>
          </a:p>
        </p:txBody>
      </p:sp>
      <p:pic>
        <p:nvPicPr>
          <p:cNvPr id="1031" name="Picture 7" descr="C:\Users\Shelly\AppData\Local\Microsoft\Windows\Temporary Internet Files\Content.IE5\N014OT8M\hypothesis_p2g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2814">
            <a:off x="4632000" y="835500"/>
            <a:ext cx="4662436" cy="207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2470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Examples</a:t>
            </a:r>
            <a:endParaRPr lang="en-US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a.  </a:t>
            </a:r>
            <a:r>
              <a:rPr lang="en-US" alt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IF</a:t>
            </a:r>
            <a:r>
              <a:rPr lang="en-US" altLang="en-US" sz="3200" dirty="0">
                <a:latin typeface="Calibri" panose="020F0502020204030204" pitchFamily="34" charset="0"/>
              </a:rPr>
              <a:t> mice are fed a </a:t>
            </a:r>
            <a:r>
              <a:rPr lang="en-US" altLang="en-US" sz="3200" dirty="0" smtClean="0">
                <a:latin typeface="Calibri" panose="020F0502020204030204" pitchFamily="34" charset="0"/>
              </a:rPr>
              <a:t>growth-inhibiting </a:t>
            </a:r>
            <a:r>
              <a:rPr lang="en-US" altLang="en-US" sz="3200" dirty="0">
                <a:latin typeface="Calibri" panose="020F0502020204030204" pitchFamily="34" charset="0"/>
              </a:rPr>
              <a:t>hormone, </a:t>
            </a:r>
            <a:r>
              <a:rPr lang="en-US" altLang="en-US" sz="3200" dirty="0" smtClean="0">
                <a:latin typeface="Calibri" panose="020F0502020204030204" pitchFamily="34" charset="0"/>
              </a:rPr>
              <a:t>		</a:t>
            </a:r>
            <a:r>
              <a:rPr lang="en-US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THEN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they will not be able to run a </a:t>
            </a:r>
            <a:r>
              <a:rPr lang="en-US" altLang="en-US" sz="3200" dirty="0" smtClean="0">
                <a:latin typeface="Calibri" panose="020F0502020204030204" pitchFamily="34" charset="0"/>
              </a:rPr>
              <a:t>maze. 	</a:t>
            </a:r>
          </a:p>
          <a:p>
            <a:pPr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200" dirty="0">
                <a:latin typeface="Calibri" panose="020F0502020204030204" pitchFamily="34" charset="0"/>
              </a:rPr>
              <a:t>b</a:t>
            </a:r>
            <a:r>
              <a:rPr lang="en-US" altLang="en-US" sz="3200" dirty="0" smtClean="0">
                <a:latin typeface="Calibri" panose="020F0502020204030204" pitchFamily="34" charset="0"/>
              </a:rPr>
              <a:t>.  </a:t>
            </a:r>
            <a:r>
              <a:rPr lang="en-US" alt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IF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hamburger meat is placed under UV light, </a:t>
            </a:r>
            <a:r>
              <a:rPr lang="en-US" altLang="en-US" sz="3200" dirty="0" smtClean="0">
                <a:latin typeface="Calibri" panose="020F0502020204030204" pitchFamily="34" charset="0"/>
              </a:rPr>
              <a:t>		</a:t>
            </a:r>
            <a:r>
              <a:rPr lang="en-US" alt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THEN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the meat will have less bacteria on </a:t>
            </a:r>
            <a:r>
              <a:rPr lang="en-US" altLang="en-US" sz="3200" dirty="0" smtClean="0">
                <a:latin typeface="Calibri" panose="020F0502020204030204" pitchFamily="34" charset="0"/>
              </a:rPr>
              <a:t>it. 	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6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32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VI. Conclusion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38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1. Should </a:t>
            </a:r>
            <a:r>
              <a:rPr lang="en-US" sz="3600" dirty="0" smtClean="0">
                <a:latin typeface="Calibri" panose="020F0502020204030204" pitchFamily="34" charset="0"/>
              </a:rPr>
              <a:t>always tell whether the scientist</a:t>
            </a:r>
          </a:p>
          <a:p>
            <a:pPr marL="0" indent="0">
              <a:buNone/>
            </a:pPr>
            <a:endParaRPr lang="en-US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   		</a:t>
            </a:r>
            <a:r>
              <a:rPr lang="en-US" sz="3600" b="1" dirty="0" smtClean="0">
                <a:latin typeface="Calibri" panose="020F0502020204030204" pitchFamily="34" charset="0"/>
              </a:rPr>
              <a:t>ACCEPTS</a:t>
            </a:r>
            <a:r>
              <a:rPr lang="en-US" sz="3600" dirty="0" smtClean="0">
                <a:latin typeface="Calibri" panose="020F0502020204030204" pitchFamily="34" charset="0"/>
              </a:rPr>
              <a:t>     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latin typeface="Calibri" panose="020F0502020204030204" pitchFamily="34" charset="0"/>
              </a:rPr>
              <a:t>			</a:t>
            </a:r>
            <a:r>
              <a:rPr lang="en-US" sz="3600" dirty="0" smtClean="0">
                <a:latin typeface="Calibri" panose="020F0502020204030204" pitchFamily="34" charset="0"/>
              </a:rPr>
              <a:t>or    </a:t>
            </a:r>
            <a:endParaRPr lang="en-US" sz="3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</a:rPr>
              <a:t> </a:t>
            </a:r>
            <a:r>
              <a:rPr lang="en-US" sz="3600" b="1" dirty="0" smtClean="0">
                <a:latin typeface="Calibri" panose="020F0502020204030204" pitchFamily="34" charset="0"/>
              </a:rPr>
              <a:t>                          </a:t>
            </a:r>
            <a:r>
              <a:rPr lang="en-US" sz="3600" b="1" dirty="0" smtClean="0">
                <a:latin typeface="Calibri" panose="020F0502020204030204" pitchFamily="34" charset="0"/>
              </a:rPr>
              <a:t>		REJECTS</a:t>
            </a:r>
            <a:endParaRPr lang="en-US" sz="3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			       the </a:t>
            </a:r>
            <a:r>
              <a:rPr lang="en-US" sz="3600" dirty="0" smtClean="0">
                <a:latin typeface="Calibri" panose="020F0502020204030204" pitchFamily="34" charset="0"/>
              </a:rPr>
              <a:t>hypothesis and </a:t>
            </a:r>
            <a:r>
              <a:rPr lang="en-US" sz="3600" b="1" i="1" dirty="0" smtClean="0">
                <a:latin typeface="Calibri" panose="020F0502020204030204" pitchFamily="34" charset="0"/>
              </a:rPr>
              <a:t>WHY</a:t>
            </a:r>
            <a:r>
              <a:rPr lang="en-US" sz="3600" dirty="0" smtClean="0">
                <a:latin typeface="Calibri" panose="020F0502020204030204" pitchFamily="34" charset="0"/>
              </a:rPr>
              <a:t>.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8194" name="Picture 2" descr="C:\Users\Shelly\AppData\Local\Microsoft\Windows\Temporary Internet Files\Content.IE5\BLELA4DN\Tudo_be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63178"/>
            <a:ext cx="2043112" cy="176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Shelly\AppData\Local\Microsoft\Windows\Temporary Internet Files\Content.IE5\NY0SV2OX\Thumbs-down-fail-thumbs-down-reject-smiley-emoticon-000748-lar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82" y="2209800"/>
            <a:ext cx="2817318" cy="225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9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4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VII. Measurable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763000" cy="5257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1.  In </a:t>
            </a:r>
            <a:r>
              <a:rPr lang="en-US" altLang="en-US" sz="3200" dirty="0" smtClean="0">
                <a:latin typeface="Calibri" panose="020F0502020204030204" pitchFamily="34" charset="0"/>
              </a:rPr>
              <a:t>good experiments scientists must be able to 		</a:t>
            </a:r>
            <a:r>
              <a:rPr lang="en-US" altLang="en-US" sz="3200" b="1" i="1" dirty="0" smtClean="0">
                <a:latin typeface="Calibri" panose="020F0502020204030204" pitchFamily="34" charset="0"/>
              </a:rPr>
              <a:t>measure the values for each variable.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		a.  Good </a:t>
            </a:r>
            <a:r>
              <a:rPr lang="en-US" altLang="en-US" sz="3200" dirty="0" smtClean="0">
                <a:latin typeface="Calibri" panose="020F0502020204030204" pitchFamily="34" charset="0"/>
              </a:rPr>
              <a:t>example: 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			weight </a:t>
            </a:r>
            <a:r>
              <a:rPr lang="en-US" altLang="en-US" sz="3200" dirty="0" smtClean="0">
                <a:latin typeface="Calibri" panose="020F0502020204030204" pitchFamily="34" charset="0"/>
              </a:rPr>
              <a:t>or </a:t>
            </a:r>
            <a:r>
              <a:rPr lang="en-US" altLang="en-US" sz="3200" dirty="0" smtClean="0">
                <a:latin typeface="Calibri" panose="020F0502020204030204" pitchFamily="34" charset="0"/>
              </a:rPr>
              <a:t>mass - very measurable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		b.  Bad </a:t>
            </a:r>
            <a:r>
              <a:rPr lang="en-US" altLang="en-US" sz="3200" dirty="0" smtClean="0">
                <a:latin typeface="Calibri" panose="020F0502020204030204" pitchFamily="34" charset="0"/>
              </a:rPr>
              <a:t>example</a:t>
            </a:r>
            <a:r>
              <a:rPr lang="en-US" altLang="en-US" sz="3200" dirty="0" smtClean="0">
                <a:latin typeface="Calibri" panose="020F0502020204030204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			l</a:t>
            </a:r>
            <a:r>
              <a:rPr lang="en-US" altLang="en-US" sz="3200" dirty="0" smtClean="0">
                <a:latin typeface="Calibri" panose="020F0502020204030204" pitchFamily="34" charset="0"/>
              </a:rPr>
              <a:t>ove - not </a:t>
            </a:r>
            <a:r>
              <a:rPr lang="en-US" altLang="en-US" sz="3200" dirty="0" smtClean="0">
                <a:latin typeface="Calibri" panose="020F0502020204030204" pitchFamily="34" charset="0"/>
              </a:rPr>
              <a:t>measurable 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					</a:t>
            </a:r>
            <a:r>
              <a:rPr lang="en-US" altLang="en-US" dirty="0" smtClean="0">
                <a:latin typeface="Calibri" panose="020F0502020204030204" pitchFamily="34" charset="0"/>
              </a:rPr>
              <a:t>(what </a:t>
            </a:r>
            <a:r>
              <a:rPr lang="en-US" altLang="en-US" dirty="0" smtClean="0">
                <a:latin typeface="Calibri" panose="020F0502020204030204" pitchFamily="34" charset="0"/>
              </a:rPr>
              <a:t>do you use, a love-o-meter?)</a:t>
            </a:r>
            <a:r>
              <a:rPr lang="en-US" altLang="en-US" sz="32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</p:txBody>
      </p:sp>
      <p:pic>
        <p:nvPicPr>
          <p:cNvPr id="47108" name="Picture 4" descr="MPj04028520000[1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12500"/>
          <a:stretch/>
        </p:blipFill>
        <p:spPr bwMode="auto">
          <a:xfrm>
            <a:off x="7391400" y="3898266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20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VIII. Graphing the Variables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66824"/>
            <a:ext cx="8991600" cy="475297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1.  Independent </a:t>
            </a:r>
            <a:r>
              <a:rPr lang="en-US" altLang="en-US" sz="3200" dirty="0" smtClean="0">
                <a:latin typeface="Calibri" panose="020F0502020204030204" pitchFamily="34" charset="0"/>
              </a:rPr>
              <a:t>Variable = X Axis</a:t>
            </a: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2.  Dependent </a:t>
            </a:r>
            <a:r>
              <a:rPr lang="en-US" altLang="en-US" sz="3200" dirty="0" smtClean="0">
                <a:latin typeface="Calibri" panose="020F0502020204030204" pitchFamily="34" charset="0"/>
              </a:rPr>
              <a:t>Variable = Y Axis</a:t>
            </a:r>
          </a:p>
          <a:p>
            <a:pPr eaLnBrk="1" hangingPunct="1">
              <a:buFontTx/>
              <a:buNone/>
            </a:pP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b="1" i="1" dirty="0" smtClean="0">
                <a:latin typeface="Calibri" panose="020F0502020204030204" pitchFamily="34" charset="0"/>
              </a:rPr>
              <a:t>If</a:t>
            </a:r>
            <a:r>
              <a:rPr lang="en-US" altLang="en-US" sz="3200" dirty="0" smtClean="0">
                <a:latin typeface="Calibri" panose="020F0502020204030204" pitchFamily="34" charset="0"/>
              </a:rPr>
              <a:t> time is one of the variables, </a:t>
            </a:r>
            <a:r>
              <a:rPr lang="en-US" altLang="en-US" sz="3200" dirty="0" smtClean="0">
                <a:latin typeface="Calibri" panose="020F0502020204030204" pitchFamily="34" charset="0"/>
              </a:rPr>
              <a:t>then </a:t>
            </a: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t</a:t>
            </a:r>
            <a:r>
              <a:rPr lang="en-US" altLang="en-US" sz="3200" dirty="0" smtClean="0">
                <a:latin typeface="Calibri" panose="020F0502020204030204" pitchFamily="34" charset="0"/>
              </a:rPr>
              <a:t>ime </a:t>
            </a:r>
            <a:r>
              <a:rPr lang="en-US" altLang="en-US" sz="3200" dirty="0" smtClean="0">
                <a:latin typeface="Calibri" panose="020F0502020204030204" pitchFamily="34" charset="0"/>
              </a:rPr>
              <a:t>is almost always independent</a:t>
            </a:r>
            <a:r>
              <a:rPr lang="en-US" altLang="en-US" sz="3200" dirty="0" smtClean="0">
                <a:latin typeface="Calibri" panose="020F0502020204030204" pitchFamily="34" charset="0"/>
              </a:rPr>
              <a:t>! 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Calibri" panose="020F0502020204030204" pitchFamily="34" charset="0"/>
              </a:rPr>
              <a:t>  </a:t>
            </a:r>
            <a:r>
              <a:rPr lang="en-US" altLang="en-US" sz="3200" dirty="0" smtClean="0">
                <a:latin typeface="Calibri" panose="020F0502020204030204" pitchFamily="34" charset="0"/>
              </a:rPr>
              <a:t>(and is therefore </a:t>
            </a:r>
            <a:r>
              <a:rPr lang="en-US" altLang="en-US" sz="3200" dirty="0" smtClean="0">
                <a:latin typeface="Calibri" panose="020F0502020204030204" pitchFamily="34" charset="0"/>
              </a:rPr>
              <a:t>graphed 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3200" dirty="0">
                <a:latin typeface="Calibri" panose="020F0502020204030204" pitchFamily="34" charset="0"/>
              </a:rPr>
              <a:t>	</a:t>
            </a:r>
            <a:r>
              <a:rPr lang="en-US" altLang="en-US" sz="3200" dirty="0" smtClean="0">
                <a:latin typeface="Calibri" panose="020F0502020204030204" pitchFamily="34" charset="0"/>
              </a:rPr>
              <a:t>			     </a:t>
            </a:r>
            <a:r>
              <a:rPr lang="en-US" altLang="en-US" sz="3200" dirty="0" smtClean="0">
                <a:latin typeface="Calibri" panose="020F0502020204030204" pitchFamily="34" charset="0"/>
              </a:rPr>
              <a:t>on </a:t>
            </a:r>
            <a:r>
              <a:rPr lang="en-US" altLang="en-US" sz="3200" dirty="0" smtClean="0">
                <a:latin typeface="Calibri" panose="020F0502020204030204" pitchFamily="34" charset="0"/>
              </a:rPr>
              <a:t>the X Axis</a:t>
            </a:r>
            <a:r>
              <a:rPr lang="en-US" altLang="en-US" sz="3200" dirty="0" smtClean="0">
                <a:latin typeface="Calibri" panose="020F0502020204030204" pitchFamily="34" charset="0"/>
              </a:rPr>
              <a:t>!)</a:t>
            </a:r>
            <a:endParaRPr lang="en-US" altLang="en-US" sz="3200" dirty="0" smtClean="0">
              <a:latin typeface="Calibri" panose="020F0502020204030204" pitchFamily="34" charset="0"/>
            </a:endParaRPr>
          </a:p>
        </p:txBody>
      </p:sp>
      <p:pic>
        <p:nvPicPr>
          <p:cNvPr id="46084" name="Picture 4" descr="MCj02319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836" y="1266824"/>
            <a:ext cx="3154764" cy="182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Shelly\AppData\Local\Microsoft\Windows\Temporary Internet Files\Content.IE5\FRSN7G4I\axe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394" y="3171824"/>
            <a:ext cx="2627396" cy="23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9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31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460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I. The Scientific Method Steps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76200" y="1600200"/>
            <a:ext cx="9525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kern="0" dirty="0" smtClean="0">
                <a:latin typeface="Arial Narrow" panose="020B0606020202030204" pitchFamily="34" charset="0"/>
              </a:rPr>
              <a:t>	</a:t>
            </a:r>
            <a:r>
              <a:rPr lang="en-US" altLang="en-US" kern="0" dirty="0" smtClean="0">
                <a:latin typeface="Calibri" panose="020F0502020204030204" pitchFamily="34" charset="0"/>
              </a:rPr>
              <a:t>1.  Observe and state the problem</a:t>
            </a:r>
          </a:p>
          <a:p>
            <a:pPr eaLnBrk="1" hangingPunct="1">
              <a:buFontTx/>
              <a:buNone/>
            </a:pPr>
            <a:r>
              <a:rPr lang="en-US" altLang="en-US" kern="0" dirty="0" smtClean="0">
                <a:latin typeface="Calibri" panose="020F0502020204030204" pitchFamily="34" charset="0"/>
              </a:rPr>
              <a:t>	2.  Form a hypothesis</a:t>
            </a:r>
          </a:p>
          <a:p>
            <a:pPr eaLnBrk="1" hangingPunct="1">
              <a:buFontTx/>
              <a:buNone/>
            </a:pPr>
            <a:r>
              <a:rPr lang="en-US" altLang="en-US" kern="0" dirty="0" smtClean="0">
                <a:latin typeface="Calibri" panose="020F0502020204030204" pitchFamily="34" charset="0"/>
              </a:rPr>
              <a:t>	3.  Test the hypothesis by conducting </a:t>
            </a:r>
            <a:r>
              <a:rPr lang="en-US" altLang="en-US" kern="0" dirty="0" smtClean="0">
                <a:latin typeface="Calibri" panose="020F0502020204030204" pitchFamily="34" charset="0"/>
              </a:rPr>
              <a:t>an experiment</a:t>
            </a:r>
            <a:endParaRPr lang="en-US" altLang="en-US" kern="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kern="0" dirty="0" smtClean="0">
                <a:latin typeface="Calibri" panose="020F0502020204030204" pitchFamily="34" charset="0"/>
              </a:rPr>
              <a:t>	4.  Record and analyze the data</a:t>
            </a:r>
          </a:p>
          <a:p>
            <a:pPr eaLnBrk="1" hangingPunct="1">
              <a:buFontTx/>
              <a:buNone/>
            </a:pPr>
            <a:r>
              <a:rPr lang="en-US" altLang="en-US" kern="0" dirty="0" smtClean="0">
                <a:latin typeface="Calibri" panose="020F0502020204030204" pitchFamily="34" charset="0"/>
              </a:rPr>
              <a:t>	5.  Form a conclusion</a:t>
            </a:r>
          </a:p>
          <a:p>
            <a:pPr eaLnBrk="1" hangingPunct="1">
              <a:buFontTx/>
              <a:buNone/>
            </a:pPr>
            <a:r>
              <a:rPr lang="en-US" altLang="en-US" kern="0" dirty="0" smtClean="0">
                <a:latin typeface="Calibri" panose="020F0502020204030204" pitchFamily="34" charset="0"/>
              </a:rPr>
              <a:t>	6.  Replicate the work</a:t>
            </a:r>
          </a:p>
          <a:p>
            <a:pPr eaLnBrk="1" hangingPunct="1">
              <a:buFontTx/>
              <a:buNone/>
            </a:pPr>
            <a:endParaRPr lang="en-US" altLang="en-US" kern="0" dirty="0" smtClean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28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0" y="457200"/>
            <a:ext cx="8458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II. Example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9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1333539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Turn on </a:t>
            </a:r>
            <a:r>
              <a:rPr lang="en-US" sz="3200" dirty="0" smtClean="0">
                <a:latin typeface="Calibri" panose="020F0502020204030204" pitchFamily="34" charset="0"/>
              </a:rPr>
              <a:t>flashlight; nothing </a:t>
            </a:r>
            <a:r>
              <a:rPr lang="en-US" sz="3200" dirty="0" smtClean="0">
                <a:latin typeface="Calibri" panose="020F0502020204030204" pitchFamily="34" charset="0"/>
              </a:rPr>
              <a:t>happens.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Form a </a:t>
            </a:r>
            <a:r>
              <a:rPr lang="en-US" sz="3200" dirty="0" smtClean="0">
                <a:latin typeface="Calibri" panose="020F0502020204030204" pitchFamily="34" charset="0"/>
              </a:rPr>
              <a:t>hypothesis.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Change the </a:t>
            </a:r>
            <a:r>
              <a:rPr lang="en-US" sz="3200" dirty="0" smtClean="0">
                <a:latin typeface="Calibri" panose="020F0502020204030204" pitchFamily="34" charset="0"/>
              </a:rPr>
              <a:t>batteries.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Test the </a:t>
            </a:r>
            <a:r>
              <a:rPr lang="en-US" sz="3200" dirty="0" smtClean="0">
                <a:latin typeface="Calibri" panose="020F0502020204030204" pitchFamily="34" charset="0"/>
              </a:rPr>
              <a:t>hypothesis.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Nothing </a:t>
            </a:r>
            <a:r>
              <a:rPr lang="en-US" sz="3200" dirty="0" smtClean="0">
                <a:latin typeface="Calibri" panose="020F0502020204030204" pitchFamily="34" charset="0"/>
              </a:rPr>
              <a:t>happens.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Analyze the </a:t>
            </a:r>
            <a:r>
              <a:rPr lang="en-US" sz="3200" dirty="0" smtClean="0">
                <a:latin typeface="Calibri" panose="020F0502020204030204" pitchFamily="34" charset="0"/>
              </a:rPr>
              <a:t>data.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Reach a </a:t>
            </a:r>
            <a:r>
              <a:rPr lang="en-US" sz="3200" dirty="0" smtClean="0">
                <a:latin typeface="Calibri" panose="020F0502020204030204" pitchFamily="34" charset="0"/>
              </a:rPr>
              <a:t>conclusion.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Didn’t </a:t>
            </a:r>
            <a:r>
              <a:rPr lang="en-US" sz="3200" dirty="0" smtClean="0">
                <a:latin typeface="Calibri" panose="020F0502020204030204" pitchFamily="34" charset="0"/>
              </a:rPr>
              <a:t>work, </a:t>
            </a:r>
            <a:r>
              <a:rPr lang="en-US" sz="3200" dirty="0" smtClean="0">
                <a:latin typeface="Calibri" panose="020F0502020204030204" pitchFamily="34" charset="0"/>
              </a:rPr>
              <a:t>so form 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     a new </a:t>
            </a:r>
            <a:r>
              <a:rPr lang="en-US" sz="3200" dirty="0" smtClean="0">
                <a:latin typeface="Calibri" panose="020F0502020204030204" pitchFamily="34" charset="0"/>
              </a:rPr>
              <a:t>hypothesis.</a:t>
            </a:r>
            <a:endParaRPr lang="en-US" sz="3200" dirty="0" smtClean="0">
              <a:latin typeface="Calibri" panose="020F0502020204030204" pitchFamily="34" charset="0"/>
            </a:endParaRPr>
          </a:p>
        </p:txBody>
      </p:sp>
      <p:pic>
        <p:nvPicPr>
          <p:cNvPr id="2060" name="Picture 12" descr="C:\Users\Shelly\AppData\Local\Microsoft\Windows\Temporary Internet Files\Content.IE5\BLELA4DN\MagLiteFlashligh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752850" cy="25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Shelly\AppData\Local\Microsoft\Windows\Temporary Internet Files\Content.IE5\FI1I9QLO\01_-_Set_of_Energizer_Batterie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96" y="3768857"/>
            <a:ext cx="2400300" cy="160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3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C:\Users\Shelly\AppData\Local\Microsoft\Windows\Temporary Internet Files\Content.IE5\BLELA4DN\klarus_xt11_600_luman_led_tactical_flashlight_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524" y="2521591"/>
            <a:ext cx="5695950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761999"/>
            <a:ext cx="52483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9.   Change </a:t>
            </a:r>
            <a:r>
              <a:rPr lang="en-US" sz="3200" dirty="0" smtClean="0">
                <a:latin typeface="Calibri" panose="020F0502020204030204" pitchFamily="34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</a:rPr>
              <a:t>l</a:t>
            </a:r>
            <a:r>
              <a:rPr lang="en-US" sz="3200" dirty="0" smtClean="0">
                <a:latin typeface="Calibri" panose="020F0502020204030204" pitchFamily="34" charset="0"/>
              </a:rPr>
              <a:t>ight bulb.</a:t>
            </a:r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10. Test </a:t>
            </a:r>
            <a:r>
              <a:rPr lang="en-US" sz="3200" dirty="0" smtClean="0">
                <a:latin typeface="Calibri" panose="020F0502020204030204" pitchFamily="34" charset="0"/>
              </a:rPr>
              <a:t>the </a:t>
            </a:r>
            <a:r>
              <a:rPr lang="en-US" sz="3200" dirty="0" smtClean="0">
                <a:latin typeface="Calibri" panose="020F0502020204030204" pitchFamily="34" charset="0"/>
              </a:rPr>
              <a:t>hypothesis.</a:t>
            </a:r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11. Flashlight works</a:t>
            </a:r>
            <a:r>
              <a:rPr lang="en-US" sz="3200" dirty="0" smtClean="0">
                <a:latin typeface="Calibri" panose="020F0502020204030204" pitchFamily="34" charset="0"/>
              </a:rPr>
              <a:t>!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12. Reach </a:t>
            </a:r>
            <a:r>
              <a:rPr lang="en-US" sz="3200" dirty="0" smtClean="0">
                <a:latin typeface="Calibri" panose="020F0502020204030204" pitchFamily="34" charset="0"/>
              </a:rPr>
              <a:t>a conclusion.</a:t>
            </a:r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endParaRPr lang="en-US" sz="3200" b="1" dirty="0" smtClean="0"/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pPr marL="514350" indent="-514350">
              <a:buAutoNum type="arabicPeriod"/>
            </a:pPr>
            <a:endParaRPr lang="en-US" sz="3200" b="1" dirty="0"/>
          </a:p>
        </p:txBody>
      </p:sp>
      <p:pic>
        <p:nvPicPr>
          <p:cNvPr id="3074" name="Picture 2" descr="C:\Users\Shelly\AppData\Local\Microsoft\Windows\Temporary Internet Files\Content.IE5\A7OX7R37\220px-Lightbulbs_for_flashligh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305" y="533400"/>
            <a:ext cx="324464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803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III</a:t>
            </a:r>
            <a:r>
              <a:rPr 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 Experimental Must Knows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9010650" cy="3962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sz="3200" dirty="0" smtClean="0">
                <a:latin typeface="Arial Narrow" panose="020B0606020202030204" pitchFamily="34" charset="0"/>
              </a:rPr>
              <a:t>     </a:t>
            </a:r>
            <a:r>
              <a:rPr lang="en-US" sz="3200" dirty="0" smtClean="0">
                <a:latin typeface="Calibri" panose="020F0502020204030204" pitchFamily="34" charset="0"/>
              </a:rPr>
              <a:t>1. Scientists use an experiment to search for a </a:t>
            </a:r>
          </a:p>
          <a:p>
            <a:pPr eaLnBrk="1" hangingPunct="1">
              <a:buFontTx/>
              <a:buNone/>
              <a:defRPr/>
            </a:pPr>
            <a:r>
              <a:rPr lang="en-US" sz="3200" b="1" i="1" dirty="0">
                <a:latin typeface="Calibri" panose="020F0502020204030204" pitchFamily="34" charset="0"/>
              </a:rPr>
              <a:t> </a:t>
            </a:r>
            <a:r>
              <a:rPr lang="en-US" sz="3200" b="1" i="1" dirty="0" smtClean="0">
                <a:latin typeface="Calibri" panose="020F0502020204030204" pitchFamily="34" charset="0"/>
              </a:rPr>
              <a:t>                       </a:t>
            </a:r>
            <a:r>
              <a:rPr lang="en-US" sz="3200" b="1" i="1" dirty="0">
                <a:latin typeface="Calibri" panose="020F0502020204030204" pitchFamily="34" charset="0"/>
              </a:rPr>
              <a:t>c</a:t>
            </a:r>
            <a:r>
              <a:rPr lang="en-US" sz="3200" b="1" i="1" dirty="0" smtClean="0">
                <a:latin typeface="Calibri" panose="020F0502020204030204" pitchFamily="34" charset="0"/>
              </a:rPr>
              <a:t>ause and </a:t>
            </a:r>
            <a:r>
              <a:rPr lang="en-US" sz="3200" b="1" i="1" dirty="0">
                <a:latin typeface="Calibri" panose="020F0502020204030204" pitchFamily="34" charset="0"/>
              </a:rPr>
              <a:t>e</a:t>
            </a:r>
            <a:r>
              <a:rPr lang="en-US" sz="3200" b="1" i="1" dirty="0" smtClean="0">
                <a:latin typeface="Calibri" panose="020F0502020204030204" pitchFamily="34" charset="0"/>
              </a:rPr>
              <a:t>ffect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relationship</a:t>
            </a:r>
          </a:p>
          <a:p>
            <a:pPr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	</a:t>
            </a:r>
            <a:r>
              <a:rPr lang="en-US" sz="3200" b="1" i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  </a:t>
            </a:r>
            <a:r>
              <a:rPr lang="en-US" sz="3200" dirty="0" smtClean="0">
                <a:latin typeface="Calibri" panose="020F0502020204030204" pitchFamily="34" charset="0"/>
              </a:rPr>
              <a:t>2. </a:t>
            </a:r>
            <a:r>
              <a:rPr lang="en-US" altLang="en-US" sz="3200" dirty="0" smtClean="0">
                <a:latin typeface="Calibri" panose="020F0502020204030204" pitchFamily="34" charset="0"/>
              </a:rPr>
              <a:t>Variables</a:t>
            </a:r>
            <a:r>
              <a:rPr lang="en-US" alt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3200" dirty="0" smtClean="0">
                <a:latin typeface="Calibri" panose="020F0502020204030204" pitchFamily="34" charset="0"/>
              </a:rPr>
              <a:t>= </a:t>
            </a:r>
          </a:p>
          <a:p>
            <a:pPr marL="0" indent="0" eaLnBrk="1" hangingPunct="1">
              <a:buNone/>
              <a:defRPr/>
            </a:pPr>
            <a:r>
              <a:rPr lang="en-US" altLang="en-US" sz="3200" dirty="0" smtClean="0">
                <a:latin typeface="Calibri" panose="020F0502020204030204" pitchFamily="34" charset="0"/>
              </a:rPr>
              <a:t> 	     </a:t>
            </a:r>
            <a:r>
              <a:rPr lang="en-US" altLang="en-US" sz="3200" dirty="0" smtClean="0">
                <a:latin typeface="Calibri" panose="020F0502020204030204" pitchFamily="34" charset="0"/>
              </a:rPr>
              <a:t>the </a:t>
            </a:r>
            <a:r>
              <a:rPr lang="en-US" altLang="en-US" sz="3200" dirty="0" smtClean="0">
                <a:latin typeface="Calibri" panose="020F0502020204030204" pitchFamily="34" charset="0"/>
              </a:rPr>
              <a:t>changing quantities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	</a:t>
            </a:r>
            <a:r>
              <a:rPr lang="en-US" altLang="en-US" sz="3200" dirty="0" smtClean="0">
                <a:latin typeface="Calibri" panose="020F0502020204030204" pitchFamily="34" charset="0"/>
              </a:rPr>
              <a:t>	     </a:t>
            </a:r>
            <a:r>
              <a:rPr lang="en-US" altLang="en-US" sz="3200" dirty="0">
                <a:latin typeface="Calibri" panose="020F0502020204030204" pitchFamily="34" charset="0"/>
              </a:rPr>
              <a:t>a</a:t>
            </a:r>
            <a:r>
              <a:rPr lang="en-US" altLang="en-US" sz="3200" dirty="0" smtClean="0">
                <a:latin typeface="Calibri" panose="020F0502020204030204" pitchFamily="34" charset="0"/>
              </a:rPr>
              <a:t>ny </a:t>
            </a:r>
            <a:r>
              <a:rPr lang="en-US" altLang="en-US" sz="3200" dirty="0">
                <a:latin typeface="Calibri" panose="020F0502020204030204" pitchFamily="34" charset="0"/>
              </a:rPr>
              <a:t>factor, trait, or condition that </a:t>
            </a:r>
            <a:endParaRPr lang="en-US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 </a:t>
            </a:r>
            <a:r>
              <a:rPr lang="en-US" altLang="en-US" sz="3200" dirty="0" smtClean="0">
                <a:latin typeface="Calibri" panose="020F0502020204030204" pitchFamily="34" charset="0"/>
              </a:rPr>
              <a:t>                 can exist in different </a:t>
            </a:r>
            <a:r>
              <a:rPr lang="en-US" altLang="en-US" sz="3200" dirty="0">
                <a:latin typeface="Calibri" panose="020F0502020204030204" pitchFamily="34" charset="0"/>
              </a:rPr>
              <a:t>amounts or </a:t>
            </a:r>
            <a:r>
              <a:rPr lang="en-US" altLang="en-US" sz="3200" dirty="0" smtClean="0">
                <a:latin typeface="Calibri" panose="020F0502020204030204" pitchFamily="34" charset="0"/>
              </a:rPr>
              <a:t>types</a:t>
            </a:r>
            <a:r>
              <a:rPr lang="en-US" sz="3200" dirty="0" smtClean="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4106" name="Picture 10" descr="C:\Users\Shelly\AppData\Local\Microsoft\Windows\Temporary Internet Files\Content.IE5\NKL16O3V\chemistry_icon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" y="4419600"/>
            <a:ext cx="19431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391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963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533400"/>
            <a:ext cx="8382000" cy="4063147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sz="8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IV.</a:t>
            </a:r>
            <a:r>
              <a:rPr lang="en-US" sz="8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Four</a:t>
            </a:r>
            <a:r>
              <a:rPr lang="en-US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Variables</a:t>
            </a:r>
          </a:p>
          <a:p>
            <a:pPr>
              <a:buFontTx/>
              <a:buNone/>
              <a:defRPr/>
            </a:pPr>
            <a:r>
              <a:rPr lang="en-US" sz="3600" b="1" dirty="0">
                <a:latin typeface="Calibri" panose="020F0502020204030204" pitchFamily="34" charset="0"/>
              </a:rPr>
              <a:t>	</a:t>
            </a:r>
            <a:r>
              <a:rPr lang="en-US" sz="3600" b="1" dirty="0" smtClean="0">
                <a:latin typeface="Calibri" panose="020F0502020204030204" pitchFamily="34" charset="0"/>
              </a:rPr>
              <a:t>   	1. </a:t>
            </a:r>
            <a:r>
              <a:rPr lang="en-US" sz="3600" b="1" dirty="0">
                <a:latin typeface="Calibri" panose="020F0502020204030204" pitchFamily="34" charset="0"/>
              </a:rPr>
              <a:t>Independent</a:t>
            </a:r>
          </a:p>
          <a:p>
            <a:pPr>
              <a:buFontTx/>
              <a:buNone/>
              <a:defRPr/>
            </a:pPr>
            <a:r>
              <a:rPr lang="en-US" sz="3600" b="1" dirty="0">
                <a:latin typeface="Calibri" panose="020F0502020204030204" pitchFamily="34" charset="0"/>
              </a:rPr>
              <a:t>	</a:t>
            </a:r>
            <a:r>
              <a:rPr lang="en-US" sz="3600" b="1" dirty="0" smtClean="0">
                <a:latin typeface="Calibri" panose="020F0502020204030204" pitchFamily="34" charset="0"/>
              </a:rPr>
              <a:t>   	2. </a:t>
            </a:r>
            <a:r>
              <a:rPr lang="en-US" sz="3600" b="1" dirty="0">
                <a:latin typeface="Calibri" panose="020F0502020204030204" pitchFamily="34" charset="0"/>
              </a:rPr>
              <a:t>Dependent</a:t>
            </a:r>
          </a:p>
          <a:p>
            <a:pPr>
              <a:buFontTx/>
              <a:buNone/>
              <a:defRPr/>
            </a:pPr>
            <a:r>
              <a:rPr lang="en-US" sz="3600" b="1" dirty="0" smtClean="0">
                <a:latin typeface="Calibri" panose="020F0502020204030204" pitchFamily="34" charset="0"/>
              </a:rPr>
              <a:t>     	3. </a:t>
            </a:r>
            <a:r>
              <a:rPr lang="en-US" sz="3600" b="1" dirty="0">
                <a:latin typeface="Calibri" panose="020F0502020204030204" pitchFamily="34" charset="0"/>
              </a:rPr>
              <a:t>Control</a:t>
            </a:r>
          </a:p>
          <a:p>
            <a:pPr>
              <a:buFontTx/>
              <a:buNone/>
              <a:defRPr/>
            </a:pPr>
            <a:r>
              <a:rPr lang="en-US" sz="3600" b="1" dirty="0">
                <a:latin typeface="Calibri" panose="020F0502020204030204" pitchFamily="34" charset="0"/>
              </a:rPr>
              <a:t>	</a:t>
            </a:r>
            <a:r>
              <a:rPr lang="en-US" sz="3600" b="1" dirty="0" smtClean="0">
                <a:latin typeface="Calibri" panose="020F0502020204030204" pitchFamily="34" charset="0"/>
              </a:rPr>
              <a:t>   	4. </a:t>
            </a:r>
            <a:r>
              <a:rPr lang="en-US" sz="3600" b="1" dirty="0">
                <a:latin typeface="Calibri" panose="020F0502020204030204" pitchFamily="34" charset="0"/>
              </a:rPr>
              <a:t>Constant</a:t>
            </a:r>
          </a:p>
          <a:p>
            <a:pPr eaLnBrk="1" hangingPunct="1">
              <a:buFontTx/>
              <a:buNone/>
            </a:pPr>
            <a:endParaRPr lang="en-US" altLang="en-US" sz="3600" b="1" dirty="0" smtClean="0">
              <a:latin typeface="Arial Narrow" panose="020B0606020202030204" pitchFamily="34" charset="0"/>
            </a:endParaRPr>
          </a:p>
        </p:txBody>
      </p:sp>
      <p:pic>
        <p:nvPicPr>
          <p:cNvPr id="6147" name="Picture 3" descr="C:\Users\Shelly\AppData\Local\Microsoft\Windows\Temporary Internet Files\Content.IE5\FRSN7G4I\variables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30202"/>
            <a:ext cx="6719596" cy="121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7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401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990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1.  Independent </a:t>
            </a:r>
            <a:r>
              <a:rPr lang="en-US" alt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Variable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1008063"/>
            <a:ext cx="7562850" cy="5257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sz="4000" dirty="0" smtClean="0">
                <a:latin typeface="Calibri" panose="020F0502020204030204" pitchFamily="34" charset="0"/>
              </a:rPr>
              <a:t>a.  T</a:t>
            </a:r>
            <a:r>
              <a:rPr lang="en-US" sz="4000" dirty="0" smtClean="0">
                <a:latin typeface="Calibri" panose="020F0502020204030204" pitchFamily="34" charset="0"/>
              </a:rPr>
              <a:t>he </a:t>
            </a:r>
            <a:r>
              <a:rPr lang="en-US" sz="4000" dirty="0" smtClean="0">
                <a:latin typeface="Calibri" panose="020F0502020204030204" pitchFamily="34" charset="0"/>
              </a:rPr>
              <a:t>variable that is changed by the scientist</a:t>
            </a: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latin typeface="Calibri" panose="020F0502020204030204" pitchFamily="34" charset="0"/>
              </a:rPr>
              <a:t>b.  A </a:t>
            </a:r>
            <a:r>
              <a:rPr lang="en-US" sz="4000" dirty="0" smtClean="0">
                <a:latin typeface="Calibri" panose="020F0502020204030204" pitchFamily="34" charset="0"/>
              </a:rPr>
              <a:t>good test/experiment has only </a:t>
            </a:r>
          </a:p>
          <a:p>
            <a:pPr algn="ctr" eaLnBrk="1" hangingPunct="1">
              <a:buFontTx/>
              <a:buNone/>
              <a:defRPr/>
            </a:pPr>
            <a:r>
              <a:rPr lang="en-US" sz="7200" b="1" dirty="0" smtClean="0">
                <a:latin typeface="Calibri" panose="020F0502020204030204" pitchFamily="34" charset="0"/>
              </a:rPr>
              <a:t>1 </a:t>
            </a:r>
            <a:endParaRPr lang="en-US" sz="7200" b="1" dirty="0" smtClean="0"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dirty="0" smtClean="0">
                <a:latin typeface="Calibri" panose="020F0502020204030204" pitchFamily="34" charset="0"/>
              </a:rPr>
              <a:t>independent </a:t>
            </a:r>
            <a:r>
              <a:rPr lang="en-US" sz="4000" dirty="0" smtClean="0">
                <a:latin typeface="Calibri" panose="020F0502020204030204" pitchFamily="34" charset="0"/>
              </a:rPr>
              <a:t>variable</a:t>
            </a:r>
          </a:p>
          <a:p>
            <a:pPr algn="ctr" eaLnBrk="1" hangingPunct="1">
              <a:buFontTx/>
              <a:buNone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“WHAT </a:t>
            </a: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 CHANGE</a:t>
            </a: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!”</a:t>
            </a:r>
            <a:endParaRPr lang="en-US" sz="5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sz="4000" dirty="0" smtClean="0">
              <a:latin typeface="Calibri" panose="020F0502020204030204" pitchFamily="34" charset="0"/>
            </a:endParaRPr>
          </a:p>
        </p:txBody>
      </p:sp>
      <p:pic>
        <p:nvPicPr>
          <p:cNvPr id="103428" name="Picture 4" descr="MCj042982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061585"/>
            <a:ext cx="2324124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0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2.  Dependent </a:t>
            </a:r>
            <a:r>
              <a:rPr lang="en-US" altLang="en-US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Variable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a.  The </a:t>
            </a:r>
            <a:r>
              <a:rPr lang="en-US" sz="3600" dirty="0" smtClean="0">
                <a:latin typeface="Calibri" panose="020F0502020204030204" pitchFamily="34" charset="0"/>
              </a:rPr>
              <a:t>dependent </a:t>
            </a:r>
            <a:r>
              <a:rPr lang="en-US" sz="3600" dirty="0" smtClean="0">
                <a:latin typeface="Calibri" panose="020F0502020204030204" pitchFamily="34" charset="0"/>
              </a:rPr>
              <a:t>variable </a:t>
            </a:r>
            <a:r>
              <a:rPr lang="en-US" sz="3600" b="1" i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responds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</a:rPr>
              <a:t>to the change made in the independent</a:t>
            </a:r>
          </a:p>
          <a:p>
            <a:pPr eaLnBrk="1" hangingPunct="1">
              <a:buFontTx/>
              <a:buNone/>
              <a:defRPr/>
            </a:pPr>
            <a:endParaRPr lang="en-US" sz="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b.  The </a:t>
            </a:r>
            <a:r>
              <a:rPr lang="en-US" sz="3600" dirty="0" smtClean="0">
                <a:latin typeface="Calibri" panose="020F0502020204030204" pitchFamily="34" charset="0"/>
              </a:rPr>
              <a:t>dependent variable is </a:t>
            </a:r>
            <a:r>
              <a:rPr lang="en-US" sz="3600" b="1" i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caused by &amp; depends on</a:t>
            </a:r>
            <a:r>
              <a:rPr lang="en-US" sz="3600" dirty="0" smtClean="0">
                <a:latin typeface="Calibri" panose="020F0502020204030204" pitchFamily="34" charset="0"/>
              </a:rPr>
              <a:t> the independent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sz="11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c.  An </a:t>
            </a:r>
            <a:r>
              <a:rPr lang="en-US" sz="3600" dirty="0" smtClean="0">
                <a:latin typeface="Calibri" panose="020F0502020204030204" pitchFamily="34" charset="0"/>
              </a:rPr>
              <a:t>experiment can have more than                     one dependent variable</a:t>
            </a:r>
          </a:p>
          <a:p>
            <a:pPr algn="ctr" eaLnBrk="1" hangingPunct="1">
              <a:buFontTx/>
              <a:buNone/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“WHAT 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 OBSERVE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!”</a:t>
            </a:r>
            <a:endParaRPr lang="en-US" sz="5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668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6363"/>
            <a:ext cx="9296400" cy="16303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3.  Controlled </a:t>
            </a:r>
            <a:r>
              <a:rPr lang="en-US" alt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Variable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6019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sz="3200" dirty="0" smtClean="0">
                <a:latin typeface="Calibri" panose="020F0502020204030204" pitchFamily="34" charset="0"/>
              </a:rPr>
              <a:t>a.  Quantities </a:t>
            </a:r>
            <a:r>
              <a:rPr lang="en-US" sz="3200" dirty="0" smtClean="0">
                <a:latin typeface="Calibri" panose="020F0502020204030204" pitchFamily="34" charset="0"/>
              </a:rPr>
              <a:t>and conditions that scientists </a:t>
            </a:r>
            <a:r>
              <a:rPr lang="en-US" sz="3200" b="1" i="1" dirty="0" smtClean="0">
                <a:latin typeface="Calibri" panose="020F0502020204030204" pitchFamily="34" charset="0"/>
              </a:rPr>
              <a:t>want to keep “normal,” as if the experiment hadn’t occurred.</a:t>
            </a:r>
            <a:endParaRPr lang="en-US" sz="32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</a:rPr>
              <a:t>		(</a:t>
            </a:r>
            <a:r>
              <a:rPr lang="en-US" sz="2800" dirty="0">
                <a:latin typeface="Calibri" panose="020F0502020204030204" pitchFamily="34" charset="0"/>
              </a:rPr>
              <a:t>and they must observe them as carefully as the </a:t>
            </a:r>
            <a:r>
              <a:rPr lang="en-US" sz="2800" dirty="0" smtClean="0">
                <a:latin typeface="Calibri" panose="020F0502020204030204" pitchFamily="34" charset="0"/>
              </a:rPr>
              <a:t>				dependent </a:t>
            </a:r>
            <a:r>
              <a:rPr lang="en-US" sz="2800" dirty="0">
                <a:latin typeface="Calibri" panose="020F0502020204030204" pitchFamily="34" charset="0"/>
              </a:rPr>
              <a:t>variable)</a:t>
            </a:r>
          </a:p>
          <a:p>
            <a:pPr eaLnBrk="1" hangingPunct="1">
              <a:buFontTx/>
              <a:buNone/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latin typeface="Calibri" panose="020F0502020204030204" pitchFamily="34" charset="0"/>
              </a:rPr>
              <a:t>b.  A </a:t>
            </a:r>
            <a:r>
              <a:rPr lang="en-US" sz="3200" dirty="0">
                <a:latin typeface="Calibri" panose="020F0502020204030204" pitchFamily="34" charset="0"/>
              </a:rPr>
              <a:t>control is used to compare </a:t>
            </a:r>
            <a:r>
              <a:rPr lang="en-US" sz="3200" dirty="0" smtClean="0">
                <a:latin typeface="Calibri" panose="020F0502020204030204" pitchFamily="34" charset="0"/>
              </a:rPr>
              <a:t>to the </a:t>
            </a:r>
            <a:r>
              <a:rPr lang="en-US" sz="3200" dirty="0">
                <a:latin typeface="Calibri" panose="020F0502020204030204" pitchFamily="34" charset="0"/>
              </a:rPr>
              <a:t>i</a:t>
            </a:r>
            <a:r>
              <a:rPr lang="en-US" sz="3200" dirty="0" smtClean="0">
                <a:latin typeface="Calibri" panose="020F0502020204030204" pitchFamily="34" charset="0"/>
              </a:rPr>
              <a:t>ndependent </a:t>
            </a:r>
            <a:r>
              <a:rPr lang="en-US" sz="3200" dirty="0">
                <a:latin typeface="Calibri" panose="020F0502020204030204" pitchFamily="34" charset="0"/>
              </a:rPr>
              <a:t>v</a:t>
            </a:r>
            <a:r>
              <a:rPr lang="en-US" sz="3200" dirty="0" smtClean="0">
                <a:latin typeface="Calibri" panose="020F0502020204030204" pitchFamily="34" charset="0"/>
              </a:rPr>
              <a:t>ariable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      </a:t>
            </a:r>
            <a:r>
              <a:rPr lang="en-US" sz="2800" dirty="0" smtClean="0">
                <a:latin typeface="Calibri" panose="020F0502020204030204" pitchFamily="34" charset="0"/>
              </a:rPr>
              <a:t>(to see if the change the scientist made worked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“WHAT </a:t>
            </a: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 KEEP NORMAL</a:t>
            </a:r>
            <a:r>
              <a:rPr 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!”</a:t>
            </a:r>
            <a:endParaRPr lang="en-US" sz="5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9572" name="Picture 4" descr="MCj043470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60762"/>
            <a:ext cx="1014484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318892"/>
            <a:ext cx="4305300" cy="322574"/>
          </a:xfrm>
          <a:prstGeom prst="rect">
            <a:avLst/>
          </a:prstGeom>
        </p:spPr>
      </p:pic>
      <p:sp>
        <p:nvSpPr>
          <p:cNvPr id="8" name="Text Box 3"/>
          <p:cNvSpPr txBox="1"/>
          <p:nvPr/>
        </p:nvSpPr>
        <p:spPr>
          <a:xfrm>
            <a:off x="5476945" y="6323417"/>
            <a:ext cx="2794566" cy="31804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4914900" algn="r"/>
              </a:tabLst>
            </a:pPr>
            <a:r>
              <a:rPr lang="en-US" sz="1100" b="1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FRAGRANT PHEROMONES</a:t>
            </a:r>
            <a:endParaRPr lang="en-US" sz="900" dirty="0">
              <a:solidFill>
                <a:srgbClr val="2E2E2E"/>
              </a:solidFill>
              <a:effectLst/>
              <a:latin typeface="Calibri" panose="020F0502020204030204" pitchFamily="34" charset="0"/>
              <a:ea typeface="HGPMinchoE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16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392</Words>
  <Application>Microsoft Office PowerPoint</Application>
  <PresentationFormat>On-screen Show (4:3)</PresentationFormat>
  <Paragraphs>143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HGPMinchoE</vt:lpstr>
      <vt:lpstr>Times New Roman</vt:lpstr>
      <vt:lpstr>Wingdings</vt:lpstr>
      <vt:lpstr>Clarity</vt:lpstr>
      <vt:lpstr>Experimental  Design AND the Scientific  Method</vt:lpstr>
      <vt:lpstr>I. The Scientific Method Steps</vt:lpstr>
      <vt:lpstr>PowerPoint Presentation</vt:lpstr>
      <vt:lpstr>PowerPoint Presentation</vt:lpstr>
      <vt:lpstr>III. Experimental Must Knows</vt:lpstr>
      <vt:lpstr>PowerPoint Presentation</vt:lpstr>
      <vt:lpstr>1.  Independent Variable</vt:lpstr>
      <vt:lpstr>2.  Dependent Variable</vt:lpstr>
      <vt:lpstr>3.  Controlled Variable</vt:lpstr>
      <vt:lpstr>4.  Constant(s)</vt:lpstr>
      <vt:lpstr>V.  Hypothesis</vt:lpstr>
      <vt:lpstr>PowerPoint Presentation</vt:lpstr>
      <vt:lpstr>VI. Conclusion</vt:lpstr>
      <vt:lpstr>VII. Measurable</vt:lpstr>
      <vt:lpstr>VIII. Graphing the Variables</vt:lpstr>
    </vt:vector>
  </TitlesOfParts>
  <Company>Oklahoma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as a Scientist</dc:title>
  <dc:creator>Chelsea Molskness</dc:creator>
  <cp:lastModifiedBy>Schlasner, Jacqueline</cp:lastModifiedBy>
  <cp:revision>54</cp:revision>
  <cp:lastPrinted>2015-08-14T07:13:30Z</cp:lastPrinted>
  <dcterms:created xsi:type="dcterms:W3CDTF">2015-08-09T21:53:19Z</dcterms:created>
  <dcterms:modified xsi:type="dcterms:W3CDTF">2016-06-20T20:09:04Z</dcterms:modified>
</cp:coreProperties>
</file>