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13"/>
      <p:bold r:id="rId14"/>
      <p:italic r:id="rId15"/>
      <p:boldItalic r:id="rId16"/>
    </p:embeddedFont>
    <p:embeddedFont>
      <p:font typeface="Georgia" panose="02040502050405020303" pitchFamily="18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E438D6-9068-447E-9025-DD7895C7BBE6}" v="1" dt="2024-11-04T20:56:22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1"/>
    <p:restoredTop sz="94726"/>
  </p:normalViewPr>
  <p:slideViewPr>
    <p:cSldViewPr snapToGrid="0" snapToObjects="1">
      <p:cViewPr varScale="1">
        <p:scale>
          <a:sx n="118" d="100"/>
          <a:sy n="118" d="100"/>
        </p:scale>
        <p:origin x="44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cken, Pam" userId="f3aa402d-8a3c-4841-b939-af5e5b41e404" providerId="ADAL" clId="{28E438D6-9068-447E-9025-DD7895C7BBE6}"/>
    <pc:docChg chg="modSld">
      <pc:chgData name="Bracken, Pam" userId="f3aa402d-8a3c-4841-b939-af5e5b41e404" providerId="ADAL" clId="{28E438D6-9068-447E-9025-DD7895C7BBE6}" dt="2024-11-04T20:56:52.266" v="18" actId="20577"/>
      <pc:docMkLst>
        <pc:docMk/>
      </pc:docMkLst>
      <pc:sldChg chg="modSp mod">
        <pc:chgData name="Bracken, Pam" userId="f3aa402d-8a3c-4841-b939-af5e5b41e404" providerId="ADAL" clId="{28E438D6-9068-447E-9025-DD7895C7BBE6}" dt="2024-11-04T20:32:30.318" v="0" actId="20577"/>
        <pc:sldMkLst>
          <pc:docMk/>
          <pc:sldMk cId="0" sldId="259"/>
        </pc:sldMkLst>
        <pc:spChg chg="mod">
          <ac:chgData name="Bracken, Pam" userId="f3aa402d-8a3c-4841-b939-af5e5b41e404" providerId="ADAL" clId="{28E438D6-9068-447E-9025-DD7895C7BBE6}" dt="2024-11-04T20:32:30.318" v="0" actId="20577"/>
          <ac:spMkLst>
            <pc:docMk/>
            <pc:sldMk cId="0" sldId="259"/>
            <ac:spMk id="85" creationId="{00000000-0000-0000-0000-000000000000}"/>
          </ac:spMkLst>
        </pc:spChg>
      </pc:sldChg>
      <pc:sldChg chg="modSp mod">
        <pc:chgData name="Bracken, Pam" userId="f3aa402d-8a3c-4841-b939-af5e5b41e404" providerId="ADAL" clId="{28E438D6-9068-447E-9025-DD7895C7BBE6}" dt="2024-11-04T20:52:22.090" v="2" actId="20577"/>
        <pc:sldMkLst>
          <pc:docMk/>
          <pc:sldMk cId="0" sldId="262"/>
        </pc:sldMkLst>
        <pc:spChg chg="mod">
          <ac:chgData name="Bracken, Pam" userId="f3aa402d-8a3c-4841-b939-af5e5b41e404" providerId="ADAL" clId="{28E438D6-9068-447E-9025-DD7895C7BBE6}" dt="2024-11-04T20:52:22.090" v="2" actId="20577"/>
          <ac:spMkLst>
            <pc:docMk/>
            <pc:sldMk cId="0" sldId="262"/>
            <ac:spMk id="103" creationId="{00000000-0000-0000-0000-000000000000}"/>
          </ac:spMkLst>
        </pc:spChg>
      </pc:sldChg>
      <pc:sldChg chg="modSp mod">
        <pc:chgData name="Bracken, Pam" userId="f3aa402d-8a3c-4841-b939-af5e5b41e404" providerId="ADAL" clId="{28E438D6-9068-447E-9025-DD7895C7BBE6}" dt="2024-11-04T20:56:52.266" v="18" actId="20577"/>
        <pc:sldMkLst>
          <pc:docMk/>
          <pc:sldMk cId="0" sldId="265"/>
        </pc:sldMkLst>
        <pc:spChg chg="mod">
          <ac:chgData name="Bracken, Pam" userId="f3aa402d-8a3c-4841-b939-af5e5b41e404" providerId="ADAL" clId="{28E438D6-9068-447E-9025-DD7895C7BBE6}" dt="2024-11-04T20:56:52.266" v="18" actId="20577"/>
          <ac:spMkLst>
            <pc:docMk/>
            <pc:sldMk cId="0" sldId="265"/>
            <ac:spMk id="12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0057f1949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0057f1949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98fb292b4d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98fb292b4d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0057f194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0057f194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0057f1949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0057f1949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8fb292b4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8fb292b4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0057f194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0057f1949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Cottonbro</a:t>
            </a:r>
            <a:r>
              <a:rPr lang="en-US" dirty="0"/>
              <a:t>. “Woman in Black and White Polka Dot Dress holding Dalmatian Dog.” (2020, July 7). </a:t>
            </a:r>
            <a:r>
              <a:rPr lang="en-US" dirty="0" err="1"/>
              <a:t>Pexels.com</a:t>
            </a:r>
            <a:r>
              <a:rPr lang="en-US" dirty="0"/>
              <a:t>. 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98fb292b4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98fb292b4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98fb292b4d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98fb292b4d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98fb292b4d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98fb292b4d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98fb292b4d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98fb292b4d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●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●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●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●"/>
              <a:defRPr sz="1500"/>
            </a:lvl2pPr>
            <a:lvl3pPr marL="1371600" lvl="2" indent="-288607" algn="l">
              <a:spcBef>
                <a:spcPts val="270"/>
              </a:spcBef>
              <a:spcAft>
                <a:spcPts val="0"/>
              </a:spcAft>
              <a:buSzPts val="945"/>
              <a:buChar char="●"/>
              <a:defRPr sz="1350"/>
            </a:lvl3pPr>
            <a:lvl4pPr marL="1828800" lvl="3" indent="-278130" algn="l"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4pPr>
            <a:lvl5pPr marL="2286000" lvl="4" indent="-278129" algn="l"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●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●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●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●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pic>
        <p:nvPicPr>
          <p:cNvPr id="50" name="Google Shape;5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0"/>
              </a:spcBef>
              <a:spcAft>
                <a:spcPts val="0"/>
              </a:spcAft>
              <a:buSzPts val="1530"/>
              <a:buChar char="●"/>
              <a:defRPr/>
            </a:lvl2pPr>
            <a:lvl3pPr marL="1371600" lvl="2" indent="-298608" algn="l">
              <a:spcBef>
                <a:spcPts val="0"/>
              </a:spcBef>
              <a:spcAft>
                <a:spcPts val="0"/>
              </a:spcAft>
              <a:buSzPts val="1103"/>
              <a:buChar char="●"/>
              <a:defRPr/>
            </a:lvl3pPr>
            <a:lvl4pPr marL="1828800" lvl="3" indent="-290512" algn="l"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4pPr>
            <a:lvl5pPr marL="2286000" lvl="4" indent="-290512" algn="l"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5pPr>
            <a:lvl6pPr marL="2743200" lvl="5" indent="-297179" algn="l">
              <a:spcBef>
                <a:spcPts val="0"/>
              </a:spcBef>
              <a:spcAft>
                <a:spcPts val="0"/>
              </a:spcAft>
              <a:buSzPts val="1080"/>
              <a:buChar char="●"/>
              <a:defRPr/>
            </a:lvl6pPr>
            <a:lvl7pPr marL="3200400" lvl="6" indent="-289560" algn="l">
              <a:spcBef>
                <a:spcPts val="0"/>
              </a:spcBef>
              <a:spcAft>
                <a:spcPts val="0"/>
              </a:spcAft>
              <a:buSzPts val="960"/>
              <a:buChar char="●"/>
              <a:defRPr/>
            </a:lvl7pPr>
            <a:lvl8pPr marL="3657600" lvl="7" indent="-304800" algn="l"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5" name="Google Shape;5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0"/>
              </a:spcBef>
              <a:spcAft>
                <a:spcPts val="0"/>
              </a:spcAft>
              <a:buSzPts val="1530"/>
              <a:buChar char="●"/>
              <a:defRPr/>
            </a:lvl2pPr>
            <a:lvl3pPr marL="1371600" lvl="2" indent="-298608" algn="l">
              <a:spcBef>
                <a:spcPts val="0"/>
              </a:spcBef>
              <a:spcAft>
                <a:spcPts val="0"/>
              </a:spcAft>
              <a:buSzPts val="1103"/>
              <a:buChar char="●"/>
              <a:defRPr/>
            </a:lvl3pPr>
            <a:lvl4pPr marL="1828800" lvl="3" indent="-290512" algn="l"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4pPr>
            <a:lvl5pPr marL="2286000" lvl="4" indent="-290512" algn="l"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5pPr>
            <a:lvl6pPr marL="2743200" lvl="5" indent="-297179" algn="l">
              <a:spcBef>
                <a:spcPts val="0"/>
              </a:spcBef>
              <a:spcAft>
                <a:spcPts val="0"/>
              </a:spcAft>
              <a:buSzPts val="1080"/>
              <a:buChar char="●"/>
              <a:defRPr/>
            </a:lvl6pPr>
            <a:lvl7pPr marL="3200400" lvl="6" indent="-289560" algn="l">
              <a:spcBef>
                <a:spcPts val="0"/>
              </a:spcBef>
              <a:spcAft>
                <a:spcPts val="0"/>
              </a:spcAft>
              <a:buSzPts val="960"/>
              <a:buChar char="●"/>
              <a:defRPr/>
            </a:lvl7pPr>
            <a:lvl8pPr marL="3657600" lvl="7" indent="-304800" algn="l"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0"/>
              </a:spcBef>
              <a:spcAft>
                <a:spcPts val="0"/>
              </a:spcAft>
              <a:buSzPts val="1530"/>
              <a:buChar char="●"/>
              <a:defRPr/>
            </a:lvl2pPr>
            <a:lvl3pPr marL="1371600" lvl="2" indent="-298608" algn="l">
              <a:spcBef>
                <a:spcPts val="0"/>
              </a:spcBef>
              <a:spcAft>
                <a:spcPts val="0"/>
              </a:spcAft>
              <a:buSzPts val="1103"/>
              <a:buChar char="●"/>
              <a:defRPr/>
            </a:lvl3pPr>
            <a:lvl4pPr marL="1828800" lvl="3" indent="-290512" algn="l"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4pPr>
            <a:lvl5pPr marL="2286000" lvl="4" indent="-290512" algn="l"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5pPr>
            <a:lvl6pPr marL="2743200" lvl="5" indent="-297179" algn="l">
              <a:spcBef>
                <a:spcPts val="0"/>
              </a:spcBef>
              <a:spcAft>
                <a:spcPts val="0"/>
              </a:spcAft>
              <a:buSzPts val="1080"/>
              <a:buChar char="●"/>
              <a:defRPr/>
            </a:lvl6pPr>
            <a:lvl7pPr marL="3200400" lvl="6" indent="-289560" algn="l">
              <a:spcBef>
                <a:spcPts val="0"/>
              </a:spcBef>
              <a:spcAft>
                <a:spcPts val="0"/>
              </a:spcAft>
              <a:buSzPts val="960"/>
              <a:buChar char="●"/>
              <a:defRPr/>
            </a:lvl7pPr>
            <a:lvl8pPr marL="3657600" lvl="7" indent="-304800" algn="l"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63" name="Google Shape;63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●"/>
              <a:defRPr sz="1500"/>
            </a:lvl2pPr>
            <a:lvl3pPr marL="1371600" lvl="2" indent="-288607" algn="l">
              <a:spcBef>
                <a:spcPts val="270"/>
              </a:spcBef>
              <a:spcAft>
                <a:spcPts val="0"/>
              </a:spcAft>
              <a:buSzPts val="945"/>
              <a:buChar char="●"/>
              <a:defRPr sz="1350"/>
            </a:lvl3pPr>
            <a:lvl4pPr marL="1828800" lvl="3" indent="-278130" algn="l"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4pPr>
            <a:lvl5pPr marL="2286000" lvl="4" indent="-278129" algn="l"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●"/>
              <a:defRPr sz="1500"/>
            </a:lvl2pPr>
            <a:lvl3pPr marL="1371600" lvl="2" indent="-288607" algn="l">
              <a:spcBef>
                <a:spcPts val="270"/>
              </a:spcBef>
              <a:spcAft>
                <a:spcPts val="0"/>
              </a:spcAft>
              <a:buSzPts val="945"/>
              <a:buChar char="●"/>
              <a:defRPr sz="1350"/>
            </a:lvl3pPr>
            <a:lvl4pPr marL="1828800" lvl="3" indent="-278130" algn="l"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4pPr>
            <a:lvl5pPr marL="2286000" lvl="4" indent="-278129" algn="l"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24" name="Google Shape;24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8" name="Google Shape;2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●"/>
              <a:defRPr sz="1800"/>
            </a:lvl2pPr>
            <a:lvl3pPr marL="1371600" lvl="2" indent="-295275" algn="l">
              <a:spcBef>
                <a:spcPts val="300"/>
              </a:spcBef>
              <a:spcAft>
                <a:spcPts val="0"/>
              </a:spcAft>
              <a:buSzPts val="1050"/>
              <a:buChar char="●"/>
              <a:defRPr sz="1500"/>
            </a:lvl3pPr>
            <a:lvl4pPr marL="1828800" lvl="3" indent="-284321" algn="l"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●"/>
              <a:defRPr sz="1800"/>
            </a:lvl2pPr>
            <a:lvl3pPr marL="1371600" lvl="2" indent="-295275" algn="l">
              <a:spcBef>
                <a:spcPts val="300"/>
              </a:spcBef>
              <a:spcAft>
                <a:spcPts val="0"/>
              </a:spcAft>
              <a:buSzPts val="1050"/>
              <a:buChar char="●"/>
              <a:defRPr sz="1500"/>
            </a:lvl3pPr>
            <a:lvl4pPr marL="1828800" lvl="3" indent="-284321" algn="l"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3" name="Google Shape;33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6" name="Google Shape;36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Final Thoughts</a:t>
            </a:r>
            <a:endParaRPr/>
          </a:p>
        </p:txBody>
      </p:sp>
      <p:sp>
        <p:nvSpPr>
          <p:cNvPr id="120" name="Google Shape;120;p26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Answer the following question: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-US" dirty="0"/>
              <a:t>How does </a:t>
            </a:r>
            <a:r>
              <a:rPr lang="en-US"/>
              <a:t>dimensional analysis give </a:t>
            </a:r>
            <a:r>
              <a:rPr lang="en-US" dirty="0"/>
              <a:t>scientists translating data the ability to unite their data into one unit and resolve issues of measurement beyond the classroom?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From Another Dimension</a:t>
            </a:r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Intro to Dimensional Analysis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Essential Question:</a:t>
            </a:r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body" idx="1"/>
          </p:nvPr>
        </p:nvSpPr>
        <p:spPr>
          <a:xfrm>
            <a:off x="530350" y="2028501"/>
            <a:ext cx="7772400" cy="19695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i="1" dirty="0"/>
              <a:t>How does dimensional analysis aid scientists in translating data, given them the ability to unite their data into one unit, and resolve issues of measurement beyond the classroom? </a:t>
            </a:r>
            <a:endParaRPr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Objective:</a:t>
            </a:r>
            <a:endParaRPr/>
          </a:p>
        </p:txBody>
      </p:sp>
      <p:sp>
        <p:nvSpPr>
          <p:cNvPr id="85" name="Google Shape;85;p20"/>
          <p:cNvSpPr txBox="1">
            <a:spLocks noGrp="1"/>
          </p:cNvSpPr>
          <p:nvPr>
            <p:ph type="body" idx="1"/>
          </p:nvPr>
        </p:nvSpPr>
        <p:spPr>
          <a:xfrm>
            <a:off x="530350" y="2028501"/>
            <a:ext cx="7772400" cy="19695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Students identify a conversion factor, explain their ideas to their peers, and create a visual instructional aid to support their explanation. 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 txBox="1">
            <a:spLocks noGrp="1"/>
          </p:cNvSpPr>
          <p:nvPr>
            <p:ph type="title"/>
          </p:nvPr>
        </p:nvSpPr>
        <p:spPr>
          <a:xfrm>
            <a:off x="515982" y="632568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Can you help </a:t>
            </a:r>
            <a:br>
              <a:rPr lang="en-US" dirty="0"/>
            </a:br>
            <a:r>
              <a:rPr lang="en-US" dirty="0"/>
              <a:t>Aunt Bessie? </a:t>
            </a:r>
            <a:endParaRPr dirty="0"/>
          </a:p>
        </p:txBody>
      </p:sp>
      <p:pic>
        <p:nvPicPr>
          <p:cNvPr id="3" name="Picture 2" descr="A person sitting on a sidewalk petting a dog&#10;&#10;Description automatically generated with medium confidence">
            <a:extLst>
              <a:ext uri="{FF2B5EF4-FFF2-40B4-BE49-F238E27FC236}">
                <a16:creationId xmlns:a16="http://schemas.microsoft.com/office/drawing/2014/main" id="{33277568-96B9-0449-8F68-22089B3AEB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0236" y="156754"/>
            <a:ext cx="3282043" cy="49230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Explore Conversions</a:t>
            </a:r>
            <a:endParaRPr/>
          </a:p>
        </p:txBody>
      </p:sp>
      <p:sp>
        <p:nvSpPr>
          <p:cNvPr id="97" name="Google Shape;97;p2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With a partner, complete the card sort by determining the correlation between centimeters and inches.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Once the card sort is complete, with that same partner, create a method to convert centimeters to inches. </a:t>
            </a:r>
            <a:endParaRPr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-US"/>
              <a:t>Share your method with another group after you are finished. </a:t>
            </a:r>
            <a:endParaRPr/>
          </a:p>
          <a:p>
            <a:pPr marL="91440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Gallery Walk</a:t>
            </a:r>
            <a:endParaRPr/>
          </a:p>
        </p:txBody>
      </p:sp>
      <p:sp>
        <p:nvSpPr>
          <p:cNvPr id="103" name="Google Shape;103;p2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Tape your visual representation of your conversion method to the wall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On my cue, you will walk from one visual to the next. 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-US" dirty="0"/>
              <a:t>We will discuss different topics at each visual. 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do you convert centimeters to inches?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Real World Connections</a:t>
            </a:r>
            <a:endParaRPr/>
          </a:p>
        </p:txBody>
      </p:sp>
      <p:sp>
        <p:nvSpPr>
          <p:cNvPr id="114" name="Google Shape;114;p2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From the list, pick one article to read about dimensional analysis and the connection to the real world.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As a group, prepare </a:t>
            </a:r>
            <a:r>
              <a:rPr lang="en-US"/>
              <a:t>a two to three-minute </a:t>
            </a:r>
            <a:r>
              <a:rPr lang="en-US" dirty="0"/>
              <a:t>informal presentation about the article. 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Char char="●"/>
            </a:pPr>
            <a:r>
              <a:rPr lang="en-US" dirty="0"/>
              <a:t>Make sure to highlight the main points of the article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275</Words>
  <Application>Microsoft Office PowerPoint</Application>
  <PresentationFormat>On-screen Show (16:9)</PresentationFormat>
  <Paragraphs>24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Constantia</vt:lpstr>
      <vt:lpstr>Georgia</vt:lpstr>
      <vt:lpstr>Arial</vt:lpstr>
      <vt:lpstr>Calibri</vt:lpstr>
      <vt:lpstr>LEARN theme</vt:lpstr>
      <vt:lpstr>PowerPoint Presentation</vt:lpstr>
      <vt:lpstr>From Another Dimension</vt:lpstr>
      <vt:lpstr>Essential Question:</vt:lpstr>
      <vt:lpstr>Objective:</vt:lpstr>
      <vt:lpstr>Can you help  Aunt Bessie? </vt:lpstr>
      <vt:lpstr>Explore Conversions</vt:lpstr>
      <vt:lpstr>Gallery Walk</vt:lpstr>
      <vt:lpstr>How do you convert centimeters to inches?</vt:lpstr>
      <vt:lpstr>Real World Connections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K20 Center</dc:creator>
  <cp:lastModifiedBy>Bracken, Pam</cp:lastModifiedBy>
  <cp:revision>3</cp:revision>
  <dcterms:modified xsi:type="dcterms:W3CDTF">2024-11-04T20:56:57Z</dcterms:modified>
</cp:coreProperties>
</file>