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8"/>
  </p:notesMasterIdLst>
  <p:sldIdLst>
    <p:sldId id="256" r:id="rId2"/>
    <p:sldId id="257" r:id="rId3"/>
    <p:sldId id="260" r:id="rId4"/>
    <p:sldId id="265" r:id="rId5"/>
    <p:sldId id="258" r:id="rId6"/>
    <p:sldId id="266" r:id="rId7"/>
    <p:sldId id="267" r:id="rId8"/>
    <p:sldId id="262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4" r:id="rId23"/>
    <p:sldId id="281" r:id="rId24"/>
    <p:sldId id="282" r:id="rId25"/>
    <p:sldId id="283" r:id="rId26"/>
    <p:sldId id="284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/>
    <p:restoredTop sz="94714"/>
  </p:normalViewPr>
  <p:slideViewPr>
    <p:cSldViewPr snapToGrid="0">
      <p:cViewPr varScale="1">
        <p:scale>
          <a:sx n="134" d="100"/>
          <a:sy n="134" d="100"/>
        </p:scale>
        <p:origin x="200" y="4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54A15-BFEF-9CFC-6AC9-3195ABABA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FDDFB-E524-C486-C476-5FFF7BDBD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8F1F5D-DD54-DA85-FA8A-641688438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It’s OPTIC-al. Strategies. </a:t>
            </a:r>
            <a:r>
              <a:rPr lang="en-US" sz="1100" dirty="0">
                <a:solidFill>
                  <a:srgbClr val="1155CC"/>
                </a:solidFill>
              </a:rPr>
              <a:t>https://learn.k20center.ou.edu/strategy/99 </a:t>
            </a:r>
            <a:endParaRPr lang="en-US" sz="1100" dirty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92929"/>
                </a:solidFill>
              </a:rPr>
              <a:t>K20 Center. (n.d.). Photo or picture deconstruction.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https://learn.k20center.ou.edu/strategy/140</a:t>
            </a:r>
            <a:endParaRPr lang="en-US" sz="1100" u="sng" dirty="0">
              <a:solidFill>
                <a:srgbClr val="1155C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Rockwell, N. (1953). </a:t>
            </a:r>
            <a:r>
              <a:rPr lang="en-US" sz="1100" i="1" dirty="0"/>
              <a:t>The young lady with the shiner </a:t>
            </a:r>
            <a:r>
              <a:rPr lang="en-US" sz="1100" dirty="0"/>
              <a:t>[Painting]. The Saturday Evening Post. http://</a:t>
            </a:r>
            <a:r>
              <a:rPr lang="en-US" sz="1100" dirty="0" err="1"/>
              <a:t>www.saturdayeveningpost.com</a:t>
            </a:r>
            <a:r>
              <a:rPr lang="en-US" sz="1100" dirty="0"/>
              <a:t>/2009/08/29/art-entertainment/beyond-the-canvas-art-entertainment/school-</a:t>
            </a:r>
            <a:r>
              <a:rPr lang="en-US" sz="1100" dirty="0" err="1"/>
              <a:t>daze.html</a:t>
            </a:r>
            <a:r>
              <a:rPr lang="en-US" sz="1100" dirty="0"/>
              <a:t>/attachment/cover_9530523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97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28939-52EA-8364-FEAB-6F67C2593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EE555-8839-2109-C22F-970E99ACF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F5B0D-799E-5FAD-A831-531FE76FC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It’s OPTIC-al. Strategies. </a:t>
            </a:r>
            <a:r>
              <a:rPr lang="en-US" sz="1100" dirty="0">
                <a:solidFill>
                  <a:srgbClr val="1155CC"/>
                </a:solidFill>
              </a:rPr>
              <a:t>https://learn.k20center.ou.edu/strategy/99 </a:t>
            </a:r>
            <a:endParaRPr lang="en-US" sz="1100" dirty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92929"/>
                </a:solidFill>
              </a:rPr>
              <a:t>K20 Center. (n.d.). Photo or picture deconstruction.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https://learn.k20center.ou.edu/strategy/140</a:t>
            </a:r>
            <a:endParaRPr lang="en-US" sz="1100" u="sng" dirty="0">
              <a:solidFill>
                <a:srgbClr val="1155C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Rockwell, N. (1953). </a:t>
            </a:r>
            <a:r>
              <a:rPr lang="en-US" sz="1100" i="1" dirty="0"/>
              <a:t>The young lady with the shiner </a:t>
            </a:r>
            <a:r>
              <a:rPr lang="en-US" sz="1100" dirty="0"/>
              <a:t>[Painting]. The Saturday Evening Post. http://</a:t>
            </a:r>
            <a:r>
              <a:rPr lang="en-US" sz="1100" dirty="0" err="1"/>
              <a:t>www.saturdayeveningpost.com</a:t>
            </a:r>
            <a:r>
              <a:rPr lang="en-US" sz="1100" dirty="0"/>
              <a:t>/2009/08/29/art-entertainment/beyond-the-canvas-art-entertainment/school-</a:t>
            </a:r>
            <a:r>
              <a:rPr lang="en-US" sz="1100" dirty="0" err="1"/>
              <a:t>daze.html</a:t>
            </a:r>
            <a:r>
              <a:rPr lang="en-US" sz="1100" dirty="0"/>
              <a:t>/attachment/cover_9530523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8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5A661-1B65-BF82-CD4A-F5517F1F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C9686F-6094-204D-3951-48D7650CE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BEFC2-9C66-C8CC-314F-56A39B942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It’s OPTIC-al. Strategies. </a:t>
            </a:r>
            <a:r>
              <a:rPr lang="en-US" sz="1100" dirty="0">
                <a:solidFill>
                  <a:srgbClr val="1155CC"/>
                </a:solidFill>
              </a:rPr>
              <a:t>https://learn.k20center.ou.edu/strategy/99 </a:t>
            </a:r>
            <a:endParaRPr lang="en-US" sz="1100" dirty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92929"/>
                </a:solidFill>
              </a:rPr>
              <a:t>K20 Center. (n.d.). Photo or picture deconstruction.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https://learn.k20center.ou.edu/strategy/140</a:t>
            </a:r>
            <a:endParaRPr lang="en-US" sz="1100" u="sng" dirty="0">
              <a:solidFill>
                <a:srgbClr val="1155C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Rockwell, N. (1953). </a:t>
            </a:r>
            <a:r>
              <a:rPr lang="en-US" sz="1100" i="1" dirty="0"/>
              <a:t>The young lady with the shiner </a:t>
            </a:r>
            <a:r>
              <a:rPr lang="en-US" sz="1100" dirty="0"/>
              <a:t>[Painting]. The Saturday Evening Post. http://</a:t>
            </a:r>
            <a:r>
              <a:rPr lang="en-US" sz="1100" dirty="0" err="1"/>
              <a:t>www.saturdayeveningpost.com</a:t>
            </a:r>
            <a:r>
              <a:rPr lang="en-US" sz="1100" dirty="0"/>
              <a:t>/2009/08/29/art-entertainment/beyond-the-canvas-art-entertainment/school-</a:t>
            </a:r>
            <a:r>
              <a:rPr lang="en-US" sz="1100" dirty="0" err="1"/>
              <a:t>daze.html</a:t>
            </a:r>
            <a:r>
              <a:rPr lang="en-US" sz="1100" dirty="0"/>
              <a:t>/attachment/cover_9530523</a:t>
            </a:r>
          </a:p>
        </p:txBody>
      </p:sp>
    </p:spTree>
    <p:extLst>
      <p:ext uri="{BB962C8B-B14F-4D97-AF65-F5344CB8AC3E}">
        <p14:creationId xmlns:p14="http://schemas.microsoft.com/office/powerpoint/2010/main" val="3194428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3D3AC-59C5-0D05-24E3-E7A4D455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6EB014-F00F-F705-1069-DA877C524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B309F-EA3E-BDFB-DC12-F3ADAADE0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It’s OPTIC-al. Strategies. </a:t>
            </a:r>
            <a:r>
              <a:rPr lang="en-US" sz="1100" dirty="0">
                <a:solidFill>
                  <a:srgbClr val="1155CC"/>
                </a:solidFill>
              </a:rPr>
              <a:t>https://learn.k20center.ou.edu/strategy/99 </a:t>
            </a:r>
            <a:endParaRPr lang="en-US" sz="1100" dirty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92929"/>
                </a:solidFill>
              </a:rPr>
              <a:t>K20 Center. (n.d.). Photo or picture deconstruction.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https://learn.k20center.ou.edu/strategy/140</a:t>
            </a:r>
            <a:endParaRPr lang="en-US" sz="1100" u="sng" dirty="0">
              <a:solidFill>
                <a:srgbClr val="1155C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Rockwell, N. (1953). </a:t>
            </a:r>
            <a:r>
              <a:rPr lang="en-US" sz="1100" i="1" dirty="0"/>
              <a:t>The young lady with the shiner </a:t>
            </a:r>
            <a:r>
              <a:rPr lang="en-US" sz="1100" dirty="0"/>
              <a:t>[Painting]. The Saturday Evening Post. http://</a:t>
            </a:r>
            <a:r>
              <a:rPr lang="en-US" sz="1100" dirty="0" err="1"/>
              <a:t>www.saturdayeveningpost.com</a:t>
            </a:r>
            <a:r>
              <a:rPr lang="en-US" sz="1100" dirty="0"/>
              <a:t>/2009/08/29/art-entertainment/beyond-the-canvas-art-entertainment/school-</a:t>
            </a:r>
            <a:r>
              <a:rPr lang="en-US" sz="1100" dirty="0" err="1"/>
              <a:t>daze.html</a:t>
            </a:r>
            <a:r>
              <a:rPr lang="en-US" sz="1100" dirty="0"/>
              <a:t>/attachment/cover_9530523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81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8238B-0778-4BD1-57C9-548BBD029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4787D-D965-F2DB-217B-AE2EC7F6F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DECD1-598B-E3A7-6C51-C7643FB5B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It’s OPTIC-al. Strategies. </a:t>
            </a:r>
            <a:r>
              <a:rPr lang="en-US" sz="1100" dirty="0">
                <a:solidFill>
                  <a:srgbClr val="1155CC"/>
                </a:solidFill>
              </a:rPr>
              <a:t>https://learn.k20center.ou.edu/strategy/99 </a:t>
            </a:r>
            <a:endParaRPr lang="en-US" sz="1100" dirty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92929"/>
                </a:solidFill>
              </a:rPr>
              <a:t>K20 Center. (n.d.). Photo or picture deconstruction.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https://learn.k20center.ou.edu/strategy/140</a:t>
            </a:r>
            <a:endParaRPr lang="en-US" sz="1100" u="sng" dirty="0">
              <a:solidFill>
                <a:srgbClr val="1155C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Rockwell, N. (1953). </a:t>
            </a:r>
            <a:r>
              <a:rPr lang="en-US" sz="1100" i="1" dirty="0"/>
              <a:t>The young lady with the shiner </a:t>
            </a:r>
            <a:r>
              <a:rPr lang="en-US" sz="1100" dirty="0"/>
              <a:t>[Painting]. The Saturday Evening Post. http://</a:t>
            </a:r>
            <a:r>
              <a:rPr lang="en-US" sz="1100" dirty="0" err="1"/>
              <a:t>www.saturdayeveningpost.com</a:t>
            </a:r>
            <a:r>
              <a:rPr lang="en-US" sz="1100" dirty="0"/>
              <a:t>/2009/08/29/art-entertainment/beyond-the-canvas-art-entertainment/school-</a:t>
            </a:r>
            <a:r>
              <a:rPr lang="en-US" sz="1100" dirty="0" err="1"/>
              <a:t>daze.html</a:t>
            </a:r>
            <a:r>
              <a:rPr lang="en-US" sz="1100" dirty="0"/>
              <a:t>/attachment/cover_9530523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55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Pass the problem.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https://learn.k20center.ou.edu/strategy/151</a:t>
            </a:r>
            <a:endParaRPr lang="en-US" sz="1100" dirty="0">
              <a:solidFill>
                <a:srgbClr val="1155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62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3A6E5-24AB-05B4-8958-2888AD668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F41BB9-0EFF-4C85-8EBB-26FE6E0BF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4A691-C5AF-42A1-2042-7BE778993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Pass the problem.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https://learn.k20center.ou.edu/strategy/151</a:t>
            </a:r>
            <a:endParaRPr lang="en-US" sz="1100" dirty="0">
              <a:solidFill>
                <a:srgbClr val="1155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Mingle. Strategies. </a:t>
            </a:r>
            <a:r>
              <a:rPr lang="en-US" sz="1100" dirty="0">
                <a:solidFill>
                  <a:srgbClr val="1155CC"/>
                </a:solidFill>
              </a:rPr>
              <a:t>https://learn.k20center.ou.edu/strategy/53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94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Think-pair-share.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21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5FD0C-9E2C-625E-8629-A859C15BD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5FC30-F18C-0217-6A60-1B6157326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B23848-A12A-37CC-A04F-1DD58D2B1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Think-pair-share.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9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c260ff9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4c260ff9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It’s OPTIC-al. Strategies. </a:t>
            </a:r>
            <a:r>
              <a:rPr lang="en-US" sz="1100" dirty="0">
                <a:solidFill>
                  <a:srgbClr val="1155CC"/>
                </a:solidFill>
              </a:rPr>
              <a:t>https://learn.k20center.ou.edu/strategy/99 </a:t>
            </a:r>
            <a:endParaRPr lang="en-US" sz="1100" dirty="0">
              <a:solidFill>
                <a:srgbClr val="29292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48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0008b86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0008b86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err="1"/>
              <a:t>ANAMALoff</a:t>
            </a:r>
            <a:r>
              <a:rPr lang="en-US" sz="1100" dirty="0"/>
              <a:t>. (2009, August 25). </a:t>
            </a:r>
            <a:r>
              <a:rPr lang="en-US" sz="1100" i="1" dirty="0"/>
              <a:t>“The bully”</a:t>
            </a:r>
            <a:r>
              <a:rPr lang="en-US" sz="1100" i="0" dirty="0"/>
              <a:t> [Video]. YouTube. https://</a:t>
            </a:r>
            <a:r>
              <a:rPr lang="en-US" sz="1100" i="0" dirty="0" err="1"/>
              <a:t>www.youtube.com</a:t>
            </a:r>
            <a:r>
              <a:rPr lang="en-US" sz="1100" i="0" dirty="0"/>
              <a:t>/</a:t>
            </a:r>
            <a:r>
              <a:rPr lang="en-US" sz="1100" i="0" dirty="0" err="1"/>
              <a:t>watch?v</a:t>
            </a:r>
            <a:r>
              <a:rPr lang="en-US" sz="1100" i="0" dirty="0"/>
              <a:t>=brbcN2zc77s </a:t>
            </a: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It’s OPTIC-al. Strategies. </a:t>
            </a:r>
            <a:r>
              <a:rPr lang="en-US" sz="1100" dirty="0">
                <a:solidFill>
                  <a:srgbClr val="1155CC"/>
                </a:solidFill>
              </a:rPr>
              <a:t>https://learn.k20center.ou.edu/strategy/99 </a:t>
            </a:r>
            <a:endParaRPr lang="en-US" sz="1100" dirty="0">
              <a:solidFill>
                <a:srgbClr val="29292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94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It’s OPTIC-al. Strategies. </a:t>
            </a:r>
            <a:r>
              <a:rPr lang="en-US" sz="1100" dirty="0">
                <a:solidFill>
                  <a:srgbClr val="1155CC"/>
                </a:solidFill>
              </a:rPr>
              <a:t>https://learn.k20center.ou.edu/strategy/99 </a:t>
            </a:r>
            <a:endParaRPr lang="en-US" sz="1100" dirty="0">
              <a:solidFill>
                <a:srgbClr val="29292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87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1F5EB-05F3-EF68-3A7B-E93400013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1FD363-59AB-4725-7A3A-F70549D31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3803D2-EB94-F33A-F0C2-4297EC9E4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92929"/>
                </a:solidFill>
              </a:rPr>
              <a:t>K20 Center. (n.d.). I used to think . . . but now I know.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https://learn.k20center.ou.edu/strategy/137</a:t>
            </a:r>
            <a:endParaRPr lang="en-US" sz="1100" dirty="0">
              <a:solidFill>
                <a:srgbClr val="1155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79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219E6-B668-701F-AC77-06369365C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64BED-9AB3-F5E5-C5B8-8E5EB08B3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FDFA77-DA73-3A4A-62F1-700614477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It’s OPTIC-al. Strategies. </a:t>
            </a:r>
            <a:r>
              <a:rPr lang="en-US" sz="1100" dirty="0">
                <a:solidFill>
                  <a:srgbClr val="1155CC"/>
                </a:solidFill>
              </a:rPr>
              <a:t>https://learn.k20center.ou.edu/strategy/99 </a:t>
            </a:r>
            <a:endParaRPr lang="en-US" sz="1100" dirty="0">
              <a:solidFill>
                <a:srgbClr val="292929"/>
              </a:solidFill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6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012D1B67-CC93-0ECA-ECC0-265FF0CED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170705CA-513C-9686-9744-D322AA7900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D2E72C08-DD25-452C-9890-3488083CA9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38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D7788966-24D0-B826-FF0D-182A81233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>
            <a:extLst>
              <a:ext uri="{FF2B5EF4-FFF2-40B4-BE49-F238E27FC236}">
                <a16:creationId xmlns:a16="http://schemas.microsoft.com/office/drawing/2014/main" id="{9054619F-87EF-9487-56D9-1D31F7E29A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>
            <a:extLst>
              <a:ext uri="{FF2B5EF4-FFF2-40B4-BE49-F238E27FC236}">
                <a16:creationId xmlns:a16="http://schemas.microsoft.com/office/drawing/2014/main" id="{12693B24-EF47-E6CE-7398-183ED9C181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65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694FE3A5-7263-9C10-704A-E31E5CE5D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425DB130-6022-80E0-BDF2-E9E4FEB120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B45E9742-DC7F-2F78-D5DD-F49DD4EAEA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73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33ffc3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33ffc3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Rockwell, N. (1953). </a:t>
            </a:r>
            <a:r>
              <a:rPr lang="en-US" i="1" dirty="0"/>
              <a:t>The young lady with the shiner </a:t>
            </a:r>
            <a:r>
              <a:rPr lang="en-US" dirty="0"/>
              <a:t>[Painting]. The Saturday Evening Post. http://</a:t>
            </a:r>
            <a:r>
              <a:rPr lang="en-US" dirty="0" err="1"/>
              <a:t>www.saturdayeveningpost.com</a:t>
            </a:r>
            <a:r>
              <a:rPr lang="en-US" dirty="0"/>
              <a:t>/2009/08/29/art-entertainment/beyond-the-canvas-art-entertainment/school-</a:t>
            </a:r>
            <a:r>
              <a:rPr lang="en-US" dirty="0" err="1"/>
              <a:t>daze.html</a:t>
            </a:r>
            <a:r>
              <a:rPr lang="en-US" dirty="0"/>
              <a:t>/attachment/cover_9530523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It’s OPTIC-al. Strategies. </a:t>
            </a:r>
            <a:r>
              <a:rPr lang="en-US" sz="1100" dirty="0">
                <a:solidFill>
                  <a:srgbClr val="1155CC"/>
                </a:solidFill>
              </a:rPr>
              <a:t>https://learn.k20center.ou.edu/strategy/99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3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ct val="1000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ct val="1000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err="1"/>
              <a:t>Yretsr</a:t>
            </a:r>
            <a:endParaRPr lang="en-US" dirty="0"/>
          </a:p>
          <a:p>
            <a:pPr lvl="1"/>
            <a:r>
              <a:rPr lang="en-US" dirty="0" err="1"/>
              <a:t>Asdf</a:t>
            </a:r>
            <a:endParaRPr lang="en-US" dirty="0"/>
          </a:p>
          <a:p>
            <a:pPr lvl="2"/>
            <a:r>
              <a:rPr lang="en-US" dirty="0" err="1"/>
              <a:t>asdfasdf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ITLE_AND_BODY_1_1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6" name="Google Shape;26;p6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TITLE_AND_BODY_1_1_1_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30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rbcN2zc77s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brbcN2zc77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5F618-5D37-5DE8-C052-4790A579E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322C-7D71-06C9-68A9-29C18C5D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31E8A-5945-2C8C-EAE4-572A0F9F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521217" cy="3416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b="1" dirty="0"/>
              <a:t>O—</a:t>
            </a:r>
            <a:r>
              <a:rPr lang="en-US" dirty="0"/>
              <a:t>Observations</a:t>
            </a:r>
          </a:p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dirty="0"/>
              <a:t>List 10 observations about the picture on your handout. </a:t>
            </a:r>
          </a:p>
          <a:p>
            <a:pPr>
              <a:lnSpc>
                <a:spcPct val="100000"/>
              </a:lnSpc>
              <a:buSzPts val="2600"/>
            </a:pPr>
            <a:r>
              <a:rPr lang="en-US" dirty="0"/>
              <a:t>List </a:t>
            </a:r>
            <a:r>
              <a:rPr lang="en-US" b="1" dirty="0"/>
              <a:t>only</a:t>
            </a:r>
            <a:r>
              <a:rPr lang="en-US" dirty="0"/>
              <a:t> visual details. </a:t>
            </a:r>
          </a:p>
          <a:p>
            <a:pPr>
              <a:lnSpc>
                <a:spcPct val="100000"/>
              </a:lnSpc>
              <a:buSzPts val="2600"/>
            </a:pPr>
            <a:r>
              <a:rPr lang="en-US" i="1" dirty="0"/>
              <a:t>Avoid making interpretations about the picture. </a:t>
            </a:r>
          </a:p>
          <a:p>
            <a:endParaRPr lang="en-US" dirty="0"/>
          </a:p>
        </p:txBody>
      </p:sp>
      <p:pic>
        <p:nvPicPr>
          <p:cNvPr id="5" name="Google Shape;146;p31" descr="A child sitting on a bench&#10;&#10;Description automatically generated">
            <a:extLst>
              <a:ext uri="{FF2B5EF4-FFF2-40B4-BE49-F238E27FC236}">
                <a16:creationId xmlns:a16="http://schemas.microsoft.com/office/drawing/2014/main" id="{2C8CD840-474A-CAC3-AB9D-6C0A69ABB2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7517" y="1102838"/>
            <a:ext cx="3239764" cy="351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31" title="Photo or Picture Deconstruction.png">
            <a:extLst>
              <a:ext uri="{FF2B5EF4-FFF2-40B4-BE49-F238E27FC236}">
                <a16:creationId xmlns:a16="http://schemas.microsoft.com/office/drawing/2014/main" id="{BF464521-3BBD-1549-74FF-B7AEE6270E2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3634" y="50685"/>
            <a:ext cx="988359" cy="797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24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F01A5-33C4-2AAF-D49D-BAAE44879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F7D0-5C1F-5D77-0113-E35ABA07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22D6F-EC11-C6F2-26D6-6896F15E4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521217" cy="3416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520"/>
              </a:spcBef>
              <a:buSzPts val="2600"/>
            </a:pPr>
            <a:r>
              <a:rPr lang="en-US" b="1" dirty="0"/>
              <a:t>P—</a:t>
            </a:r>
            <a:r>
              <a:rPr lang="en-US" dirty="0"/>
              <a:t>Predictions</a:t>
            </a:r>
          </a:p>
          <a:p>
            <a:pPr>
              <a:lnSpc>
                <a:spcPct val="110000"/>
              </a:lnSpc>
              <a:spcBef>
                <a:spcPts val="520"/>
              </a:spcBef>
              <a:buSzPts val="2600"/>
            </a:pPr>
            <a:r>
              <a:rPr lang="en-US" dirty="0"/>
              <a:t>On your handout, record three predictions about what is happening in the picture. </a:t>
            </a:r>
          </a:p>
          <a:p>
            <a:pPr>
              <a:lnSpc>
                <a:spcPct val="110000"/>
              </a:lnSpc>
              <a:spcBef>
                <a:spcPts val="520"/>
              </a:spcBef>
              <a:buSzPts val="2600"/>
            </a:pPr>
            <a:r>
              <a:rPr lang="en-US" dirty="0"/>
              <a:t>Highlight each prediction in a different color.</a:t>
            </a:r>
          </a:p>
          <a:p>
            <a:endParaRPr lang="en-US" dirty="0"/>
          </a:p>
        </p:txBody>
      </p:sp>
      <p:pic>
        <p:nvPicPr>
          <p:cNvPr id="5" name="Google Shape;146;p31" descr="A child sitting on a bench&#10;&#10;Description automatically generated">
            <a:extLst>
              <a:ext uri="{FF2B5EF4-FFF2-40B4-BE49-F238E27FC236}">
                <a16:creationId xmlns:a16="http://schemas.microsoft.com/office/drawing/2014/main" id="{C4407D0C-FE17-FBFB-6B7D-E7D7FA3F23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7517" y="1102838"/>
            <a:ext cx="3239764" cy="351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31" title="Photo or Picture Deconstruction.png">
            <a:extLst>
              <a:ext uri="{FF2B5EF4-FFF2-40B4-BE49-F238E27FC236}">
                <a16:creationId xmlns:a16="http://schemas.microsoft.com/office/drawing/2014/main" id="{2188D146-09E7-5539-E868-D123F5E7070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3634" y="50685"/>
            <a:ext cx="988359" cy="797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53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06B4B-64A9-B50E-BD36-720995204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CF4E-651B-1ABF-6D0E-73F843DD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F5B1B-2473-0E87-885A-2A7DBB84C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4521217" cy="254488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520"/>
              </a:spcBef>
              <a:buSzPts val="2600"/>
            </a:pPr>
            <a:r>
              <a:rPr lang="en-US" b="1" dirty="0"/>
              <a:t>T—</a:t>
            </a:r>
            <a:r>
              <a:rPr lang="en-US" dirty="0"/>
              <a:t>Titles or Themes</a:t>
            </a:r>
          </a:p>
          <a:p>
            <a:pPr>
              <a:lnSpc>
                <a:spcPct val="110000"/>
              </a:lnSpc>
              <a:spcBef>
                <a:spcPts val="520"/>
              </a:spcBef>
              <a:buSzPts val="2600"/>
            </a:pPr>
            <a:r>
              <a:rPr lang="en-US" dirty="0"/>
              <a:t>What would you title this artwork?</a:t>
            </a:r>
          </a:p>
          <a:p>
            <a:pPr>
              <a:lnSpc>
                <a:spcPct val="110000"/>
              </a:lnSpc>
              <a:spcBef>
                <a:spcPts val="520"/>
              </a:spcBef>
              <a:buSzPts val="2600"/>
            </a:pPr>
            <a:r>
              <a:rPr lang="en-US" dirty="0"/>
              <a:t>Brainstorm three possible titles.</a:t>
            </a:r>
            <a:endParaRPr lang="en-US" b="1" dirty="0"/>
          </a:p>
        </p:txBody>
      </p:sp>
      <p:pic>
        <p:nvPicPr>
          <p:cNvPr id="5" name="Google Shape;146;p31" descr="A child sitting on a bench&#10;&#10;Description automatically generated">
            <a:extLst>
              <a:ext uri="{FF2B5EF4-FFF2-40B4-BE49-F238E27FC236}">
                <a16:creationId xmlns:a16="http://schemas.microsoft.com/office/drawing/2014/main" id="{78395EF9-2210-84EE-D530-91BC64BB05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7517" y="1102838"/>
            <a:ext cx="3239764" cy="351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31" title="Photo or Picture Deconstruction.png">
            <a:extLst>
              <a:ext uri="{FF2B5EF4-FFF2-40B4-BE49-F238E27FC236}">
                <a16:creationId xmlns:a16="http://schemas.microsoft.com/office/drawing/2014/main" id="{AD30DE95-85DD-F621-85DF-3963640066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3634" y="50685"/>
            <a:ext cx="988359" cy="7979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750C976-7E53-5785-F45E-BC902267EB61}"/>
              </a:ext>
            </a:extLst>
          </p:cNvPr>
          <p:cNvSpPr txBox="1">
            <a:spLocks/>
          </p:cNvSpPr>
          <p:nvPr/>
        </p:nvSpPr>
        <p:spPr>
          <a:xfrm>
            <a:off x="313176" y="3529633"/>
            <a:ext cx="4521217" cy="116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" indent="0" algn="ctr">
              <a:spcBef>
                <a:spcPts val="520"/>
              </a:spcBef>
              <a:buNone/>
            </a:pPr>
            <a:r>
              <a:rPr lang="en-US" sz="3000" b="1" dirty="0"/>
              <a:t>“The Shiner”</a:t>
            </a:r>
          </a:p>
        </p:txBody>
      </p:sp>
    </p:spTree>
    <p:extLst>
      <p:ext uri="{BB962C8B-B14F-4D97-AF65-F5344CB8AC3E}">
        <p14:creationId xmlns:p14="http://schemas.microsoft.com/office/powerpoint/2010/main" val="109833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96DC4-E45C-0FCA-BB9C-62404B8A2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962C-4342-CBC3-A9C4-66545C15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B9918-A4DA-24C0-388F-41262066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4"/>
            <a:ext cx="4521217" cy="37216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I—</a:t>
            </a:r>
            <a:r>
              <a:rPr lang="en-US" sz="2800" dirty="0"/>
              <a:t>Inferences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Use your predictions to make inferences.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Use your observations as evidence for your inferences.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Highlight each observation in the same color as the prediction it supports.  </a:t>
            </a:r>
          </a:p>
          <a:p>
            <a:endParaRPr lang="en-US" dirty="0"/>
          </a:p>
        </p:txBody>
      </p:sp>
      <p:pic>
        <p:nvPicPr>
          <p:cNvPr id="5" name="Google Shape;146;p31" descr="A child sitting on a bench&#10;&#10;Description automatically generated">
            <a:extLst>
              <a:ext uri="{FF2B5EF4-FFF2-40B4-BE49-F238E27FC236}">
                <a16:creationId xmlns:a16="http://schemas.microsoft.com/office/drawing/2014/main" id="{BCC3FA4E-C137-CF5D-6BD6-A22986A836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7517" y="1102838"/>
            <a:ext cx="3239764" cy="351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31" title="Photo or Picture Deconstruction.png">
            <a:extLst>
              <a:ext uri="{FF2B5EF4-FFF2-40B4-BE49-F238E27FC236}">
                <a16:creationId xmlns:a16="http://schemas.microsoft.com/office/drawing/2014/main" id="{679575CC-BAF8-98BF-E78F-AD17DBAA50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3634" y="50685"/>
            <a:ext cx="988359" cy="797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54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CF33F-D1E3-86C9-0957-22D7B27F5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D15CA-BEFF-8EB9-6DC1-4D03AB11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BB6C7-41EE-0DB0-AFA3-98F8ED15F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4"/>
            <a:ext cx="4521217" cy="37216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b="1" dirty="0"/>
              <a:t>C—</a:t>
            </a:r>
            <a:r>
              <a:rPr lang="en-US" dirty="0"/>
              <a:t>Conclusions</a:t>
            </a:r>
          </a:p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dirty="0"/>
              <a:t>Consider who is present in the picture, what happened, and when, where, why, and how it took place. </a:t>
            </a:r>
          </a:p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dirty="0"/>
              <a:t>Do not write on your handout yet.</a:t>
            </a:r>
          </a:p>
        </p:txBody>
      </p:sp>
      <p:pic>
        <p:nvPicPr>
          <p:cNvPr id="5" name="Google Shape;146;p31" descr="A child sitting on a bench&#10;&#10;Description automatically generated">
            <a:extLst>
              <a:ext uri="{FF2B5EF4-FFF2-40B4-BE49-F238E27FC236}">
                <a16:creationId xmlns:a16="http://schemas.microsoft.com/office/drawing/2014/main" id="{AFE90F9C-531C-C287-7049-CEA040FB8B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7517" y="1102838"/>
            <a:ext cx="3239764" cy="351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31" title="Photo or Picture Deconstruction.png">
            <a:extLst>
              <a:ext uri="{FF2B5EF4-FFF2-40B4-BE49-F238E27FC236}">
                <a16:creationId xmlns:a16="http://schemas.microsoft.com/office/drawing/2014/main" id="{DC643685-A5DB-458D-8B53-615927F7F58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3634" y="50685"/>
            <a:ext cx="988359" cy="797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04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06A6-48BF-ABBB-3940-37F3117B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Pass 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A9BA2-5C02-37FB-5C1E-B69990E37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5252737" cy="3416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dirty="0"/>
              <a:t>Pass your handout to another person each time you hear the word “pass.”</a:t>
            </a:r>
          </a:p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dirty="0"/>
              <a:t>Each time you are passed a new handout, fill in one section under the “Conclusion” heading.</a:t>
            </a:r>
          </a:p>
        </p:txBody>
      </p:sp>
      <p:pic>
        <p:nvPicPr>
          <p:cNvPr id="4" name="Google Shape;193;p37" title="Pass the Problem.png">
            <a:extLst>
              <a:ext uri="{FF2B5EF4-FFF2-40B4-BE49-F238E27FC236}">
                <a16:creationId xmlns:a16="http://schemas.microsoft.com/office/drawing/2014/main" id="{F2EFB2F2-6B5E-7975-A084-07D99E4D85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188" y="1388663"/>
            <a:ext cx="2366174" cy="236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30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95275-711D-304D-4D0B-9BC9D11CE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F2443-0285-DE8B-548B-91A849AC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Pass 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F640E-3F63-4BC8-47D1-E01F8436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7940277" cy="3416400"/>
          </a:xfrm>
        </p:spPr>
        <p:txBody>
          <a:bodyPr>
            <a:noAutofit/>
          </a:bodyPr>
          <a:lstStyle/>
          <a:p>
            <a:pPr marL="457200" lvl="0" indent="-368935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Pass your handout to the right. Record an answer for “Who.”</a:t>
            </a:r>
          </a:p>
          <a:p>
            <a:pPr marL="457200" lvl="0" indent="-3689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Pass the handout to the right. Record an answer for “What.”</a:t>
            </a:r>
          </a:p>
          <a:p>
            <a:pPr marL="457200" lvl="0" indent="-3689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Pass the handout to the right. Record an answer for “When.”</a:t>
            </a:r>
          </a:p>
          <a:p>
            <a:pPr marL="457200" lvl="0" indent="-3689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Pass the handout to the right. Record an answer for “Where.”</a:t>
            </a:r>
          </a:p>
          <a:p>
            <a:pPr marL="457200" lvl="0" indent="-3689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Pass the handout to the right. Record an answer for “Why.”</a:t>
            </a:r>
          </a:p>
          <a:p>
            <a:pPr marL="457200" lvl="0" indent="-3689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Pass the handout to the right. Record an answer for “How.”</a:t>
            </a:r>
            <a:endParaRPr lang="en-US" sz="2200" i="1" dirty="0"/>
          </a:p>
        </p:txBody>
      </p:sp>
      <p:pic>
        <p:nvPicPr>
          <p:cNvPr id="4" name="Google Shape;193;p37" title="Pass the Problem.png">
            <a:extLst>
              <a:ext uri="{FF2B5EF4-FFF2-40B4-BE49-F238E27FC236}">
                <a16:creationId xmlns:a16="http://schemas.microsoft.com/office/drawing/2014/main" id="{66842EB2-CDF8-28D1-0D91-B227DD61A2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3452" y="75039"/>
            <a:ext cx="1183087" cy="1183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70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C515-BACD-2CDD-44BC-2A67B3560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Story Behind the Painting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C35A0-8490-475E-FB7A-B239FF3EB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18783" indent="-342900">
              <a:lnSpc>
                <a:spcPct val="100000"/>
              </a:lnSpc>
              <a:spcBef>
                <a:spcPts val="520"/>
              </a:spcBef>
            </a:pPr>
            <a:r>
              <a:rPr lang="en-US" sz="2200" dirty="0"/>
              <a:t>Review the artwork and your OPTIC Recipe Card handout.</a:t>
            </a:r>
          </a:p>
          <a:p>
            <a:pPr marL="418783" indent="-342900">
              <a:lnSpc>
                <a:spcPct val="100000"/>
              </a:lnSpc>
              <a:spcBef>
                <a:spcPts val="520"/>
              </a:spcBef>
            </a:pPr>
            <a:r>
              <a:rPr lang="en-US" sz="2200" dirty="0"/>
              <a:t>Use the information from the “Conclusion” section on your handout to write a story. </a:t>
            </a:r>
          </a:p>
          <a:p>
            <a:pPr marL="418783" indent="-342900">
              <a:lnSpc>
                <a:spcPct val="100000"/>
              </a:lnSpc>
              <a:spcBef>
                <a:spcPts val="520"/>
              </a:spcBef>
            </a:pPr>
            <a:r>
              <a:rPr lang="en-US" sz="2200" dirty="0"/>
              <a:t>Write at least one sentence to describe each of the question categories on the handout. </a:t>
            </a:r>
          </a:p>
          <a:p>
            <a:pPr marL="418783" indent="-342900">
              <a:lnSpc>
                <a:spcPct val="100000"/>
              </a:lnSpc>
            </a:pPr>
            <a:r>
              <a:rPr lang="en-US" sz="2200" dirty="0"/>
              <a:t>Include specific details and imagery, as well as evidence from the art, to support your inferences and conclusions.</a:t>
            </a:r>
          </a:p>
          <a:p>
            <a:pPr marL="418783" indent="-342900">
              <a:lnSpc>
                <a:spcPct val="100000"/>
              </a:lnSpc>
            </a:pPr>
            <a:r>
              <a:rPr lang="en-US" sz="2200" dirty="0"/>
              <a:t>Describe the picture’s context, setting, plot or conflict, and characters.</a:t>
            </a:r>
          </a:p>
        </p:txBody>
      </p:sp>
    </p:spTree>
    <p:extLst>
      <p:ext uri="{BB962C8B-B14F-4D97-AF65-F5344CB8AC3E}">
        <p14:creationId xmlns:p14="http://schemas.microsoft.com/office/powerpoint/2010/main" val="92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F100F-65C0-DC94-932B-F12AD21A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D520-1E6C-05BF-0B04-C0AC51DC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Mingle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8ABD4-B01E-8FE5-4E11-79DFFA60E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Use the tape provided to tape and have a friend help you tape your story to your back.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As the music plays mingle.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When music stops form groups of 3 or 4.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Stand in a circle facing each other’s backs.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Read the story from the back of the person next to you.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Rotate 180 degrees and read the story from the back of the person on the other side.</a:t>
            </a:r>
          </a:p>
        </p:txBody>
      </p:sp>
      <p:pic>
        <p:nvPicPr>
          <p:cNvPr id="4" name="Google Shape;206;p39" title="Mingle_v2.png">
            <a:extLst>
              <a:ext uri="{FF2B5EF4-FFF2-40B4-BE49-F238E27FC236}">
                <a16:creationId xmlns:a16="http://schemas.microsoft.com/office/drawing/2014/main" id="{1CC7309D-2A50-F5E5-68B0-91F371F38E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0" y="0"/>
            <a:ext cx="1309350" cy="130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514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C4D5-9689-5E97-247B-D896180F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Think-Pair-Share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AE392-5446-B82E-A1F3-ED249F106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lvl="0" indent="-381317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Review your initial comprehension of the picture.</a:t>
            </a:r>
          </a:p>
          <a:p>
            <a:pPr marL="914400" lvl="1" indent="-346075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How did you view the picture prior to using the OPTIC strategy?</a:t>
            </a:r>
          </a:p>
          <a:p>
            <a:pPr marL="914400" lvl="1" indent="-346075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Was your initial comprehension different from your final comprehension and the story you created?</a:t>
            </a:r>
          </a:p>
          <a:p>
            <a:pPr marL="457200" lvl="0" indent="-381317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Respond to the question under the “Evaluate” heading on your handout. </a:t>
            </a:r>
          </a:p>
          <a:p>
            <a:endParaRPr lang="en-US" dirty="0"/>
          </a:p>
        </p:txBody>
      </p:sp>
      <p:pic>
        <p:nvPicPr>
          <p:cNvPr id="4" name="Picture 3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644C1590-14A9-D987-973A-5E9348E16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895" y="247688"/>
            <a:ext cx="2149237" cy="10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2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913350" y="901850"/>
            <a:ext cx="731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OPTIC: A Reading Strategy Recipe</a:t>
            </a:r>
            <a:endParaRPr dirty="0"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913350" y="2991400"/>
            <a:ext cx="731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Visual Literacy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7B695-1A22-10D3-4B8A-8E4E4F2E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A115-8A0E-3D0A-C2B4-F7BAF579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Think-Pair-Share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AC9FA-1060-09EA-189D-2F5B98063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Find a partner.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With your partner, discuss the differences between your initial comprehension of the picture and your final comprehension.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Prepare to share your responses with the whole class. </a:t>
            </a:r>
          </a:p>
          <a:p>
            <a:pPr marL="6350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9BF3A735-FAD0-A678-086F-7CEC08691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895" y="247688"/>
            <a:ext cx="2149237" cy="10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7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2339-C67C-DEA1-3A5E-4E3E7E27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OPTIC: Visual Literacy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D3371-4E4E-6531-FA92-29968231E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OPTIC strategy can be applied to any text, art, video, or other piece of media.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Watch the video </a:t>
            </a:r>
            <a:r>
              <a:rPr lang="en-US" i="1" dirty="0"/>
              <a:t>The Bully</a:t>
            </a:r>
            <a:r>
              <a:rPr lang="en-US" dirty="0"/>
              <a:t> by Roger Dean Kiser.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As you watch, complete a new OPTIC Recipe Card about the video.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24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754050" y="4570800"/>
            <a:ext cx="76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Bully (short film)</a:t>
            </a:r>
            <a:endParaRPr dirty="0"/>
          </a:p>
        </p:txBody>
      </p:sp>
      <p:pic>
        <p:nvPicPr>
          <p:cNvPr id="3" name="Online Media 2" descr="&quot;THE BULLY&quot;">
            <a:hlinkClick r:id="" action="ppaction://media"/>
            <a:extLst>
              <a:ext uri="{FF2B5EF4-FFF2-40B4-BE49-F238E27FC236}">
                <a16:creationId xmlns:a16="http://schemas.microsoft.com/office/drawing/2014/main" id="{65A2052E-3499-2699-E56B-C5B50594EC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58142" y="350013"/>
            <a:ext cx="5627716" cy="4220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65F0-B400-43F0-2709-8C4DF1EA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OPTIC: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4029B-A388-62CC-31CD-E7D8C6157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393700" algn="l" rtl="0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Read the text version of “The Bully.”</a:t>
            </a:r>
          </a:p>
          <a:p>
            <a:pPr marL="457200" lvl="0" indent="-393700" algn="l" rtl="0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Apply the OPTIC reading strategies to the reading. </a:t>
            </a:r>
          </a:p>
          <a:p>
            <a:pPr marL="914400" lvl="1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Underline key details (observations).</a:t>
            </a:r>
          </a:p>
          <a:p>
            <a:pPr marL="914400" lvl="1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Make predictions.</a:t>
            </a:r>
          </a:p>
          <a:p>
            <a:pPr marL="914400" lvl="1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Look at the title and theme.</a:t>
            </a:r>
          </a:p>
          <a:p>
            <a:pPr marL="914400" lvl="1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Cite evidence for your inferences.</a:t>
            </a:r>
          </a:p>
          <a:p>
            <a:pPr marL="914400" lvl="1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Draw conclusions.</a:t>
            </a:r>
          </a:p>
          <a:p>
            <a:pPr marL="457200" lvl="0" indent="-393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As you annotate, label the elements of who, what, where, when, why, and how as they appear in the text.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70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2F2A6-EF96-325A-E633-C52BA910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2918-1E3C-A3C7-158B-8D52BA78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OPTIC: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9ADE1-2CDC-E46E-9A5A-DA50BE692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Write a one-paragraph, descriptive summary of ”The Bully.”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Include the elements of who, what, where, when, why, and how that you previously identified.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Include details from your annotations.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25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A068F-E644-5F1A-8D89-FDE5925B1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25AE-8DCC-85B8-3CC8-3F86F21E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 Used to Think... But Now I Know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80A60-DB2F-0B47-077A-BE4EC5476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7200">
              <a:lnSpc>
                <a:spcPct val="100000"/>
              </a:lnSpc>
              <a:spcBef>
                <a:spcPts val="520"/>
              </a:spcBef>
            </a:pPr>
            <a:r>
              <a:rPr lang="en-US" dirty="0"/>
              <a:t>Review your sticky note from the beginning of the lesson.</a:t>
            </a:r>
          </a:p>
          <a:p>
            <a:pPr indent="-457200">
              <a:lnSpc>
                <a:spcPct val="100000"/>
              </a:lnSpc>
              <a:spcBef>
                <a:spcPts val="520"/>
              </a:spcBef>
            </a:pPr>
            <a:r>
              <a:rPr lang="en-US" dirty="0"/>
              <a:t>Answer the following questions on a new sticky note:</a:t>
            </a:r>
          </a:p>
          <a:p>
            <a:pPr lvl="1" indent="-457200">
              <a:lnSpc>
                <a:spcPct val="100000"/>
              </a:lnSpc>
              <a:spcBef>
                <a:spcPts val="52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Did the OPTIC strategy aid in your comprehension? </a:t>
            </a:r>
          </a:p>
          <a:p>
            <a:pPr lvl="1" indent="-457200">
              <a:lnSpc>
                <a:spcPct val="100000"/>
              </a:lnSpc>
              <a:spcBef>
                <a:spcPts val="52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If so, why and how did it improve your comprehension?</a:t>
            </a:r>
          </a:p>
        </p:txBody>
      </p:sp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76A3024-7F21-B90D-9925-2DBCC01C1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575" y="-254247"/>
            <a:ext cx="1657744" cy="16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2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FD54B-0D33-1815-3354-104BE1643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EAF8-95D3-56E9-D706-73F8821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OPTIC: A Reading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AC2E8-7749-3CA5-6ECF-DF2ECF559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dirty="0"/>
              <a:t>How were the tasks of analyzing the illustration, video, and short story </a:t>
            </a:r>
            <a:r>
              <a:rPr lang="en-US" b="1" dirty="0"/>
              <a:t>similar</a:t>
            </a:r>
            <a:r>
              <a:rPr lang="en-US" dirty="0"/>
              <a:t> when using the OPTIC strategy?</a:t>
            </a:r>
          </a:p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dirty="0"/>
              <a:t>How were the tasks of analyzing the illustration, video, and short story </a:t>
            </a:r>
            <a:r>
              <a:rPr lang="en-US" b="1" dirty="0"/>
              <a:t>different</a:t>
            </a:r>
            <a:r>
              <a:rPr lang="en-US" dirty="0"/>
              <a:t> when using the OPTIC strategy?</a:t>
            </a:r>
          </a:p>
        </p:txBody>
      </p:sp>
    </p:spTree>
    <p:extLst>
      <p:ext uri="{BB962C8B-B14F-4D97-AF65-F5344CB8AC3E}">
        <p14:creationId xmlns:p14="http://schemas.microsoft.com/office/powerpoint/2010/main" val="265741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Think-Pair-Share</a:t>
            </a: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Char char="●"/>
            </a:pPr>
            <a:r>
              <a:rPr lang="en-US" dirty="0"/>
              <a:t>What does “visual literacy” mean?</a:t>
            </a: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-US" dirty="0"/>
              <a:t>Write your definition on a sticky note.</a:t>
            </a:r>
          </a:p>
          <a:p>
            <a:r>
              <a:rPr lang="en-US" dirty="0"/>
              <a:t>On your sheet of notebook paper, list three strategies you use to help you understand a reading or text.</a:t>
            </a:r>
          </a:p>
          <a:p>
            <a:r>
              <a:rPr lang="en-US" dirty="0"/>
              <a:t>Share your definition of “visual literacy” and your list of strategies with a partner.</a:t>
            </a:r>
          </a:p>
        </p:txBody>
      </p:sp>
      <p:pic>
        <p:nvPicPr>
          <p:cNvPr id="3" name="Picture 2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16E46F97-68DA-7C32-5CDB-E1DCF27B1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895" y="247688"/>
            <a:ext cx="2149237" cy="10046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637AFD7E-DBFB-4592-9489-03702BBB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F093CC44-48A6-62E5-09F3-D13AC074FB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Visual Literacy</a:t>
            </a:r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7C4ACD69-8F53-645D-62A6-BE7E6425B2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>
              <a:spcBef>
                <a:spcPts val="520"/>
              </a:spcBef>
              <a:buSzPts val="2600"/>
            </a:pPr>
            <a:r>
              <a:rPr lang="en-US" dirty="0"/>
              <a:t>“Visual literacy” communicates with visual images as well as, or instead of, words.</a:t>
            </a:r>
          </a:p>
          <a:p>
            <a:pPr>
              <a:spcBef>
                <a:spcPts val="520"/>
              </a:spcBef>
              <a:buSzPts val="2600"/>
            </a:pPr>
            <a:r>
              <a:rPr lang="en-US" dirty="0"/>
              <a:t>Reading analysis tools and a reading process help improve understanding and literacy in general.  </a:t>
            </a:r>
          </a:p>
          <a:p>
            <a:pPr>
              <a:buSzPts val="2600"/>
            </a:pPr>
            <a:r>
              <a:rPr lang="en-US" dirty="0"/>
              <a:t>Reading both text and art (or other non-print items) strengthen skills that affect all aspects of comprehension.</a:t>
            </a:r>
          </a:p>
        </p:txBody>
      </p:sp>
    </p:spTree>
    <p:extLst>
      <p:ext uri="{BB962C8B-B14F-4D97-AF65-F5344CB8AC3E}">
        <p14:creationId xmlns:p14="http://schemas.microsoft.com/office/powerpoint/2010/main" val="363518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908700" y="1117825"/>
            <a:ext cx="7326600" cy="16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908700" y="2778625"/>
            <a:ext cx="732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using reading strategies enhance one’s comprehension?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id="{98A1251B-E379-FB59-5629-B87382B05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>
            <a:extLst>
              <a:ext uri="{FF2B5EF4-FFF2-40B4-BE49-F238E27FC236}">
                <a16:creationId xmlns:a16="http://schemas.microsoft.com/office/drawing/2014/main" id="{E3A7B8B7-19C6-6C0D-F179-842FCB7EB9D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08700" y="1117825"/>
            <a:ext cx="7326600" cy="16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</a:t>
            </a:r>
            <a:endParaRPr dirty="0"/>
          </a:p>
        </p:txBody>
      </p:sp>
      <p:sp>
        <p:nvSpPr>
          <p:cNvPr id="52" name="Google Shape;52;p12">
            <a:extLst>
              <a:ext uri="{FF2B5EF4-FFF2-40B4-BE49-F238E27FC236}">
                <a16:creationId xmlns:a16="http://schemas.microsoft.com/office/drawing/2014/main" id="{C73AEE43-0C94-529F-C2B0-F1AB351437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08700" y="2778625"/>
            <a:ext cx="732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</a:pPr>
            <a:r>
              <a:rPr lang="en-US" dirty="0"/>
              <a:t>Understand how to use a reading strategy to analyze a variety of media.</a:t>
            </a:r>
          </a:p>
        </p:txBody>
      </p:sp>
    </p:spTree>
    <p:extLst>
      <p:ext uri="{BB962C8B-B14F-4D97-AF65-F5344CB8AC3E}">
        <p14:creationId xmlns:p14="http://schemas.microsoft.com/office/powerpoint/2010/main" val="173860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CE528269-9238-F59B-B6AF-CD5179629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9FF93648-3861-1180-3A4F-469F7FA971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Visual Literacy</a:t>
            </a:r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67C87225-F372-B9AF-24DE-DCF013D425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sz="2200" dirty="0"/>
              <a:t>“Read” the artwork on the next slide. </a:t>
            </a:r>
          </a:p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sz="2200" dirty="0"/>
              <a:t>Read the art using the following visual literacy skills:</a:t>
            </a:r>
          </a:p>
          <a:p>
            <a:pPr marL="901700" lvl="1" indent="-342900">
              <a:lnSpc>
                <a:spcPct val="100000"/>
              </a:lnSpc>
              <a:buSzPts val="2000"/>
            </a:pPr>
            <a:r>
              <a:rPr lang="en-US" sz="2200" dirty="0"/>
              <a:t>decode</a:t>
            </a:r>
          </a:p>
          <a:p>
            <a:pPr marL="901700" lvl="1" indent="-342900">
              <a:lnSpc>
                <a:spcPct val="100000"/>
              </a:lnSpc>
              <a:buSzPts val="2000"/>
            </a:pPr>
            <a:r>
              <a:rPr lang="en-US" sz="2200" dirty="0"/>
              <a:t>interpret</a:t>
            </a:r>
          </a:p>
          <a:p>
            <a:pPr marL="901700" lvl="1" indent="-342900">
              <a:lnSpc>
                <a:spcPct val="100000"/>
              </a:lnSpc>
              <a:buSzPts val="2000"/>
            </a:pPr>
            <a:r>
              <a:rPr lang="en-US" sz="2200" dirty="0"/>
              <a:t>create</a:t>
            </a:r>
          </a:p>
          <a:p>
            <a:pPr marL="901700" lvl="1" indent="-342900">
              <a:lnSpc>
                <a:spcPct val="100000"/>
              </a:lnSpc>
              <a:buSzPts val="2000"/>
            </a:pPr>
            <a:r>
              <a:rPr lang="en-US" sz="2200" dirty="0"/>
              <a:t>question</a:t>
            </a:r>
          </a:p>
          <a:p>
            <a:pPr>
              <a:lnSpc>
                <a:spcPct val="100000"/>
              </a:lnSpc>
              <a:spcBef>
                <a:spcPts val="520"/>
              </a:spcBef>
            </a:pPr>
            <a:r>
              <a:rPr lang="en-US" sz="2200" dirty="0"/>
              <a:t>Write a 1–2 sentence summary that describes your understanding of the image under the “Initial Comprehension” section of your handout.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22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407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1;p29" descr="A child sitting on a bench&#10;&#10;Description automatically generated">
            <a:extLst>
              <a:ext uri="{FF2B5EF4-FFF2-40B4-BE49-F238E27FC236}">
                <a16:creationId xmlns:a16="http://schemas.microsoft.com/office/drawing/2014/main" id="{AA46A0A8-33CC-136D-ED5D-617EB5E3CF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433" y="277586"/>
            <a:ext cx="4057210" cy="4402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D3A1-A53C-8EDF-89BB-5DEC7FF6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7FFB-08C6-A82C-D917-986863EC3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20"/>
              </a:spcBef>
              <a:buSzPts val="2600"/>
            </a:pPr>
            <a:r>
              <a:rPr lang="en-US" b="1" dirty="0"/>
              <a:t>O—</a:t>
            </a:r>
            <a:r>
              <a:rPr lang="en-US" dirty="0"/>
              <a:t>Observations</a:t>
            </a:r>
          </a:p>
          <a:p>
            <a:pPr>
              <a:lnSpc>
                <a:spcPct val="100000"/>
              </a:lnSpc>
              <a:buSzPts val="2600"/>
            </a:pPr>
            <a:r>
              <a:rPr lang="en-US" b="1" dirty="0"/>
              <a:t>P—</a:t>
            </a:r>
            <a:r>
              <a:rPr lang="en-US" dirty="0"/>
              <a:t>Predictions</a:t>
            </a:r>
          </a:p>
          <a:p>
            <a:pPr>
              <a:lnSpc>
                <a:spcPct val="100000"/>
              </a:lnSpc>
              <a:buSzPts val="2600"/>
            </a:pPr>
            <a:r>
              <a:rPr lang="en-US" b="1" dirty="0"/>
              <a:t>T—</a:t>
            </a:r>
            <a:r>
              <a:rPr lang="en-US" dirty="0"/>
              <a:t>Titles/Themes</a:t>
            </a:r>
          </a:p>
          <a:p>
            <a:pPr>
              <a:lnSpc>
                <a:spcPct val="100000"/>
              </a:lnSpc>
              <a:buSzPts val="2600"/>
            </a:pPr>
            <a:r>
              <a:rPr lang="en-US" b="1" dirty="0"/>
              <a:t>I—</a:t>
            </a:r>
            <a:r>
              <a:rPr lang="en-US" dirty="0"/>
              <a:t>Inferences</a:t>
            </a:r>
          </a:p>
          <a:p>
            <a:pPr>
              <a:lnSpc>
                <a:spcPct val="100000"/>
              </a:lnSpc>
              <a:buSzPts val="2600"/>
            </a:pPr>
            <a:r>
              <a:rPr lang="en-US" b="1" dirty="0"/>
              <a:t>C—</a:t>
            </a:r>
            <a:r>
              <a:rPr lang="en-US" dirty="0"/>
              <a:t>Conclusions</a:t>
            </a:r>
          </a:p>
          <a:p>
            <a:endParaRPr lang="en-US" dirty="0"/>
          </a:p>
        </p:txBody>
      </p:sp>
      <p:pic>
        <p:nvPicPr>
          <p:cNvPr id="4" name="Google Shape;138;p30" title="Its Optical.png">
            <a:extLst>
              <a:ext uri="{FF2B5EF4-FFF2-40B4-BE49-F238E27FC236}">
                <a16:creationId xmlns:a16="http://schemas.microsoft.com/office/drawing/2014/main" id="{9F75C8A0-45BE-15FA-400B-70BF323155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8935" y="1514513"/>
            <a:ext cx="2876581" cy="177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753511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1849</Words>
  <Application>Microsoft Macintosh PowerPoint</Application>
  <PresentationFormat>On-screen Show (16:9)</PresentationFormat>
  <Paragraphs>138</Paragraphs>
  <Slides>26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K20 LEARN</vt:lpstr>
      <vt:lpstr>PowerPoint Presentation</vt:lpstr>
      <vt:lpstr>OPTIC: A Reading Strategy Recipe</vt:lpstr>
      <vt:lpstr>Think-Pair-Share</vt:lpstr>
      <vt:lpstr>Visual Literacy</vt:lpstr>
      <vt:lpstr>Essential Question</vt:lpstr>
      <vt:lpstr>Lesson Objective</vt:lpstr>
      <vt:lpstr>Visual Literacy</vt:lpstr>
      <vt:lpstr>PowerPoint Presentation</vt:lpstr>
      <vt:lpstr>OPTIC</vt:lpstr>
      <vt:lpstr>OPTIC</vt:lpstr>
      <vt:lpstr>OPTIC</vt:lpstr>
      <vt:lpstr>OPTIC</vt:lpstr>
      <vt:lpstr>OPTIC</vt:lpstr>
      <vt:lpstr>OPTIC</vt:lpstr>
      <vt:lpstr>Pass the Problem</vt:lpstr>
      <vt:lpstr>Pass the Problem</vt:lpstr>
      <vt:lpstr>The Story Behind the Painting</vt:lpstr>
      <vt:lpstr>Mingle</vt:lpstr>
      <vt:lpstr>Think-Pair-Share</vt:lpstr>
      <vt:lpstr>Think-Pair-Share</vt:lpstr>
      <vt:lpstr>OPTIC: Visual Literacy</vt:lpstr>
      <vt:lpstr>The Bully (short film)</vt:lpstr>
      <vt:lpstr>OPTIC: Text</vt:lpstr>
      <vt:lpstr>OPTIC: Text</vt:lpstr>
      <vt:lpstr>I Used to Think... But Now I Know</vt:lpstr>
      <vt:lpstr>OPTIC: A Reading Strategy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OPTIC: A Reading Strategy Recipe</dc:title>
  <dc:subject/>
  <dc:creator>K20 Center</dc:creator>
  <cp:keywords/>
  <dc:description/>
  <cp:lastModifiedBy>Finley-Combs, Elsa C.</cp:lastModifiedBy>
  <cp:revision>7</cp:revision>
  <dcterms:modified xsi:type="dcterms:W3CDTF">2025-06-18T13:05:30Z</dcterms:modified>
  <cp:category/>
</cp:coreProperties>
</file>