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33"/>
  </p:notesMasterIdLst>
  <p:sldIdLst>
    <p:sldId id="269" r:id="rId2"/>
    <p:sldId id="256" r:id="rId3"/>
    <p:sldId id="271" r:id="rId4"/>
    <p:sldId id="282" r:id="rId5"/>
    <p:sldId id="288" r:id="rId6"/>
    <p:sldId id="289" r:id="rId7"/>
    <p:sldId id="281" r:id="rId8"/>
    <p:sldId id="273" r:id="rId9"/>
    <p:sldId id="274" r:id="rId10"/>
    <p:sldId id="283" r:id="rId11"/>
    <p:sldId id="290" r:id="rId12"/>
    <p:sldId id="291" r:id="rId13"/>
    <p:sldId id="292" r:id="rId14"/>
    <p:sldId id="295" r:id="rId15"/>
    <p:sldId id="293" r:id="rId16"/>
    <p:sldId id="296" r:id="rId17"/>
    <p:sldId id="298" r:id="rId18"/>
    <p:sldId id="275" r:id="rId19"/>
    <p:sldId id="299" r:id="rId20"/>
    <p:sldId id="284" r:id="rId21"/>
    <p:sldId id="285" r:id="rId22"/>
    <p:sldId id="300" r:id="rId23"/>
    <p:sldId id="277" r:id="rId24"/>
    <p:sldId id="278" r:id="rId25"/>
    <p:sldId id="302" r:id="rId26"/>
    <p:sldId id="301" r:id="rId27"/>
    <p:sldId id="303" r:id="rId28"/>
    <p:sldId id="279" r:id="rId29"/>
    <p:sldId id="280" r:id="rId30"/>
    <p:sldId id="304" r:id="rId31"/>
    <p:sldId id="305" r:id="rId3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5"/>
    <p:restoredTop sz="94599"/>
  </p:normalViewPr>
  <p:slideViewPr>
    <p:cSldViewPr snapToGrid="0" snapToObjects="1">
      <p:cViewPr varScale="1">
        <p:scale>
          <a:sx n="91" d="100"/>
          <a:sy n="91" d="100"/>
        </p:scale>
        <p:origin x="840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0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91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8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youtu.be/LhHIY1CnO-o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5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(una estrategia de lectura)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sz="3200" b="1" i="0" u="none" baseline="0" dirty="0"/>
              <a:t>O</a:t>
            </a:r>
            <a:r>
              <a:rPr lang="es" b="0" i="0" u="none" baseline="0" dirty="0"/>
              <a:t>bservaciones</a:t>
            </a:r>
          </a:p>
          <a:p>
            <a:endParaRPr lang="es" dirty="0"/>
          </a:p>
          <a:p>
            <a:pPr algn="l" rtl="0"/>
            <a:r>
              <a:rPr lang="es" b="0" i="0" u="none" baseline="0" dirty="0"/>
              <a:t>Haz una lista de diez observaciones</a:t>
            </a:r>
          </a:p>
          <a:p>
            <a:pPr algn="l" rtl="0"/>
            <a:r>
              <a:rPr lang="es" b="0" i="0" u="none" baseline="0" dirty="0"/>
              <a:t>Sóo detalles visuales</a:t>
            </a:r>
          </a:p>
          <a:p>
            <a:endParaRPr lang="es" dirty="0"/>
          </a:p>
          <a:p>
            <a:pPr algn="l" rtl="0"/>
            <a:r>
              <a:rPr lang="es" sz="2000" b="0" i="1" u="none" baseline="0" dirty="0"/>
              <a:t>Intenta no hacer ninguna interpretación </a:t>
            </a:r>
            <a:br>
              <a:rPr lang="es" sz="2000" i="1" dirty="0"/>
            </a:br>
            <a:r>
              <a:rPr lang="es" sz="2000" b="0" i="1" u="none" baseline="0" dirty="0"/>
              <a:t>en este punto de la actividad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3" name="Picture 2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8433C95C-9C75-734C-9A59-13FF00846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659670" y="947082"/>
            <a:ext cx="2546102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8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 dirty="0"/>
              <a:t>OPTIC </a:t>
            </a:r>
            <a:r>
              <a:rPr lang="es" sz="3200" b="0" i="0" u="none" baseline="0" dirty="0"/>
              <a:t>(una estrategia de lectura)</a:t>
            </a:r>
            <a:endParaRPr lang="es" b="0" i="0" u="none" baseline="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s" sz="3200" b="1" i="0" u="none" baseline="0"/>
              <a:t>P</a:t>
            </a:r>
            <a:r>
              <a:rPr lang="es" b="0" i="0" u="none" baseline="0"/>
              <a:t>redicciones</a:t>
            </a:r>
          </a:p>
          <a:p>
            <a:endParaRPr lang="es" dirty="0"/>
          </a:p>
          <a:p>
            <a:pPr algn="l" rtl="0"/>
            <a:r>
              <a:rPr lang="es" b="0" i="0" u="none" baseline="0"/>
              <a:t>Haz tres predicciones sobre</a:t>
            </a:r>
            <a:br>
              <a:rPr lang="es"/>
            </a:br>
            <a:r>
              <a:rPr lang="es" b="0" i="0" u="none" baseline="0"/>
              <a:t>lo que ocurre en la imagen</a:t>
            </a:r>
            <a:br>
              <a:rPr lang="es"/>
            </a:br>
            <a:br>
              <a:rPr lang="es"/>
            </a:br>
            <a:r>
              <a:rPr lang="es" sz="2300" b="0" i="1" u="none" baseline="0"/>
              <a:t>(Utiliza un rotulador u otro método </a:t>
            </a:r>
            <a:br>
              <a:rPr lang="es" sz="2300" i="1"/>
            </a:br>
            <a:r>
              <a:rPr lang="es" sz="2300" b="0" i="1" u="none" baseline="0"/>
              <a:t>para colorear cada predicción con </a:t>
            </a:r>
            <a:br>
              <a:rPr lang="es" sz="2300" i="1"/>
            </a:br>
            <a:r>
              <a:rPr lang="es" sz="2300" b="0" i="1" u="none" baseline="0"/>
              <a:t>un color diferente)</a:t>
            </a:r>
          </a:p>
          <a:p>
            <a:endParaRPr lang="e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6" name="Picture 5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331BC806-C6A7-F94D-B64F-C0DAC76FE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869717" y="923794"/>
            <a:ext cx="2333927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7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 dirty="0"/>
              <a:t>OPTIC </a:t>
            </a:r>
            <a:r>
              <a:rPr lang="es" sz="3200" b="0" i="0" u="none" baseline="0" dirty="0"/>
              <a:t>(una estrategia de lectura)</a:t>
            </a:r>
            <a:endParaRPr lang="es" b="0" i="0" u="none" baseline="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3200" b="1" i="0" u="none" baseline="0" dirty="0"/>
              <a:t>T</a:t>
            </a:r>
            <a:r>
              <a:rPr lang="es" b="0" i="0" u="none" baseline="0" dirty="0"/>
              <a:t>ítulos/</a:t>
            </a:r>
            <a:r>
              <a:rPr lang="es" sz="3200" b="1" i="0" u="none" baseline="0" dirty="0"/>
              <a:t>T</a:t>
            </a:r>
            <a:r>
              <a:rPr lang="es" b="0" i="0" u="none" baseline="0" dirty="0"/>
              <a:t>emas</a:t>
            </a:r>
          </a:p>
          <a:p>
            <a:endParaRPr lang="es" dirty="0"/>
          </a:p>
          <a:p>
            <a:pPr algn="l" rtl="0"/>
            <a:r>
              <a:rPr lang="es" sz="2400" b="0" i="0" u="none" baseline="0" dirty="0"/>
              <a:t>Haz una lluvia de ideas sobre posibles </a:t>
            </a:r>
          </a:p>
          <a:p>
            <a:pPr marL="0" indent="0" algn="l" rtl="0">
              <a:buNone/>
            </a:pPr>
            <a:r>
              <a:rPr lang="es" sz="2400" b="0" i="0" u="none" baseline="0" dirty="0"/>
              <a:t>   títulos para el arte. </a:t>
            </a:r>
          </a:p>
          <a:p>
            <a:endParaRPr lang="es" dirty="0"/>
          </a:p>
          <a:p>
            <a:pPr algn="l" rtl="0"/>
            <a:r>
              <a:rPr lang="es" sz="3600" b="1" i="0" u="none" baseline="0" dirty="0"/>
              <a:t>“The Shiner”</a:t>
            </a:r>
          </a:p>
          <a:p>
            <a:endParaRPr lang="e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5" name="Picture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D8133866-989F-EF49-812A-FC5FE05FC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782773" y="971549"/>
            <a:ext cx="247537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33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sz="3200" b="1" i="0" u="none" baseline="0" dirty="0"/>
              <a:t>I</a:t>
            </a:r>
            <a:r>
              <a:rPr lang="es" b="0" i="0" u="none" baseline="0" dirty="0"/>
              <a:t>nferencias</a:t>
            </a:r>
          </a:p>
          <a:p>
            <a:endParaRPr lang="es" dirty="0"/>
          </a:p>
          <a:p>
            <a:pPr algn="l" rtl="0"/>
            <a:r>
              <a:rPr lang="es" sz="2400" b="0" i="0" u="none" baseline="0" dirty="0"/>
              <a:t>Utiliza tus predicciones para hacer</a:t>
            </a:r>
            <a:br>
              <a:rPr lang="es" sz="2400" dirty="0"/>
            </a:br>
            <a:r>
              <a:rPr lang="es" sz="2400" b="0" i="0" u="none" baseline="0" dirty="0"/>
              <a:t>inferencias</a:t>
            </a:r>
          </a:p>
          <a:p>
            <a:pPr algn="l" rtl="0"/>
            <a:r>
              <a:rPr lang="es" b="0" i="0" u="none" baseline="0" dirty="0"/>
              <a:t>Demuestra las predicciones</a:t>
            </a:r>
            <a:br>
              <a:rPr lang="es" dirty="0"/>
            </a:br>
            <a:r>
              <a:rPr lang="es" b="0" i="0" u="none" baseline="0" dirty="0"/>
              <a:t>a partir de las observaciones</a:t>
            </a:r>
          </a:p>
          <a:p>
            <a:endParaRPr lang="e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6" name="Picture 5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100CB9E3-8867-8C46-8069-574E4905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403301" y="903868"/>
            <a:ext cx="2734982" cy="353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3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sz="3200" b="1" i="0" u="none" baseline="0" dirty="0"/>
              <a:t>I</a:t>
            </a:r>
            <a:r>
              <a:rPr lang="es" b="0" i="0" u="none" baseline="0" dirty="0"/>
              <a:t>nferencias</a:t>
            </a:r>
          </a:p>
          <a:p>
            <a:endParaRPr lang="es" dirty="0"/>
          </a:p>
          <a:p>
            <a:pPr algn="l" rtl="0"/>
            <a:r>
              <a:rPr lang="es" sz="2400" b="0" i="0" u="none" baseline="0" dirty="0"/>
              <a:t>Subraya las pruebas de apoyo</a:t>
            </a:r>
            <a:br>
              <a:rPr lang="es" sz="2400" dirty="0"/>
            </a:br>
            <a:r>
              <a:rPr lang="es" sz="2400" b="0" i="0" u="none" baseline="0" dirty="0"/>
              <a:t>utilizando el mismo código de colores </a:t>
            </a:r>
          </a:p>
          <a:p>
            <a:pPr marL="0" indent="0" algn="l" rtl="0">
              <a:buNone/>
            </a:pPr>
            <a:r>
              <a:rPr lang="es" sz="2400" dirty="0"/>
              <a:t>   </a:t>
            </a:r>
            <a:r>
              <a:rPr lang="es" sz="2400" b="0" i="0" u="none" baseline="0" dirty="0"/>
              <a:t>del paso de predicción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6" name="Picture 5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100CB9E3-8867-8C46-8069-574E4905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672199" y="1002708"/>
            <a:ext cx="2616827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1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sz="3200" b="1" i="0" u="none" baseline="0" dirty="0"/>
              <a:t>C</a:t>
            </a:r>
            <a:r>
              <a:rPr lang="es" b="0" i="0" u="none" baseline="0" dirty="0"/>
              <a:t>onclusiones</a:t>
            </a:r>
          </a:p>
          <a:p>
            <a:endParaRPr lang="es" dirty="0"/>
          </a:p>
          <a:p>
            <a:pPr algn="l" rtl="0"/>
            <a:r>
              <a:rPr lang="es" b="0" i="0" u="none" baseline="0" dirty="0"/>
              <a:t>Antes de escribir algo,</a:t>
            </a:r>
            <a:br>
              <a:rPr lang="es" dirty="0"/>
            </a:br>
            <a:r>
              <a:rPr lang="es" b="0" i="0" u="none" baseline="0" dirty="0"/>
              <a:t>piensa en quién aparece en la foto,</a:t>
            </a:r>
            <a:br>
              <a:rPr lang="es" dirty="0"/>
            </a:br>
            <a:r>
              <a:rPr lang="es" b="0" i="0" u="none" baseline="0" dirty="0"/>
              <a:t>qué ha pasado y cuándo,</a:t>
            </a:r>
            <a:br>
              <a:rPr lang="es" dirty="0"/>
            </a:br>
            <a:r>
              <a:rPr lang="es" b="0" i="0" u="none" baseline="0" dirty="0"/>
              <a:t>dónde, por qué y cómo tuvo</a:t>
            </a:r>
            <a:br>
              <a:rPr lang="es" dirty="0"/>
            </a:br>
            <a:r>
              <a:rPr lang="es" b="0" i="0" u="none" baseline="0" dirty="0"/>
              <a:t>lugar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5" name="Picture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7D34E021-D568-F747-981E-73A88E6EE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782772" y="971549"/>
            <a:ext cx="247537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Pasa tu tarjeta de recetas y </a:t>
            </a:r>
            <a:br>
              <a:rPr lang="es"/>
            </a:br>
            <a:r>
              <a:rPr lang="es" b="0" i="0" u="none" baseline="0"/>
              <a:t>escribe algo al lado de “Quién”</a:t>
            </a:r>
            <a:br>
              <a:rPr lang="es"/>
            </a:br>
            <a:r>
              <a:rPr lang="es" b="0" i="1" u="none" baseline="0"/>
              <a:t>¿Quién es la chica?</a:t>
            </a:r>
          </a:p>
          <a:p>
            <a:pPr algn="l" rtl="0"/>
            <a:r>
              <a:rPr lang="es" b="0" i="0" u="none" baseline="0"/>
              <a:t>Vuelve a pasar y escribe algo</a:t>
            </a:r>
            <a:br>
              <a:rPr lang="es"/>
            </a:br>
            <a:r>
              <a:rPr lang="es" b="0" i="0" u="none" baseline="0"/>
              <a:t>al lado de “Qué”</a:t>
            </a:r>
            <a:br>
              <a:rPr lang="es"/>
            </a:br>
            <a:r>
              <a:rPr lang="es" b="0" i="1" u="none" baseline="0"/>
              <a:t>¿Qué hizo?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3" name="Picture 2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FBCCAE51-BE2A-E14F-9F81-7F3904DB8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20000">
            <a:off x="5404104" y="905256"/>
            <a:ext cx="2735983" cy="353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2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s" b="0" i="0" u="none" baseline="0"/>
              <a:t>Vuelve a pasar y completa “Cuándo”</a:t>
            </a:r>
            <a:br>
              <a:rPr lang="es"/>
            </a:br>
            <a:r>
              <a:rPr lang="es" b="0" i="1" u="none" baseline="0"/>
              <a:t>¿Cuándo ocurrió?</a:t>
            </a:r>
          </a:p>
          <a:p>
            <a:pPr algn="l" rtl="0"/>
            <a:r>
              <a:rPr lang="es" b="0" i="0" u="none" baseline="0"/>
              <a:t>Vuelve a pasar y completa “Dónde”</a:t>
            </a:r>
            <a:br>
              <a:rPr lang="es"/>
            </a:br>
            <a:r>
              <a:rPr lang="es" b="0" i="1" u="none" baseline="0"/>
              <a:t>¿Dónde ocurrió?</a:t>
            </a:r>
          </a:p>
          <a:p>
            <a:pPr algn="l" rtl="0"/>
            <a:r>
              <a:rPr lang="es" b="0" i="0" u="none" baseline="0"/>
              <a:t>Vuelve a pasar y completa “Por qué”</a:t>
            </a:r>
            <a:br>
              <a:rPr lang="es"/>
            </a:br>
            <a:r>
              <a:rPr lang="es" b="0" i="1" u="none" baseline="0"/>
              <a:t>¿Por qué ocurrió?</a:t>
            </a:r>
          </a:p>
          <a:p>
            <a:pPr algn="l" rtl="0"/>
            <a:r>
              <a:rPr lang="es" b="0" i="0" u="none" baseline="0"/>
              <a:t>Vuelve a pasar y completa “Cómo”</a:t>
            </a:r>
            <a:br>
              <a:rPr lang="es"/>
            </a:br>
            <a:r>
              <a:rPr lang="es" b="0" i="1" u="none" baseline="0"/>
              <a:t>¿Cómo se manejará la situación?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3" name="Picture 2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FBCCAE51-BE2A-E14F-9F81-7F3904DB8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20000">
            <a:off x="5768406" y="929934"/>
            <a:ext cx="247440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6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4" y="926302"/>
            <a:ext cx="7559673" cy="3290897"/>
          </a:xfrm>
        </p:spPr>
      </p:pic>
    </p:spTree>
    <p:extLst>
      <p:ext uri="{BB962C8B-B14F-4D97-AF65-F5344CB8AC3E}">
        <p14:creationId xmlns:p14="http://schemas.microsoft.com/office/powerpoint/2010/main" val="129755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La historia detrás de la pintura.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b="0" i="0" u="none" baseline="0"/>
              <a:t>Devuelve la Tarjeta de Recetas a su dueño original</a:t>
            </a:r>
          </a:p>
          <a:p>
            <a:pPr algn="l" rtl="0"/>
            <a:r>
              <a:rPr lang="es" b="0" i="0" u="none" baseline="0"/>
              <a:t>Lee las contribuciones de tus compañeros</a:t>
            </a:r>
          </a:p>
          <a:p>
            <a:pPr algn="l" rtl="0"/>
            <a:r>
              <a:rPr lang="es" b="0" i="0" u="none" baseline="0"/>
              <a:t>Vas a utilizar estos detalles para escribir un relato que explique la historia que hay detrás de la imagen</a:t>
            </a:r>
          </a:p>
          <a:p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7304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s" sz="4500" b="0" i="0" u="none" baseline="0"/>
              <a:t>OPTIC: Una receta de estrategia de lectura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Alfabetización visual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La historia detrás de la pintura.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b="0" i="0" u="none" baseline="0"/>
              <a:t>Describe el contexto, el escenario, los personajes y la trama/conflicto de la imagen</a:t>
            </a:r>
          </a:p>
          <a:p>
            <a:pPr algn="l" rtl="0"/>
            <a:r>
              <a:rPr lang="es" b="0" i="0" u="none" baseline="0"/>
              <a:t>Debe haber al menos una frase para cada una de las categorías de preguntas de la tarjeta de recetas</a:t>
            </a:r>
          </a:p>
          <a:p>
            <a:pPr algn="l" rtl="0"/>
            <a:r>
              <a:rPr lang="es" b="0" i="0" u="none" baseline="0"/>
              <a:t>Incluye detalles e imágenes específicos, así como pruebas del arte, para apoyar tus inferencias y conclusiones.</a:t>
            </a:r>
          </a:p>
          <a:p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27226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La historia detrás de la pintura.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s" b="0" i="0" u="none" baseline="0"/>
              <a:t>Utiliza la cinta adhesiva suministrada para pegar tu historia a tu espalda</a:t>
            </a:r>
          </a:p>
          <a:p>
            <a:pPr algn="l" rtl="0"/>
            <a:r>
              <a:rPr lang="es" b="0" i="0" u="none" baseline="0"/>
              <a:t>Ponte de pie y muévete por el salón</a:t>
            </a:r>
          </a:p>
          <a:p>
            <a:pPr algn="l" rtl="0"/>
            <a:r>
              <a:rPr lang="es" b="0" i="0" u="none" baseline="0"/>
              <a:t>Forma pequeños grupos (3 o 4 alumnos)</a:t>
            </a:r>
          </a:p>
          <a:p>
            <a:pPr algn="l" rtl="0"/>
            <a:r>
              <a:rPr lang="es" b="0" i="0" u="none" baseline="0"/>
              <a:t>Pónganse en círculo de espaldas unos a otros</a:t>
            </a:r>
          </a:p>
          <a:p>
            <a:pPr algn="l" rtl="0"/>
            <a:r>
              <a:rPr lang="es" b="0" i="0" u="none" baseline="0"/>
              <a:t>Lee la historia de la persona que está a tu lado</a:t>
            </a:r>
          </a:p>
          <a:p>
            <a:pPr algn="l" rtl="0"/>
            <a:r>
              <a:rPr lang="es" b="0" i="0" u="none" baseline="0"/>
              <a:t>Si el tiempo lo permite, gira 180 grados y lee la historia de la espalda de la persona del otro lado</a:t>
            </a:r>
          </a:p>
        </p:txBody>
      </p:sp>
    </p:spTree>
    <p:extLst>
      <p:ext uri="{BB962C8B-B14F-4D97-AF65-F5344CB8AC3E}">
        <p14:creationId xmlns:p14="http://schemas.microsoft.com/office/powerpoint/2010/main" val="225145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¿Qué cambió?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b="0" i="0" u="none" baseline="0" dirty="0"/>
              <a:t>Piensa en tus ideas iniciales</a:t>
            </a:r>
            <a:br>
              <a:rPr lang="es" dirty="0"/>
            </a:br>
            <a:r>
              <a:rPr lang="es" sz="2400" b="0" i="1" u="none" baseline="0" dirty="0"/>
              <a:t>(antes de utilizar OPTIC)</a:t>
            </a:r>
          </a:p>
          <a:p>
            <a:pPr algn="l" rtl="0"/>
            <a:r>
              <a:rPr lang="es" b="0" i="0" u="none" baseline="0" dirty="0"/>
              <a:t>Considera tu comprensión final</a:t>
            </a:r>
            <a:br>
              <a:rPr lang="es" dirty="0"/>
            </a:br>
            <a:r>
              <a:rPr lang="es" sz="2400" b="0" i="1" u="none" baseline="0" dirty="0"/>
              <a:t>(en la tarjeta de la receta)</a:t>
            </a:r>
          </a:p>
          <a:p>
            <a:pPr algn="l" rtl="0"/>
            <a:r>
              <a:rPr lang="es" sz="2400" b="0" i="0" u="none" baseline="0" dirty="0"/>
              <a:t>Comparte tus ideas con un compañero</a:t>
            </a:r>
          </a:p>
          <a:p>
            <a:pPr algn="l" rtl="0"/>
            <a:r>
              <a:rPr lang="es" sz="2400" b="0" i="0" u="none" baseline="0" dirty="0"/>
              <a:t>Explica cómo el uso de las estrategias </a:t>
            </a:r>
          </a:p>
          <a:p>
            <a:pPr marL="0" indent="0" algn="l" rtl="0">
              <a:buNone/>
            </a:pPr>
            <a:r>
              <a:rPr lang="es" sz="2400" b="0" i="0" u="none" baseline="0" dirty="0"/>
              <a:t>   de lectura mejoró la comprensión</a:t>
            </a:r>
          </a:p>
        </p:txBody>
      </p:sp>
      <p:pic>
        <p:nvPicPr>
          <p:cNvPr id="6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753BAE7A-9930-BC46-B78E-A6995B98A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2720">
            <a:off x="5924986" y="1062990"/>
            <a:ext cx="2338881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62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4" y="926302"/>
            <a:ext cx="7559673" cy="3290896"/>
          </a:xfrm>
        </p:spPr>
      </p:pic>
    </p:spTree>
    <p:extLst>
      <p:ext uri="{BB962C8B-B14F-4D97-AF65-F5344CB8AC3E}">
        <p14:creationId xmlns:p14="http://schemas.microsoft.com/office/powerpoint/2010/main" val="41208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CFFC-7479-654C-9C69-6E9BD473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3200" b="0" i="0" u="none" baseline="0" dirty="0"/>
              <a:t>Práctica de alfabetización visual OPTIC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73C87-800B-6944-AF8C-5216CC66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b="0" i="0" u="none" baseline="0" dirty="0"/>
              <a:t>La estrategia OPTIC puede aplicarse a</a:t>
            </a:r>
            <a:br>
              <a:rPr lang="es" dirty="0"/>
            </a:br>
            <a:r>
              <a:rPr lang="es" b="0" i="0" u="none" baseline="0" dirty="0"/>
              <a:t>cualquier texto, arte, video, etc.</a:t>
            </a:r>
          </a:p>
          <a:p>
            <a:pPr algn="l" rtl="0"/>
            <a:r>
              <a:rPr lang="es" sz="2400" b="0" i="0" u="none" baseline="0" dirty="0"/>
              <a:t>Utiliza la tarjeta de recetas en blanco </a:t>
            </a:r>
          </a:p>
          <a:p>
            <a:pPr marL="0" indent="0" algn="l" rtl="0">
              <a:buNone/>
            </a:pPr>
            <a:r>
              <a:rPr lang="es" sz="2400" dirty="0"/>
              <a:t>   </a:t>
            </a:r>
            <a:r>
              <a:rPr lang="es" sz="2400" b="0" i="0" u="none" baseline="0" dirty="0"/>
              <a:t>mientras ves esta versión en video de </a:t>
            </a:r>
            <a:br>
              <a:rPr lang="es" sz="2400" dirty="0"/>
            </a:br>
            <a:r>
              <a:rPr lang="es" sz="2400" dirty="0"/>
              <a:t>   </a:t>
            </a:r>
            <a:r>
              <a:rPr lang="es" sz="2400" b="0" i="0" u="none" baseline="0" dirty="0"/>
              <a:t>“The Bully” de Roger Dean Kiser</a:t>
            </a:r>
            <a:br>
              <a:rPr lang="es" dirty="0"/>
            </a:br>
            <a:br>
              <a:rPr lang="es" dirty="0"/>
            </a:br>
            <a:r>
              <a:rPr lang="es" b="0" i="0" u="none" baseline="0" dirty="0">
                <a:hlinkClick r:id="rId2"/>
              </a:rPr>
              <a:t>https://youtu.be/LhHIY1CnO-o</a:t>
            </a:r>
            <a:endParaRPr lang="e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82" y="4350570"/>
            <a:ext cx="2611435" cy="1136816"/>
          </a:xfrm>
          <a:prstGeom prst="rect">
            <a:avLst/>
          </a:prstGeom>
        </p:spPr>
      </p:pic>
      <p:pic>
        <p:nvPicPr>
          <p:cNvPr id="5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5B152CE4-685C-CD44-9B4E-41C4DBCB8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12720">
            <a:off x="6080331" y="1562917"/>
            <a:ext cx="2197131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CFFC-7479-654C-9C69-6E9BD473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3200" b="0" i="0" u="none" baseline="0" dirty="0"/>
              <a:t>Práctica de alfabetización visual OPTIC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73C87-800B-6944-AF8C-5216CC66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2400" b="0" i="0" u="none" baseline="0" dirty="0"/>
              <a:t>Anota todas las observaciones que puedas</a:t>
            </a:r>
            <a:br>
              <a:rPr lang="es" sz="2400" dirty="0"/>
            </a:br>
            <a:r>
              <a:rPr lang="es" sz="2400" b="0" i="1" u="none" baseline="0" dirty="0"/>
              <a:t>(detalles visuales)</a:t>
            </a:r>
          </a:p>
          <a:p>
            <a:pPr algn="l" rtl="0"/>
            <a:r>
              <a:rPr lang="es" sz="2200" b="0" i="1" u="none" baseline="0" dirty="0"/>
              <a:t>El maestro pondrá en pausa el video a las 2:30</a:t>
            </a:r>
          </a:p>
          <a:p>
            <a:pPr algn="l" rtl="0"/>
            <a:r>
              <a:rPr lang="es" b="0" i="0" u="none" baseline="0" dirty="0"/>
              <a:t>Termina de escribir las observaciones</a:t>
            </a:r>
          </a:p>
          <a:p>
            <a:pPr algn="l" rtl="0"/>
            <a:r>
              <a:rPr lang="es" b="0" i="0" u="none" baseline="0" dirty="0"/>
              <a:t>Escribe tres predicciones</a:t>
            </a:r>
          </a:p>
          <a:p>
            <a:pPr algn="l" rtl="0"/>
            <a:r>
              <a:rPr lang="es" sz="2200" b="0" i="1" u="none" baseline="0" dirty="0"/>
              <a:t>Continuar el video, cuando termine,</a:t>
            </a:r>
            <a:br>
              <a:rPr lang="es" sz="2200" i="1" dirty="0"/>
            </a:br>
            <a:r>
              <a:rPr lang="es" sz="2200" b="0" i="1" u="none" baseline="0" dirty="0"/>
              <a:t>los estudiantes compartirán sus respuestas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2" y="4350570"/>
            <a:ext cx="2611435" cy="1136816"/>
          </a:xfrm>
          <a:prstGeom prst="rect">
            <a:avLst/>
          </a:prstGeom>
        </p:spPr>
      </p:pic>
      <p:pic>
        <p:nvPicPr>
          <p:cNvPr id="5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5B152CE4-685C-CD44-9B4E-41C4DBCB8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2720">
            <a:off x="6027072" y="1493996"/>
            <a:ext cx="2338881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0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CFFC-7479-654C-9C69-6E9BD473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Estrategias de lectura con texto OPTIC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73C87-800B-6944-AF8C-5216CC66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s" b="0" i="0" u="none" baseline="0"/>
              <a:t>Aplica ahora las estrategias de lectura OPTIC a la versión de texto de The Bully</a:t>
            </a:r>
          </a:p>
          <a:p>
            <a:pPr lvl="1" algn="l" rtl="0"/>
            <a:r>
              <a:rPr lang="es" b="0" i="0" u="none" baseline="0"/>
              <a:t>Subraya los detalles clave (observaciones)</a:t>
            </a:r>
          </a:p>
          <a:p>
            <a:pPr lvl="1" algn="l" rtl="0"/>
            <a:r>
              <a:rPr lang="es" b="0" i="0" u="none" baseline="0"/>
              <a:t>Haz predicciones</a:t>
            </a:r>
          </a:p>
          <a:p>
            <a:pPr lvl="1" algn="l" rtl="0"/>
            <a:r>
              <a:rPr lang="es" b="0" i="0" u="none" baseline="0"/>
              <a:t>Mira el título/tema</a:t>
            </a:r>
          </a:p>
          <a:p>
            <a:pPr lvl="1" algn="l" rtl="0"/>
            <a:r>
              <a:rPr lang="es" b="0" i="0" u="none" baseline="0"/>
              <a:t>Cita las pruebas de tus inferencias</a:t>
            </a:r>
          </a:p>
          <a:p>
            <a:pPr lvl="1" algn="l" rtl="0"/>
            <a:r>
              <a:rPr lang="es" b="0" i="0" u="none" baseline="0"/>
              <a:t>Saca conclusiones</a:t>
            </a:r>
          </a:p>
          <a:p>
            <a:pPr algn="l" rtl="0"/>
            <a:r>
              <a:rPr lang="es" b="0" i="0" u="none" baseline="0"/>
              <a:t>Mientras anotas, etiqueta todos los elementos de </a:t>
            </a:r>
            <a:r>
              <a:rPr lang="es" b="0" i="1" u="none" baseline="0"/>
              <a:t>quién, qué, cuándo, por qué</a:t>
            </a:r>
            <a:r>
              <a:rPr lang="es" b="0" i="0" u="none" baseline="0"/>
              <a:t> y </a:t>
            </a:r>
            <a:r>
              <a:rPr lang="es" b="0" i="1" u="none" baseline="0"/>
              <a:t>cómo</a:t>
            </a:r>
            <a:r>
              <a:rPr lang="es" b="0" i="0" u="none" baseline="0"/>
              <a:t> que aparecen en el texto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2" y="4350570"/>
            <a:ext cx="2611435" cy="113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2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CFFC-7479-654C-9C69-6E9BD473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Estrategias de lectura con texto OPTIC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73C87-800B-6944-AF8C-5216CC66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b="0" i="0" u="none" baseline="0"/>
              <a:t>Escribe un resumen descriptivo de un párrafo de The Bully</a:t>
            </a:r>
          </a:p>
          <a:p>
            <a:pPr algn="l" rtl="0"/>
            <a:r>
              <a:rPr lang="es" b="0" i="0" u="none" baseline="0"/>
              <a:t>Utiliza todos los elementos de </a:t>
            </a:r>
            <a:r>
              <a:rPr lang="es" b="0" i="1" u="none" baseline="0"/>
              <a:t>quién, qué, cuándo, por qué</a:t>
            </a:r>
            <a:r>
              <a:rPr lang="es" b="0" i="0" u="none" baseline="0"/>
              <a:t> y </a:t>
            </a:r>
            <a:r>
              <a:rPr lang="es" b="0" i="1" u="none" baseline="0"/>
              <a:t>cómo</a:t>
            </a:r>
            <a:r>
              <a:rPr lang="es" b="0" i="0" u="none" baseline="0"/>
              <a:t> que indicaste</a:t>
            </a:r>
          </a:p>
          <a:p>
            <a:pPr algn="l" rtl="0"/>
            <a:r>
              <a:rPr lang="es" b="0" i="0" u="none" baseline="0"/>
              <a:t>Incluye detalles de tus anotaciones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2" y="4350570"/>
            <a:ext cx="2611435" cy="113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4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5" y="926302"/>
            <a:ext cx="7559670" cy="3290896"/>
          </a:xfrm>
        </p:spPr>
      </p:pic>
    </p:spTree>
    <p:extLst>
      <p:ext uri="{BB962C8B-B14F-4D97-AF65-F5344CB8AC3E}">
        <p14:creationId xmlns:p14="http://schemas.microsoft.com/office/powerpoint/2010/main" val="193291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17E35-7DA9-6A4A-A545-F869341E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3400" b="0" i="0" u="none" baseline="0"/>
              <a:t>Solía pensar..</a:t>
            </a:r>
          </a:p>
        </p:txBody>
      </p:sp>
      <p:pic>
        <p:nvPicPr>
          <p:cNvPr id="5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C16EB2B1-79A0-7C4A-8A89-847102A6E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840000">
            <a:off x="5788152" y="1069848"/>
            <a:ext cx="2537400" cy="3292475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83" y="4350570"/>
            <a:ext cx="2611433" cy="1136816"/>
          </a:xfrm>
          <a:prstGeom prst="rect">
            <a:avLst/>
          </a:prstGeom>
        </p:spPr>
      </p:pic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E08D6F0D-5A9E-B249-9EB8-D460AF8C1EC4}"/>
              </a:ext>
            </a:extLst>
          </p:cNvPr>
          <p:cNvSpPr txBox="1">
            <a:spLocks/>
          </p:cNvSpPr>
          <p:nvPr/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 lnSpcReduction="10000"/>
          </a:bodyPr>
          <a:lstStyle>
            <a:lvl1pPr marL="205730" indent="-20573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575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" b="0" i="0" u="none" baseline="0"/>
              <a:t>Consulta la nota adhesiva</a:t>
            </a:r>
            <a:br>
              <a:rPr lang="es"/>
            </a:br>
            <a:r>
              <a:rPr lang="es" b="0" i="0" u="none" baseline="0"/>
              <a:t>al principio de la lección</a:t>
            </a:r>
          </a:p>
          <a:p>
            <a:pPr lvl="1" algn="l" rtl="0"/>
            <a:r>
              <a:rPr lang="es" b="0" i="1" u="none" baseline="0"/>
              <a:t>¿Qué significa “alfabetización visual”?</a:t>
            </a:r>
          </a:p>
          <a:p>
            <a:pPr lvl="1" algn="l" rtl="0"/>
            <a:r>
              <a:rPr lang="es" b="0" i="1" u="none" baseline="0"/>
              <a:t>Escribe tu definición</a:t>
            </a:r>
          </a:p>
          <a:p>
            <a:pPr lvl="1" algn="l" rtl="0"/>
            <a:r>
              <a:rPr lang="es" b="0" i="1" u="none" baseline="0"/>
              <a:t>Enumera tres estrategias que utilizas para ayudar a</a:t>
            </a:r>
            <a:br>
              <a:rPr lang="es" i="1"/>
            </a:br>
            <a:r>
              <a:rPr lang="es" b="0" i="1" u="none" baseline="0"/>
              <a:t>comprender cuando lees</a:t>
            </a:r>
          </a:p>
          <a:p>
            <a:pPr algn="l" rtl="0"/>
            <a:r>
              <a:rPr lang="es" b="0" i="0" u="none" baseline="0"/>
              <a:t>Comparte tus ideas originales</a:t>
            </a:r>
            <a:br>
              <a:rPr lang="es"/>
            </a:br>
            <a:r>
              <a:rPr lang="es" b="0" i="0" u="none" baseline="0"/>
              <a:t>sobre la alfabetización visual</a:t>
            </a:r>
          </a:p>
          <a:p>
            <a:pPr algn="l" rtl="0"/>
            <a:r>
              <a:rPr lang="es" b="0" i="0" u="none" baseline="0"/>
              <a:t>Coloca tus notas adhesivas en la gráfica T</a:t>
            </a:r>
          </a:p>
        </p:txBody>
      </p:sp>
    </p:spTree>
    <p:extLst>
      <p:ext uri="{BB962C8B-B14F-4D97-AF65-F5344CB8AC3E}">
        <p14:creationId xmlns:p14="http://schemas.microsoft.com/office/powerpoint/2010/main" val="312220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3" y="925513"/>
            <a:ext cx="7559675" cy="3292475"/>
          </a:xfrm>
        </p:spPr>
      </p:pic>
    </p:spTree>
    <p:extLst>
      <p:ext uri="{BB962C8B-B14F-4D97-AF65-F5344CB8AC3E}">
        <p14:creationId xmlns:p14="http://schemas.microsoft.com/office/powerpoint/2010/main" val="17083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17E35-7DA9-6A4A-A545-F869341E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3400" b="0" i="0" u="none" baseline="0"/>
              <a:t>...Pero ahora sé</a:t>
            </a:r>
          </a:p>
        </p:txBody>
      </p:sp>
      <p:pic>
        <p:nvPicPr>
          <p:cNvPr id="5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C16EB2B1-79A0-7C4A-8A89-847102A6E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840000">
            <a:off x="6119507" y="1062990"/>
            <a:ext cx="2325501" cy="3017520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83" y="4350570"/>
            <a:ext cx="2611433" cy="1136816"/>
          </a:xfrm>
          <a:prstGeom prst="rect">
            <a:avLst/>
          </a:prstGeom>
        </p:spPr>
      </p:pic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E08D6F0D-5A9E-B249-9EB8-D460AF8C1EC4}"/>
              </a:ext>
            </a:extLst>
          </p:cNvPr>
          <p:cNvSpPr txBox="1">
            <a:spLocks/>
          </p:cNvSpPr>
          <p:nvPr/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05730" indent="-20573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575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" b="0" i="0" u="none" baseline="0" dirty="0"/>
              <a:t>En una nueva nota adhesiva escribe si</a:t>
            </a:r>
            <a:br>
              <a:rPr lang="es" dirty="0"/>
            </a:br>
            <a:r>
              <a:rPr lang="es" b="0" i="0" u="none" baseline="0" dirty="0"/>
              <a:t>utilizar la estrategia OPTIC ayudó a</a:t>
            </a:r>
            <a:br>
              <a:rPr lang="es" dirty="0"/>
            </a:br>
            <a:r>
              <a:rPr lang="es" b="0" i="0" u="none" baseline="0" dirty="0"/>
              <a:t>con tu comprensión</a:t>
            </a:r>
          </a:p>
          <a:p>
            <a:pPr algn="l" rtl="0"/>
            <a:r>
              <a:rPr lang="es" b="0" i="0" u="none" baseline="0" dirty="0"/>
              <a:t>Si es así, ¿por qué y cómo te ayudó?</a:t>
            </a:r>
          </a:p>
          <a:p>
            <a:pPr algn="l" rtl="0"/>
            <a:r>
              <a:rPr lang="es" b="0" i="0" u="none" baseline="0" dirty="0"/>
              <a:t>Comparte tus ideas</a:t>
            </a:r>
          </a:p>
          <a:p>
            <a:pPr algn="l" rtl="0"/>
            <a:r>
              <a:rPr lang="es" sz="2500" b="0" i="0" u="none" baseline="0" dirty="0"/>
              <a:t>Coloca las notas adhesivas en la gráfica T</a:t>
            </a:r>
          </a:p>
        </p:txBody>
      </p:sp>
    </p:spTree>
    <p:extLst>
      <p:ext uri="{BB962C8B-B14F-4D97-AF65-F5344CB8AC3E}">
        <p14:creationId xmlns:p14="http://schemas.microsoft.com/office/powerpoint/2010/main" val="111962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17E35-7DA9-6A4A-A545-F869341E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sz="3400" b="0" i="0" u="none" baseline="0"/>
              <a:t>...Pero ahora sé</a:t>
            </a:r>
          </a:p>
        </p:txBody>
      </p:sp>
      <p:pic>
        <p:nvPicPr>
          <p:cNvPr id="5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C16EB2B1-79A0-7C4A-8A89-847102A6E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840000">
            <a:off x="6119507" y="1096572"/>
            <a:ext cx="2325501" cy="3017520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83" y="4350570"/>
            <a:ext cx="2611433" cy="1136816"/>
          </a:xfrm>
          <a:prstGeom prst="rect">
            <a:avLst/>
          </a:prstGeom>
        </p:spPr>
      </p:pic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E08D6F0D-5A9E-B249-9EB8-D460AF8C1EC4}"/>
              </a:ext>
            </a:extLst>
          </p:cNvPr>
          <p:cNvSpPr txBox="1">
            <a:spLocks/>
          </p:cNvSpPr>
          <p:nvPr/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05730" indent="-20573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575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" sz="2400" b="0" i="0" u="none" baseline="0" dirty="0"/>
              <a:t>¿Cuáles fueron las </a:t>
            </a:r>
            <a:r>
              <a:rPr lang="es" sz="2400" b="0" i="1" u="sng" baseline="0" dirty="0"/>
              <a:t>similitudes </a:t>
            </a:r>
            <a:r>
              <a:rPr lang="es" sz="2400" b="0" i="0" u="none" baseline="0" dirty="0"/>
              <a:t>al utilizar la </a:t>
            </a:r>
          </a:p>
          <a:p>
            <a:pPr marL="0" indent="0" algn="l" rtl="0">
              <a:buNone/>
            </a:pPr>
            <a:r>
              <a:rPr lang="es" sz="2400" b="0" i="0" u="none" baseline="0" dirty="0"/>
              <a:t>   estrategia OPTIC entre las diferentes tareas</a:t>
            </a:r>
            <a:br>
              <a:rPr lang="es" sz="2400" dirty="0"/>
            </a:br>
            <a:r>
              <a:rPr lang="es" sz="2400" dirty="0"/>
              <a:t>   </a:t>
            </a:r>
            <a:r>
              <a:rPr lang="es" sz="2400" b="0" i="0" u="none" baseline="0" dirty="0"/>
              <a:t>de análisis de la ilustración, el vídeo y la </a:t>
            </a:r>
          </a:p>
          <a:p>
            <a:pPr marL="0" indent="0" algn="l" rtl="0">
              <a:buNone/>
            </a:pPr>
            <a:r>
              <a:rPr lang="es" sz="2400" b="0" i="0" u="none" baseline="0" dirty="0"/>
              <a:t>   historia corta?</a:t>
            </a:r>
          </a:p>
          <a:p>
            <a:pPr algn="l" rtl="0"/>
            <a:r>
              <a:rPr lang="es" sz="2300" b="0" i="0" u="none" baseline="0" dirty="0"/>
              <a:t>¿Cuáles fueron las </a:t>
            </a:r>
            <a:r>
              <a:rPr lang="es" sz="2300" b="0" i="1" u="sng" baseline="0" dirty="0"/>
              <a:t>diferencias </a:t>
            </a:r>
            <a:r>
              <a:rPr lang="es" sz="2300" b="0" i="0" u="none" baseline="0" dirty="0"/>
              <a:t>al utilizar</a:t>
            </a:r>
            <a:br>
              <a:rPr lang="es" sz="2300" dirty="0"/>
            </a:br>
            <a:r>
              <a:rPr lang="es" sz="2300" b="0" i="0" u="none" baseline="0" dirty="0"/>
              <a:t>la estrategia OPTIC entre las</a:t>
            </a:r>
            <a:br>
              <a:rPr lang="es" sz="2300" dirty="0"/>
            </a:br>
            <a:r>
              <a:rPr lang="es" sz="2300" b="0" i="0" u="none" baseline="0" dirty="0"/>
              <a:t>diferentes tareas de análisis de la ilustración,</a:t>
            </a:r>
            <a:r>
              <a:rPr lang="es" sz="2300" b="0" i="0" u="none" dirty="0"/>
              <a:t> </a:t>
            </a:r>
          </a:p>
          <a:p>
            <a:pPr marL="0" indent="0" algn="l" rtl="0">
              <a:buNone/>
            </a:pPr>
            <a:r>
              <a:rPr lang="es" sz="2300" b="0" i="0" u="none" baseline="0" dirty="0"/>
              <a:t>   el video y la historia? </a:t>
            </a:r>
          </a:p>
        </p:txBody>
      </p:sp>
    </p:spTree>
    <p:extLst>
      <p:ext uri="{BB962C8B-B14F-4D97-AF65-F5344CB8AC3E}">
        <p14:creationId xmlns:p14="http://schemas.microsoft.com/office/powerpoint/2010/main" val="409396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Alfabetización visual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s" b="0" i="0" u="none" baseline="0" dirty="0"/>
              <a:t>¿Qué significa “alfabetización visual”?</a:t>
            </a:r>
          </a:p>
          <a:p>
            <a:pPr algn="l" rtl="0"/>
            <a:r>
              <a:rPr lang="es" b="0" i="0" u="none" baseline="0" dirty="0"/>
              <a:t>Escribe tu definición</a:t>
            </a:r>
          </a:p>
          <a:p>
            <a:pPr algn="l" rtl="0"/>
            <a:r>
              <a:rPr lang="es" sz="2400" b="0" i="0" u="none" baseline="0" dirty="0"/>
              <a:t>Enumera tres estrategias que utilizas </a:t>
            </a:r>
          </a:p>
          <a:p>
            <a:pPr marL="0" indent="0" algn="l" rtl="0">
              <a:buNone/>
            </a:pPr>
            <a:r>
              <a:rPr lang="es" sz="2400" dirty="0"/>
              <a:t>   </a:t>
            </a:r>
            <a:r>
              <a:rPr lang="es" sz="2400" b="0" i="0" u="none" baseline="0" dirty="0"/>
              <a:t>para ayudarte a comprender</a:t>
            </a:r>
            <a:r>
              <a:rPr lang="es" sz="2400" b="0" i="0" u="none" dirty="0"/>
              <a:t> </a:t>
            </a:r>
            <a:r>
              <a:rPr lang="es" sz="2400" b="0" i="0" u="none" baseline="0" dirty="0"/>
              <a:t>cuando lees</a:t>
            </a:r>
          </a:p>
          <a:p>
            <a:pPr algn="l" rtl="0"/>
            <a:r>
              <a:rPr lang="es" b="0" i="0" u="none" baseline="0" dirty="0"/>
              <a:t>Comparte con un compañero</a:t>
            </a:r>
          </a:p>
          <a:p>
            <a:endParaRPr lang="e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297"/>
            <a:ext cx="2611437" cy="1137363"/>
          </a:xfrm>
          <a:prstGeom prst="rect">
            <a:avLst/>
          </a:prstGeom>
        </p:spPr>
      </p:pic>
      <p:pic>
        <p:nvPicPr>
          <p:cNvPr id="6" name="Content Placeholder 4" descr="Una captura de pantalla de un teléfono móvil&#10;&#10;Descripción generada automáticamente">
            <a:extLst>
              <a:ext uri="{FF2B5EF4-FFF2-40B4-BE49-F238E27FC236}">
                <a16:creationId xmlns:a16="http://schemas.microsoft.com/office/drawing/2014/main" id="{753BAE7A-9930-BC46-B78E-A6995B98A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2720">
            <a:off x="6027071" y="1150110"/>
            <a:ext cx="2338881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4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B7E5-7250-3345-850E-49F96323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Alfabetización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4C273-80BB-1D44-8680-5AEF878B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Habilidades y estrategias similares a las utilizadas en la lectura de textos</a:t>
            </a:r>
          </a:p>
          <a:p>
            <a:pPr lvl="1" algn="l" rtl="0"/>
            <a:r>
              <a:rPr lang="es" b="0" i="0" u="none" baseline="0"/>
              <a:t>descifrar, interpretar, cuestionar, desafiar, evaluar</a:t>
            </a:r>
          </a:p>
          <a:p>
            <a:pPr algn="l" rtl="0"/>
            <a:r>
              <a:rPr lang="es" b="0" i="0" u="none" baseline="0"/>
              <a:t>Vamos a “leer” una obra de arte</a:t>
            </a:r>
          </a:p>
          <a:p>
            <a:pPr lvl="1" algn="l" rtl="0"/>
            <a:r>
              <a:rPr lang="es" b="0" i="0" u="none" baseline="0"/>
              <a:t>Una pintura de Norman Rockwell, famoso artista estadounidense</a:t>
            </a:r>
          </a:p>
          <a:p>
            <a:pPr algn="l" rtl="0"/>
            <a:r>
              <a:rPr lang="es" b="0" i="0" u="none" baseline="0"/>
              <a:t>En la “Tarjeta de Recetas OPTIC” escribe tus primeras impresiones de la imagen (sólo el número 1 en la parte superior, no más)</a:t>
            </a:r>
          </a:p>
          <a:p>
            <a:endParaRPr lang="e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C1F73F2-B018-674F-8555-3F4E693DD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297"/>
            <a:ext cx="2611437" cy="11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0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B7E5-7250-3345-850E-49F96323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Alfabetización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4C273-80BB-1D44-8680-5AEF878B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Utilizar un proceso y disponer de herramientas de análisis de la lectura ayuda a mejorar la comprensión y a ampliar la alfabetización en general.</a:t>
            </a:r>
          </a:p>
          <a:p>
            <a:pPr algn="l" rtl="0"/>
            <a:r>
              <a:rPr lang="es" b="0" i="0" u="none" baseline="0"/>
              <a:t>Tanto la lectura de textos como la lectura de obras de arte (u otros elementos no impresos) refuerzan habilidades que ayudan a todos los aspectos de la comprensión.</a:t>
            </a:r>
          </a:p>
          <a:p>
            <a:endParaRPr lang="e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C1F73F2-B018-674F-8555-3F4E693DD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297"/>
            <a:ext cx="2611437" cy="11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04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67CC6-E558-0542-A23A-F958BC363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Pregunta esencial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81F90-F6CE-8941-AD3A-9C98135754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s" b="0" i="1" u="none" baseline="0"/>
              <a:t>¿Cómo puede mejorar la comprensión el uso de estrategias de lectura?</a:t>
            </a:r>
            <a:endParaRPr lang="es" dirty="0"/>
          </a:p>
          <a:p>
            <a:pPr algn="l" rtl="0"/>
            <a:br>
              <a:rPr lang="es"/>
            </a:br>
            <a:endParaRPr lang="es" dirty="0"/>
          </a:p>
          <a:p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87666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3" y="926302"/>
            <a:ext cx="7559675" cy="3290897"/>
          </a:xfrm>
        </p:spPr>
      </p:pic>
    </p:spTree>
    <p:extLst>
      <p:ext uri="{BB962C8B-B14F-4D97-AF65-F5344CB8AC3E}">
        <p14:creationId xmlns:p14="http://schemas.microsoft.com/office/powerpoint/2010/main" val="428988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OPTIC (una estrategia de lectura)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" sz="3200" b="1" i="0" u="none" baseline="0"/>
              <a:t>O</a:t>
            </a:r>
            <a:r>
              <a:rPr lang="es" b="0" i="0" u="none" baseline="0"/>
              <a:t>bservaciones</a:t>
            </a:r>
          </a:p>
          <a:p>
            <a:pPr algn="l" rtl="0"/>
            <a:r>
              <a:rPr lang="es" sz="3200" b="1" i="0" u="none" baseline="0"/>
              <a:t>P</a:t>
            </a:r>
            <a:r>
              <a:rPr lang="es" b="0" i="0" u="none" baseline="0"/>
              <a:t>redicciones</a:t>
            </a:r>
          </a:p>
          <a:p>
            <a:pPr algn="l" rtl="0"/>
            <a:r>
              <a:rPr lang="es" sz="3200" b="1" i="0" u="none" baseline="0"/>
              <a:t>T</a:t>
            </a:r>
            <a:r>
              <a:rPr lang="es" b="0" i="0" u="none" baseline="0"/>
              <a:t>ítulos/</a:t>
            </a:r>
            <a:r>
              <a:rPr lang="es" sz="3200" b="1" i="0" u="none" baseline="0"/>
              <a:t>T</a:t>
            </a:r>
            <a:r>
              <a:rPr lang="es" b="0" i="0" u="none" baseline="0"/>
              <a:t>emas</a:t>
            </a:r>
          </a:p>
          <a:p>
            <a:pPr algn="l" rtl="0"/>
            <a:r>
              <a:rPr lang="es" sz="3200" b="1" i="0" u="none" baseline="0"/>
              <a:t>I</a:t>
            </a:r>
            <a:r>
              <a:rPr lang="es" b="0" i="0" u="none" baseline="0"/>
              <a:t>nferencias</a:t>
            </a:r>
          </a:p>
          <a:p>
            <a:pPr algn="l" rtl="0"/>
            <a:r>
              <a:rPr lang="es" sz="3200" b="1" i="0" u="none" baseline="0"/>
              <a:t>C</a:t>
            </a:r>
            <a:r>
              <a:rPr lang="es" b="0" i="0" u="none" baseline="0"/>
              <a:t>onclusiones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9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theme" id="{4C833FEB-3A0E-2F4D-9438-2C228479B3EA}" vid="{D5143739-D326-BE47-BBAC-0144614A2E7C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4569</TotalTime>
  <Words>1077</Words>
  <Application>Microsoft Office PowerPoint</Application>
  <PresentationFormat>On-screen Show (16:9)</PresentationFormat>
  <Paragraphs>127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Georgia</vt:lpstr>
      <vt:lpstr>Wingdings 2</vt:lpstr>
      <vt:lpstr>LEARN theme</vt:lpstr>
      <vt:lpstr>PowerPoint Presentation</vt:lpstr>
      <vt:lpstr>OPTIC: Una receta de estrategia de lectura</vt:lpstr>
      <vt:lpstr>PowerPoint Presentation</vt:lpstr>
      <vt:lpstr>Alfabetización visual </vt:lpstr>
      <vt:lpstr>Alfabetización visual</vt:lpstr>
      <vt:lpstr>Alfabetización visual</vt:lpstr>
      <vt:lpstr>Pregunta esencial </vt:lpstr>
      <vt:lpstr>PowerPoint Presentation</vt:lpstr>
      <vt:lpstr>OPTIC (una estrategia de lectura)</vt:lpstr>
      <vt:lpstr>OPTIC (una estrategia de lectura)</vt:lpstr>
      <vt:lpstr>OPTIC (una estrategia de lectura)</vt:lpstr>
      <vt:lpstr>OPTIC (una estrategia de lectura)</vt:lpstr>
      <vt:lpstr>OPTIC (The Shiner)</vt:lpstr>
      <vt:lpstr>OPTIC (The Shiner)</vt:lpstr>
      <vt:lpstr>OPTIC (The Shiner)</vt:lpstr>
      <vt:lpstr>OPTIC (The Shiner)</vt:lpstr>
      <vt:lpstr>OPTIC (The Shiner)</vt:lpstr>
      <vt:lpstr>PowerPoint Presentation</vt:lpstr>
      <vt:lpstr>La historia detrás de la pintura.</vt:lpstr>
      <vt:lpstr>La historia detrás de la pintura.</vt:lpstr>
      <vt:lpstr>La historia detrás de la pintura. </vt:lpstr>
      <vt:lpstr>¿Qué cambió?</vt:lpstr>
      <vt:lpstr>PowerPoint Presentation</vt:lpstr>
      <vt:lpstr>Práctica de alfabetización visual OPTIC</vt:lpstr>
      <vt:lpstr>Práctica de alfabetización visual OPTIC</vt:lpstr>
      <vt:lpstr>Estrategias de lectura con texto OPTIC</vt:lpstr>
      <vt:lpstr>Estrategias de lectura con texto OPTIC</vt:lpstr>
      <vt:lpstr>PowerPoint Presentation</vt:lpstr>
      <vt:lpstr>Solía pensar..</vt:lpstr>
      <vt:lpstr>...Pero ahora sé</vt:lpstr>
      <vt:lpstr>...Pero ahora sé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Yeargin, Adam T.</dc:creator>
  <cp:lastModifiedBy>Anna G. Patrick</cp:lastModifiedBy>
  <cp:revision>56</cp:revision>
  <dcterms:created xsi:type="dcterms:W3CDTF">2020-06-03T14:04:55Z</dcterms:created>
  <dcterms:modified xsi:type="dcterms:W3CDTF">2022-05-12T18:44:22Z</dcterms:modified>
</cp:coreProperties>
</file>