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33"/>
  </p:notesMasterIdLst>
  <p:sldIdLst>
    <p:sldId id="269" r:id="rId2"/>
    <p:sldId id="256" r:id="rId3"/>
    <p:sldId id="271" r:id="rId4"/>
    <p:sldId id="282" r:id="rId5"/>
    <p:sldId id="288" r:id="rId6"/>
    <p:sldId id="289" r:id="rId7"/>
    <p:sldId id="281" r:id="rId8"/>
    <p:sldId id="273" r:id="rId9"/>
    <p:sldId id="274" r:id="rId10"/>
    <p:sldId id="283" r:id="rId11"/>
    <p:sldId id="290" r:id="rId12"/>
    <p:sldId id="291" r:id="rId13"/>
    <p:sldId id="292" r:id="rId14"/>
    <p:sldId id="295" r:id="rId15"/>
    <p:sldId id="293" r:id="rId16"/>
    <p:sldId id="296" r:id="rId17"/>
    <p:sldId id="298" r:id="rId18"/>
    <p:sldId id="275" r:id="rId19"/>
    <p:sldId id="299" r:id="rId20"/>
    <p:sldId id="284" r:id="rId21"/>
    <p:sldId id="285" r:id="rId22"/>
    <p:sldId id="300" r:id="rId23"/>
    <p:sldId id="277" r:id="rId24"/>
    <p:sldId id="278" r:id="rId25"/>
    <p:sldId id="302" r:id="rId26"/>
    <p:sldId id="301" r:id="rId27"/>
    <p:sldId id="303" r:id="rId28"/>
    <p:sldId id="279" r:id="rId29"/>
    <p:sldId id="280" r:id="rId30"/>
    <p:sldId id="304" r:id="rId31"/>
    <p:sldId id="305" r:id="rId3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5"/>
    <p:restoredTop sz="94599"/>
  </p:normalViewPr>
  <p:slideViewPr>
    <p:cSldViewPr snapToGrid="0" snapToObjects="1">
      <p:cViewPr varScale="1">
        <p:scale>
          <a:sx n="73" d="100"/>
          <a:sy n="73" d="100"/>
        </p:scale>
        <p:origin x="192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428750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28750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0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91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57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0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85950"/>
            <a:ext cx="4041775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305800" cy="85725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8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8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7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youtu.be/LhHIY1CnO-o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5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(a reading strategy)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O</a:t>
            </a:r>
            <a:r>
              <a:rPr lang="en-US" dirty="0"/>
              <a:t>bservations</a:t>
            </a:r>
          </a:p>
          <a:p>
            <a:endParaRPr lang="en-US" dirty="0"/>
          </a:p>
          <a:p>
            <a:r>
              <a:rPr lang="en-US" dirty="0"/>
              <a:t>Make a list of ten observations</a:t>
            </a:r>
          </a:p>
          <a:p>
            <a:r>
              <a:rPr lang="en-US" dirty="0"/>
              <a:t>Visual details only</a:t>
            </a:r>
          </a:p>
          <a:p>
            <a:endParaRPr lang="en-US" dirty="0"/>
          </a:p>
          <a:p>
            <a:r>
              <a:rPr lang="en-US" sz="2000" i="1" dirty="0"/>
              <a:t>Try not to make any interpretations </a:t>
            </a:r>
            <a:br>
              <a:rPr lang="en-US" sz="2000" i="1" dirty="0"/>
            </a:br>
            <a:r>
              <a:rPr lang="en-US" sz="2000" i="1" dirty="0"/>
              <a:t>at this point in the activity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433C95C-9C75-734C-9A59-13FF00846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403301" y="903868"/>
            <a:ext cx="2734982" cy="353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8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(a reading strategy)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P</a:t>
            </a:r>
            <a:r>
              <a:rPr lang="en-US" dirty="0"/>
              <a:t>redictions</a:t>
            </a:r>
          </a:p>
          <a:p>
            <a:endParaRPr lang="en-US" dirty="0"/>
          </a:p>
          <a:p>
            <a:r>
              <a:rPr lang="en-US" dirty="0"/>
              <a:t>Make three predictions about</a:t>
            </a:r>
            <a:br>
              <a:rPr lang="en-US" dirty="0"/>
            </a:br>
            <a:r>
              <a:rPr lang="en-US" dirty="0"/>
              <a:t>what is happening in the picture</a:t>
            </a:r>
            <a:br>
              <a:rPr lang="en-US" dirty="0"/>
            </a:br>
            <a:br>
              <a:rPr lang="en-US" dirty="0"/>
            </a:br>
            <a:r>
              <a:rPr lang="en-US" sz="2300" dirty="0"/>
              <a:t>(</a:t>
            </a:r>
            <a:r>
              <a:rPr lang="en-US" sz="2300" i="1" dirty="0"/>
              <a:t>Use a highlighter or another method </a:t>
            </a:r>
            <a:br>
              <a:rPr lang="en-US" sz="2300" i="1" dirty="0"/>
            </a:br>
            <a:r>
              <a:rPr lang="en-US" sz="2300" i="1" dirty="0"/>
              <a:t>to color code each prediction with </a:t>
            </a:r>
            <a:br>
              <a:rPr lang="en-US" sz="2300" i="1" dirty="0"/>
            </a:br>
            <a:r>
              <a:rPr lang="en-US" sz="2300" i="1" dirty="0"/>
              <a:t>a different color)</a:t>
            </a:r>
          </a:p>
          <a:p>
            <a:endParaRPr lang="en-U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331BC806-C6A7-F94D-B64F-C0DAC76FE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403301" y="903868"/>
            <a:ext cx="2734982" cy="353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7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(a reading strategy)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T</a:t>
            </a:r>
            <a:r>
              <a:rPr lang="en-US" dirty="0"/>
              <a:t>itles/</a:t>
            </a:r>
            <a:r>
              <a:rPr lang="en-US" sz="3200" b="1" dirty="0"/>
              <a:t>T</a:t>
            </a:r>
            <a:r>
              <a:rPr lang="en-US" dirty="0"/>
              <a:t>hemes</a:t>
            </a:r>
          </a:p>
          <a:p>
            <a:endParaRPr lang="en-US" dirty="0"/>
          </a:p>
          <a:p>
            <a:r>
              <a:rPr lang="en-US" dirty="0"/>
              <a:t>Brainstorm potential titles for</a:t>
            </a:r>
            <a:br>
              <a:rPr lang="en-US" dirty="0"/>
            </a:br>
            <a:r>
              <a:rPr lang="en-US" dirty="0"/>
              <a:t>the art. </a:t>
            </a:r>
          </a:p>
          <a:p>
            <a:endParaRPr lang="en-US" dirty="0"/>
          </a:p>
          <a:p>
            <a:r>
              <a:rPr lang="en-US" sz="3600" b="1" dirty="0"/>
              <a:t>“The Shiner”</a:t>
            </a:r>
          </a:p>
          <a:p>
            <a:endParaRPr lang="en-U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8133866-989F-EF49-812A-FC5FE05FC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403301" y="903868"/>
            <a:ext cx="2734982" cy="353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33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(The Shiner)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I</a:t>
            </a:r>
            <a:r>
              <a:rPr lang="en-US" dirty="0"/>
              <a:t>nferences</a:t>
            </a:r>
          </a:p>
          <a:p>
            <a:endParaRPr lang="en-US" dirty="0"/>
          </a:p>
          <a:p>
            <a:r>
              <a:rPr lang="en-US" dirty="0"/>
              <a:t>Use your predictions to make</a:t>
            </a:r>
            <a:br>
              <a:rPr lang="en-US" dirty="0"/>
            </a:br>
            <a:r>
              <a:rPr lang="en-US" dirty="0"/>
              <a:t>inferences</a:t>
            </a:r>
          </a:p>
          <a:p>
            <a:r>
              <a:rPr lang="en-US" dirty="0"/>
              <a:t>Give evidence for the predictions</a:t>
            </a:r>
            <a:br>
              <a:rPr lang="en-US" dirty="0"/>
            </a:br>
            <a:r>
              <a:rPr lang="en-US" dirty="0"/>
              <a:t>using the observations</a:t>
            </a:r>
          </a:p>
          <a:p>
            <a:endParaRPr lang="en-U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100CB9E3-8867-8C46-8069-574E4905C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403301" y="903868"/>
            <a:ext cx="2734982" cy="353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43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(The Shiner)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I</a:t>
            </a:r>
            <a:r>
              <a:rPr lang="en-US" dirty="0"/>
              <a:t>nferences</a:t>
            </a:r>
          </a:p>
          <a:p>
            <a:endParaRPr lang="en-US" dirty="0"/>
          </a:p>
          <a:p>
            <a:r>
              <a:rPr lang="en-US" dirty="0"/>
              <a:t>Underline supporting evidence</a:t>
            </a:r>
            <a:br>
              <a:rPr lang="en-US" dirty="0"/>
            </a:br>
            <a:r>
              <a:rPr lang="en-US" dirty="0"/>
              <a:t>using the same color-coding from</a:t>
            </a:r>
            <a:br>
              <a:rPr lang="en-US" dirty="0"/>
            </a:br>
            <a:r>
              <a:rPr lang="en-US" dirty="0"/>
              <a:t>the prediction step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100CB9E3-8867-8C46-8069-574E4905C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403301" y="903868"/>
            <a:ext cx="2734982" cy="353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1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(The Shiner)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C</a:t>
            </a:r>
            <a:r>
              <a:rPr lang="en-US" dirty="0"/>
              <a:t>onclusions</a:t>
            </a:r>
          </a:p>
          <a:p>
            <a:endParaRPr lang="en-US" dirty="0"/>
          </a:p>
          <a:p>
            <a:r>
              <a:rPr lang="en-US" dirty="0"/>
              <a:t>Before writing anything down,</a:t>
            </a:r>
            <a:br>
              <a:rPr lang="en-US" dirty="0"/>
            </a:br>
            <a:r>
              <a:rPr lang="en-US" dirty="0"/>
              <a:t>think about who is pictured,</a:t>
            </a:r>
            <a:br>
              <a:rPr lang="en-US" dirty="0"/>
            </a:br>
            <a:r>
              <a:rPr lang="en-US" dirty="0"/>
              <a:t>what has happened, and when,</a:t>
            </a:r>
            <a:br>
              <a:rPr lang="en-US" dirty="0"/>
            </a:br>
            <a:r>
              <a:rPr lang="en-US" dirty="0"/>
              <a:t>where, why, and how it took</a:t>
            </a:r>
            <a:br>
              <a:rPr lang="en-US" dirty="0"/>
            </a:br>
            <a:r>
              <a:rPr lang="en-US" dirty="0"/>
              <a:t>place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D34E021-D568-F747-981E-73A88E6EE4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9303">
            <a:off x="5403301" y="903868"/>
            <a:ext cx="2734982" cy="353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(The Shiner)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 your Recipe Card and </a:t>
            </a:r>
            <a:br>
              <a:rPr lang="en-US" dirty="0"/>
            </a:br>
            <a:r>
              <a:rPr lang="en-US" dirty="0"/>
              <a:t>write something next to “Who”</a:t>
            </a:r>
            <a:br>
              <a:rPr lang="en-US" dirty="0"/>
            </a:br>
            <a:r>
              <a:rPr lang="en-US" i="1" dirty="0"/>
              <a:t>Who is the girl?</a:t>
            </a:r>
          </a:p>
          <a:p>
            <a:r>
              <a:rPr lang="en-US" dirty="0"/>
              <a:t>Pass again and write something</a:t>
            </a:r>
            <a:br>
              <a:rPr lang="en-US" dirty="0"/>
            </a:br>
            <a:r>
              <a:rPr lang="en-US" dirty="0"/>
              <a:t>next to ”What”</a:t>
            </a:r>
            <a:br>
              <a:rPr lang="en-US" dirty="0"/>
            </a:br>
            <a:r>
              <a:rPr lang="en-US" i="1" dirty="0"/>
              <a:t>What did she do?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FBCCAE51-BE2A-E14F-9F81-7F3904DB8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20000">
            <a:off x="5404104" y="905256"/>
            <a:ext cx="2735983" cy="353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2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(The Shiner)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Pass again, and fill out “When”</a:t>
            </a:r>
            <a:br>
              <a:rPr lang="en-US" dirty="0"/>
            </a:br>
            <a:r>
              <a:rPr lang="en-US" i="1" dirty="0"/>
              <a:t>When did it happen?</a:t>
            </a:r>
          </a:p>
          <a:p>
            <a:r>
              <a:rPr lang="en-US" dirty="0"/>
              <a:t>Pass again, and fill out “Where”</a:t>
            </a:r>
            <a:br>
              <a:rPr lang="en-US" dirty="0"/>
            </a:br>
            <a:r>
              <a:rPr lang="en-US" i="1" dirty="0"/>
              <a:t>Where did it happen?</a:t>
            </a:r>
          </a:p>
          <a:p>
            <a:r>
              <a:rPr lang="en-US" dirty="0"/>
              <a:t>Pass again, and fill out “Why”</a:t>
            </a:r>
            <a:br>
              <a:rPr lang="en-US" dirty="0"/>
            </a:br>
            <a:r>
              <a:rPr lang="en-US" i="1" dirty="0"/>
              <a:t>Why did it happen?</a:t>
            </a:r>
          </a:p>
          <a:p>
            <a:r>
              <a:rPr lang="en-US" dirty="0"/>
              <a:t>Pass again, and fill out “How”</a:t>
            </a:r>
            <a:br>
              <a:rPr lang="en-US" dirty="0"/>
            </a:br>
            <a:r>
              <a:rPr lang="en-US" i="1" dirty="0"/>
              <a:t>How will the situation be handled?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FBCCAE51-BE2A-E14F-9F81-7F3904DB8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20000">
            <a:off x="5404104" y="905256"/>
            <a:ext cx="2735983" cy="353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6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5768FB-5345-414B-8BE2-9DDA00A256B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92164" y="926302"/>
            <a:ext cx="7559673" cy="3290897"/>
          </a:xfrm>
        </p:spPr>
      </p:pic>
    </p:spTree>
    <p:extLst>
      <p:ext uri="{BB962C8B-B14F-4D97-AF65-F5344CB8AC3E}">
        <p14:creationId xmlns:p14="http://schemas.microsoft.com/office/powerpoint/2010/main" val="129755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Behind the Painting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 the Recipe Card back to its original owner</a:t>
            </a:r>
          </a:p>
          <a:p>
            <a:r>
              <a:rPr lang="en-US" dirty="0"/>
              <a:t>Read through the contributions from your peers</a:t>
            </a:r>
          </a:p>
          <a:p>
            <a:r>
              <a:rPr lang="en-US" dirty="0"/>
              <a:t>You’re going to use these details to write a story that explains the story behind the picture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500" dirty="0"/>
              <a:t>OPTIC: A Reading Strategy Recipe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Visual Literacy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Behind the Painting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Describe the picture’s context, setting, characters, and plot/conflict</a:t>
            </a:r>
          </a:p>
          <a:p>
            <a:r>
              <a:rPr lang="en-US" dirty="0"/>
              <a:t>There should be at least one sentence for each of the question categories on the recipe card</a:t>
            </a:r>
          </a:p>
          <a:p>
            <a:r>
              <a:rPr lang="en-US" dirty="0"/>
              <a:t>Include specific details and imagery, as well as evidence from the art, to support your inferences and conclusions.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Behind the Painting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the tape provided to tape your story to your back</a:t>
            </a:r>
          </a:p>
          <a:p>
            <a:r>
              <a:rPr lang="en-US" dirty="0"/>
              <a:t>Stand up and move around the room</a:t>
            </a:r>
          </a:p>
          <a:p>
            <a:r>
              <a:rPr lang="en-US" dirty="0"/>
              <a:t>Form small groups (3 or 4 students)</a:t>
            </a:r>
          </a:p>
          <a:p>
            <a:r>
              <a:rPr lang="en-US" dirty="0"/>
              <a:t>Stand in a circle facing each other’s backs</a:t>
            </a:r>
          </a:p>
          <a:p>
            <a:r>
              <a:rPr lang="en-US" dirty="0"/>
              <a:t>Read the story from the back of the person next to you</a:t>
            </a:r>
          </a:p>
          <a:p>
            <a:r>
              <a:rPr lang="en-US" dirty="0"/>
              <a:t>If time allows, rotate 180 degrees and read the story from the back of the person on the other side</a:t>
            </a:r>
          </a:p>
        </p:txBody>
      </p:sp>
    </p:spTree>
    <p:extLst>
      <p:ext uri="{BB962C8B-B14F-4D97-AF65-F5344CB8AC3E}">
        <p14:creationId xmlns:p14="http://schemas.microsoft.com/office/powerpoint/2010/main" val="225145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Changed?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Think back to your initial thoughts</a:t>
            </a:r>
            <a:br>
              <a:rPr lang="en-US" dirty="0"/>
            </a:br>
            <a:r>
              <a:rPr lang="en-US" sz="2400" i="1" dirty="0"/>
              <a:t>(prior to using OPTIC)</a:t>
            </a:r>
          </a:p>
          <a:p>
            <a:r>
              <a:rPr lang="en-US" dirty="0"/>
              <a:t>Consider your final comprehension</a:t>
            </a:r>
            <a:br>
              <a:rPr lang="en-US" dirty="0"/>
            </a:br>
            <a:r>
              <a:rPr lang="en-US" sz="2400" i="1" dirty="0"/>
              <a:t>(on the recipe card)</a:t>
            </a:r>
          </a:p>
          <a:p>
            <a:r>
              <a:rPr lang="en-US" dirty="0"/>
              <a:t>Share your thoughts with a partner</a:t>
            </a:r>
          </a:p>
          <a:p>
            <a:r>
              <a:rPr lang="en-US" dirty="0"/>
              <a:t>Explain how using the reading</a:t>
            </a:r>
            <a:br>
              <a:rPr lang="en-US" dirty="0"/>
            </a:br>
            <a:r>
              <a:rPr lang="en-US" dirty="0"/>
              <a:t>strategies enhanced comprehension</a:t>
            </a:r>
          </a:p>
        </p:txBody>
      </p:sp>
      <p:pic>
        <p:nvPicPr>
          <p:cNvPr id="6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53BAE7A-9930-BC46-B78E-A6995B98A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2720">
            <a:off x="5784719" y="1069891"/>
            <a:ext cx="2551998" cy="329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62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5768FB-5345-414B-8BE2-9DDA00A256B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92164" y="926302"/>
            <a:ext cx="7559673" cy="3290896"/>
          </a:xfrm>
        </p:spPr>
      </p:pic>
    </p:spTree>
    <p:extLst>
      <p:ext uri="{BB962C8B-B14F-4D97-AF65-F5344CB8AC3E}">
        <p14:creationId xmlns:p14="http://schemas.microsoft.com/office/powerpoint/2010/main" val="41208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BCFFC-7479-654C-9C69-6E9BD473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Visual Literacy Practice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9F73C87-800B-6944-AF8C-5216CC660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OPTIC strategy can be applied to</a:t>
            </a:r>
            <a:br>
              <a:rPr lang="en-US" dirty="0"/>
            </a:br>
            <a:r>
              <a:rPr lang="en-US" dirty="0"/>
              <a:t>any text, art, video, etc.</a:t>
            </a:r>
          </a:p>
          <a:p>
            <a:r>
              <a:rPr lang="en-US" dirty="0"/>
              <a:t>Use the blank Recipe Card while</a:t>
            </a:r>
            <a:br>
              <a:rPr lang="en-US" dirty="0"/>
            </a:br>
            <a:r>
              <a:rPr lang="en-US" dirty="0"/>
              <a:t>watching this video version of </a:t>
            </a:r>
            <a:br>
              <a:rPr lang="en-US" dirty="0"/>
            </a:br>
            <a:r>
              <a:rPr lang="en-US" dirty="0"/>
              <a:t>“The Bully” by Roger Dean Kiser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youtu.be</a:t>
            </a:r>
            <a:r>
              <a:rPr lang="en-US" dirty="0">
                <a:hlinkClick r:id="rId2"/>
              </a:rPr>
              <a:t>/LhHIY1CnO-o</a:t>
            </a:r>
            <a:endParaRPr lang="en-U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282" y="4350570"/>
            <a:ext cx="2611435" cy="1136816"/>
          </a:xfrm>
          <a:prstGeom prst="rect">
            <a:avLst/>
          </a:prstGeom>
        </p:spPr>
      </p:pic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B152CE4-685C-CD44-9B4E-41C4DBCB8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12720">
            <a:off x="5784719" y="1069891"/>
            <a:ext cx="2551998" cy="329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2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BCFFC-7479-654C-9C69-6E9BD473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Visual Literacy Practice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9F73C87-800B-6944-AF8C-5216CC660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down as many observations</a:t>
            </a:r>
            <a:br>
              <a:rPr lang="en-US" dirty="0"/>
            </a:br>
            <a:r>
              <a:rPr lang="en-US" dirty="0"/>
              <a:t>as you can </a:t>
            </a:r>
            <a:r>
              <a:rPr lang="en-US" i="1" dirty="0"/>
              <a:t>(visual details)</a:t>
            </a:r>
          </a:p>
          <a:p>
            <a:r>
              <a:rPr lang="en-US" i="1" dirty="0"/>
              <a:t>Teacher will pause video at 2:30</a:t>
            </a:r>
          </a:p>
          <a:p>
            <a:r>
              <a:rPr lang="en-US" dirty="0"/>
              <a:t>Finish writing any observations</a:t>
            </a:r>
          </a:p>
          <a:p>
            <a:r>
              <a:rPr lang="en-US" dirty="0"/>
              <a:t>Write three predictions</a:t>
            </a:r>
          </a:p>
          <a:p>
            <a:r>
              <a:rPr lang="en-US" i="1" dirty="0"/>
              <a:t>Continue the video, when finished,</a:t>
            </a:r>
            <a:br>
              <a:rPr lang="en-US" i="1" dirty="0"/>
            </a:br>
            <a:r>
              <a:rPr lang="en-US" i="1" dirty="0"/>
              <a:t>the students will share their responses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2" y="4350570"/>
            <a:ext cx="2611435" cy="1136816"/>
          </a:xfrm>
          <a:prstGeom prst="rect">
            <a:avLst/>
          </a:prstGeom>
        </p:spPr>
      </p:pic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B152CE4-685C-CD44-9B4E-41C4DBCB8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12720">
            <a:off x="5784719" y="1069891"/>
            <a:ext cx="2551998" cy="329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40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BCFFC-7479-654C-9C69-6E9BD473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Reading Strategies with Text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9F73C87-800B-6944-AF8C-5216CC660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Now apply the OPTIC reading strategies to the text version of The Bully</a:t>
            </a:r>
          </a:p>
          <a:p>
            <a:pPr lvl="1"/>
            <a:r>
              <a:rPr lang="en-US" dirty="0"/>
              <a:t>Underline key details (observations)</a:t>
            </a:r>
          </a:p>
          <a:p>
            <a:pPr lvl="1"/>
            <a:r>
              <a:rPr lang="en-US" dirty="0"/>
              <a:t>Make predictions</a:t>
            </a:r>
          </a:p>
          <a:p>
            <a:pPr lvl="1"/>
            <a:r>
              <a:rPr lang="en-US" dirty="0"/>
              <a:t>Look at the title/theme</a:t>
            </a:r>
          </a:p>
          <a:p>
            <a:pPr lvl="1"/>
            <a:r>
              <a:rPr lang="en-US" dirty="0"/>
              <a:t>Cite evidence for your inferences</a:t>
            </a:r>
          </a:p>
          <a:p>
            <a:pPr lvl="1"/>
            <a:r>
              <a:rPr lang="en-US" dirty="0"/>
              <a:t>Draw conclusions</a:t>
            </a:r>
          </a:p>
          <a:p>
            <a:r>
              <a:rPr lang="en-US" dirty="0"/>
              <a:t>While annotating, label all of the </a:t>
            </a:r>
            <a:r>
              <a:rPr lang="en-US" i="1" dirty="0"/>
              <a:t>who, what when, why</a:t>
            </a:r>
            <a:r>
              <a:rPr lang="en-US" dirty="0"/>
              <a:t>, and </a:t>
            </a:r>
            <a:r>
              <a:rPr lang="en-US" i="1" dirty="0"/>
              <a:t>how</a:t>
            </a:r>
            <a:r>
              <a:rPr lang="en-US" dirty="0"/>
              <a:t> elements that appear in the text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2" y="4350570"/>
            <a:ext cx="2611435" cy="113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2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BCFFC-7479-654C-9C69-6E9BD473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Reading Strategies with Text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9F73C87-800B-6944-AF8C-5216CC660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a one-paragraph descriptive summary of The Bully</a:t>
            </a:r>
          </a:p>
          <a:p>
            <a:r>
              <a:rPr lang="en-US" dirty="0"/>
              <a:t>Use all of the </a:t>
            </a:r>
            <a:r>
              <a:rPr lang="en-US" i="1" dirty="0"/>
              <a:t>who, what when, why</a:t>
            </a:r>
            <a:r>
              <a:rPr lang="en-US" dirty="0"/>
              <a:t>, and </a:t>
            </a:r>
            <a:r>
              <a:rPr lang="en-US" i="1" dirty="0"/>
              <a:t>how</a:t>
            </a:r>
            <a:r>
              <a:rPr lang="en-US" dirty="0"/>
              <a:t> elements that you indicated</a:t>
            </a:r>
          </a:p>
          <a:p>
            <a:r>
              <a:rPr lang="en-US" dirty="0"/>
              <a:t>Include details from your annotations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2" y="4350570"/>
            <a:ext cx="2611435" cy="113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4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5768FB-5345-414B-8BE2-9DDA00A256B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92165" y="926302"/>
            <a:ext cx="7559670" cy="3290896"/>
          </a:xfrm>
        </p:spPr>
      </p:pic>
    </p:spTree>
    <p:extLst>
      <p:ext uri="{BB962C8B-B14F-4D97-AF65-F5344CB8AC3E}">
        <p14:creationId xmlns:p14="http://schemas.microsoft.com/office/powerpoint/2010/main" val="193291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17E35-7DA9-6A4A-A545-F869341E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I Used To Think…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16EB2B1-79A0-7C4A-8A89-847102A6E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840000">
            <a:off x="5788152" y="1069848"/>
            <a:ext cx="2537400" cy="3292475"/>
          </a:xfr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283" y="4350570"/>
            <a:ext cx="2611433" cy="1136816"/>
          </a:xfrm>
          <a:prstGeom prst="rect">
            <a:avLst/>
          </a:prstGeom>
        </p:spPr>
      </p:pic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E08D6F0D-5A9E-B249-9EB8-D460AF8C1EC4}"/>
              </a:ext>
            </a:extLst>
          </p:cNvPr>
          <p:cNvSpPr txBox="1">
            <a:spLocks/>
          </p:cNvSpPr>
          <p:nvPr/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 lnSpcReduction="10000"/>
          </a:bodyPr>
          <a:lstStyle>
            <a:lvl1pPr marL="205730" indent="-20573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575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Refer back to the sticky note from the</a:t>
            </a:r>
            <a:br>
              <a:rPr lang="en-US" dirty="0"/>
            </a:br>
            <a:r>
              <a:rPr lang="en-US" dirty="0"/>
              <a:t>beginning of the lesson</a:t>
            </a:r>
          </a:p>
          <a:p>
            <a:pPr lvl="1"/>
            <a:r>
              <a:rPr lang="en-US" i="1" dirty="0"/>
              <a:t>What does “visual literacy” mean?</a:t>
            </a:r>
          </a:p>
          <a:p>
            <a:pPr lvl="1"/>
            <a:r>
              <a:rPr lang="en-US" i="1" dirty="0"/>
              <a:t>Write your definition</a:t>
            </a:r>
          </a:p>
          <a:p>
            <a:pPr lvl="1"/>
            <a:r>
              <a:rPr lang="en-US" i="1" dirty="0"/>
              <a:t>List three strategies you use to help</a:t>
            </a:r>
            <a:br>
              <a:rPr lang="en-US" i="1" dirty="0"/>
            </a:br>
            <a:r>
              <a:rPr lang="en-US" i="1" dirty="0"/>
              <a:t>understand when reading</a:t>
            </a:r>
          </a:p>
          <a:p>
            <a:r>
              <a:rPr lang="en-US" dirty="0"/>
              <a:t>Share out your original thoughts</a:t>
            </a:r>
            <a:br>
              <a:rPr lang="en-US" dirty="0"/>
            </a:br>
            <a:r>
              <a:rPr lang="en-US" dirty="0"/>
              <a:t>on visual literacy</a:t>
            </a:r>
          </a:p>
          <a:p>
            <a:r>
              <a:rPr lang="en-US" dirty="0"/>
              <a:t>Place your sticky notes on the T-chart</a:t>
            </a:r>
          </a:p>
        </p:txBody>
      </p:sp>
    </p:spTree>
    <p:extLst>
      <p:ext uri="{BB962C8B-B14F-4D97-AF65-F5344CB8AC3E}">
        <p14:creationId xmlns:p14="http://schemas.microsoft.com/office/powerpoint/2010/main" val="312220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5768FB-5345-414B-8BE2-9DDA00A256B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92163" y="925513"/>
            <a:ext cx="7559675" cy="3292475"/>
          </a:xfrm>
        </p:spPr>
      </p:pic>
    </p:spTree>
    <p:extLst>
      <p:ext uri="{BB962C8B-B14F-4D97-AF65-F5344CB8AC3E}">
        <p14:creationId xmlns:p14="http://schemas.microsoft.com/office/powerpoint/2010/main" val="170833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17E35-7DA9-6A4A-A545-F869341E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…But Now I Know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16EB2B1-79A0-7C4A-8A89-847102A6E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840000">
            <a:off x="5788152" y="1069848"/>
            <a:ext cx="2537400" cy="3292475"/>
          </a:xfr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283" y="4350570"/>
            <a:ext cx="2611433" cy="1136816"/>
          </a:xfrm>
          <a:prstGeom prst="rect">
            <a:avLst/>
          </a:prstGeom>
        </p:spPr>
      </p:pic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E08D6F0D-5A9E-B249-9EB8-D460AF8C1EC4}"/>
              </a:ext>
            </a:extLst>
          </p:cNvPr>
          <p:cNvSpPr txBox="1">
            <a:spLocks/>
          </p:cNvSpPr>
          <p:nvPr/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05730" indent="-20573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575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 a new sticky note write whether</a:t>
            </a:r>
            <a:br>
              <a:rPr lang="en-US" dirty="0"/>
            </a:br>
            <a:r>
              <a:rPr lang="en-US" dirty="0"/>
              <a:t>using the OPTIC strategy helped</a:t>
            </a:r>
            <a:br>
              <a:rPr lang="en-US" dirty="0"/>
            </a:br>
            <a:r>
              <a:rPr lang="en-US" dirty="0"/>
              <a:t>with your comprehension</a:t>
            </a:r>
          </a:p>
          <a:p>
            <a:r>
              <a:rPr lang="en-US" dirty="0"/>
              <a:t>If so, why and how did it help?</a:t>
            </a:r>
          </a:p>
          <a:p>
            <a:r>
              <a:rPr lang="en-US" dirty="0"/>
              <a:t>Share out your thoughts</a:t>
            </a:r>
          </a:p>
          <a:p>
            <a:r>
              <a:rPr lang="en-US" dirty="0"/>
              <a:t>Put the sticky notes on the T-chart</a:t>
            </a:r>
          </a:p>
        </p:txBody>
      </p:sp>
    </p:spTree>
    <p:extLst>
      <p:ext uri="{BB962C8B-B14F-4D97-AF65-F5344CB8AC3E}">
        <p14:creationId xmlns:p14="http://schemas.microsoft.com/office/powerpoint/2010/main" val="111962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17E35-7DA9-6A4A-A545-F869341E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…But Now I Know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16EB2B1-79A0-7C4A-8A89-847102A6E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840000">
            <a:off x="5788152" y="1069848"/>
            <a:ext cx="2537400" cy="3292475"/>
          </a:xfr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283" y="4350570"/>
            <a:ext cx="2611433" cy="1136816"/>
          </a:xfrm>
          <a:prstGeom prst="rect">
            <a:avLst/>
          </a:prstGeom>
        </p:spPr>
      </p:pic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E08D6F0D-5A9E-B249-9EB8-D460AF8C1EC4}"/>
              </a:ext>
            </a:extLst>
          </p:cNvPr>
          <p:cNvSpPr txBox="1">
            <a:spLocks/>
          </p:cNvSpPr>
          <p:nvPr/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 lnSpcReduction="10000"/>
          </a:bodyPr>
          <a:lstStyle>
            <a:lvl1pPr marL="205730" indent="-20573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575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were </a:t>
            </a:r>
            <a:r>
              <a:rPr lang="en-US" i="1" u="sng" dirty="0"/>
              <a:t>similarities</a:t>
            </a:r>
            <a:r>
              <a:rPr lang="en-US" dirty="0"/>
              <a:t> when using the</a:t>
            </a:r>
            <a:br>
              <a:rPr lang="en-US" dirty="0"/>
            </a:br>
            <a:r>
              <a:rPr lang="en-US" dirty="0"/>
              <a:t>OPTIC strategy among the different</a:t>
            </a:r>
            <a:br>
              <a:rPr lang="en-US" dirty="0"/>
            </a:br>
            <a:r>
              <a:rPr lang="en-US" dirty="0"/>
              <a:t>tasks of analyzing the illustration,</a:t>
            </a:r>
            <a:br>
              <a:rPr lang="en-US" dirty="0"/>
            </a:br>
            <a:r>
              <a:rPr lang="en-US" dirty="0"/>
              <a:t>the video, and the short story?</a:t>
            </a:r>
          </a:p>
          <a:p>
            <a:r>
              <a:rPr lang="en-US" dirty="0"/>
              <a:t>What were </a:t>
            </a:r>
            <a:r>
              <a:rPr lang="en-US" i="1" u="sng" dirty="0"/>
              <a:t>differences</a:t>
            </a:r>
            <a:r>
              <a:rPr lang="en-US" dirty="0"/>
              <a:t> when using</a:t>
            </a:r>
            <a:br>
              <a:rPr lang="en-US" dirty="0"/>
            </a:br>
            <a:r>
              <a:rPr lang="en-US" dirty="0"/>
              <a:t>the OPTIC strategy among the</a:t>
            </a:r>
            <a:br>
              <a:rPr lang="en-US" dirty="0"/>
            </a:br>
            <a:r>
              <a:rPr lang="en-US" dirty="0"/>
              <a:t>different tasks of analyzing the </a:t>
            </a:r>
            <a:br>
              <a:rPr lang="en-US" dirty="0"/>
            </a:br>
            <a:r>
              <a:rPr lang="en-US" dirty="0"/>
              <a:t>illustration, the video, and the story?</a:t>
            </a:r>
          </a:p>
        </p:txBody>
      </p:sp>
    </p:spTree>
    <p:extLst>
      <p:ext uri="{BB962C8B-B14F-4D97-AF65-F5344CB8AC3E}">
        <p14:creationId xmlns:p14="http://schemas.microsoft.com/office/powerpoint/2010/main" val="409396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Literacy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“visual literacy” mean?</a:t>
            </a:r>
          </a:p>
          <a:p>
            <a:r>
              <a:rPr lang="en-US" dirty="0"/>
              <a:t>Write your definition</a:t>
            </a:r>
          </a:p>
          <a:p>
            <a:r>
              <a:rPr lang="en-US" dirty="0"/>
              <a:t>List three strategies you use to help</a:t>
            </a:r>
            <a:br>
              <a:rPr lang="en-US" dirty="0"/>
            </a:br>
            <a:r>
              <a:rPr lang="en-US" dirty="0"/>
              <a:t>understand when reading</a:t>
            </a:r>
          </a:p>
          <a:p>
            <a:r>
              <a:rPr lang="en-US" dirty="0"/>
              <a:t>Share with a partner</a:t>
            </a:r>
          </a:p>
          <a:p>
            <a:endParaRPr lang="en-U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297"/>
            <a:ext cx="2611437" cy="1137363"/>
          </a:xfrm>
          <a:prstGeom prst="rect">
            <a:avLst/>
          </a:prstGeom>
        </p:spPr>
      </p:pic>
      <p:pic>
        <p:nvPicPr>
          <p:cNvPr id="6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53BAE7A-9930-BC46-B78E-A6995B98A6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12720">
            <a:off x="5784719" y="1069891"/>
            <a:ext cx="2551998" cy="329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04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1B7E5-7250-3345-850E-49F963234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4C273-80BB-1D44-8680-5AEF878B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skills and strategies used for reading text</a:t>
            </a:r>
          </a:p>
          <a:p>
            <a:pPr lvl="1"/>
            <a:r>
              <a:rPr lang="en-US" dirty="0"/>
              <a:t>decode, interpret, question, challenge, evaluate</a:t>
            </a:r>
          </a:p>
          <a:p>
            <a:r>
              <a:rPr lang="en-US" dirty="0"/>
              <a:t>We’re going to “read” a piece of art</a:t>
            </a:r>
          </a:p>
          <a:p>
            <a:pPr lvl="1"/>
            <a:r>
              <a:rPr lang="en-US" dirty="0"/>
              <a:t>A painting by Norman Rockwell, famous American artist</a:t>
            </a:r>
          </a:p>
          <a:p>
            <a:r>
              <a:rPr lang="en-US" dirty="0"/>
              <a:t>On the “OPTIC Recipe Card” write your first impressions about the image (just numeral 1 at the top, no further)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7C1F73F2-B018-674F-8555-3F4E693DD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297"/>
            <a:ext cx="2611437" cy="113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0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1B7E5-7250-3345-850E-49F963234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4C273-80BB-1D44-8680-5AEF878B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process and having reading analysis tools helps improve understanding and expand literacy in general.</a:t>
            </a:r>
          </a:p>
          <a:p>
            <a:r>
              <a:rPr lang="en-US" dirty="0"/>
              <a:t>Reading text and reading art (or other non-print items) both strengthen skills that help all aspects of comprehension.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7C1F73F2-B018-674F-8555-3F4E693DD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297"/>
            <a:ext cx="2611437" cy="113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04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67CC6-E558-0542-A23A-F958BC363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Essential Question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81F90-F6CE-8941-AD3A-9C98135754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/>
              <a:t>How can using reading strategies enhance one’s comprehension?</a:t>
            </a:r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6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5768FB-5345-414B-8BE2-9DDA00A256B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92163" y="926302"/>
            <a:ext cx="7559675" cy="3290897"/>
          </a:xfrm>
        </p:spPr>
      </p:pic>
    </p:spTree>
    <p:extLst>
      <p:ext uri="{BB962C8B-B14F-4D97-AF65-F5344CB8AC3E}">
        <p14:creationId xmlns:p14="http://schemas.microsoft.com/office/powerpoint/2010/main" val="428988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C3347F-300B-9B4B-B107-4661AB3E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OPTIC (a reading strategy)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E1BFBB-056B-334B-B28E-2521AFE04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O</a:t>
            </a:r>
            <a:r>
              <a:rPr lang="en-US" dirty="0"/>
              <a:t>bservations</a:t>
            </a:r>
          </a:p>
          <a:p>
            <a:r>
              <a:rPr lang="en-US" sz="3200" b="1" dirty="0"/>
              <a:t>P</a:t>
            </a:r>
            <a:r>
              <a:rPr lang="en-US" dirty="0"/>
              <a:t>redictions</a:t>
            </a:r>
          </a:p>
          <a:p>
            <a:r>
              <a:rPr lang="en-US" sz="3200" b="1" dirty="0"/>
              <a:t>T</a:t>
            </a:r>
            <a:r>
              <a:rPr lang="en-US" dirty="0"/>
              <a:t>itles/</a:t>
            </a:r>
            <a:r>
              <a:rPr lang="en-US" sz="3200" b="1" dirty="0"/>
              <a:t>T</a:t>
            </a:r>
            <a:r>
              <a:rPr lang="en-US" dirty="0"/>
              <a:t>hemes</a:t>
            </a:r>
          </a:p>
          <a:p>
            <a:r>
              <a:rPr lang="en-US" sz="3200" b="1" dirty="0"/>
              <a:t>I</a:t>
            </a:r>
            <a:r>
              <a:rPr lang="en-US" dirty="0"/>
              <a:t>nferences</a:t>
            </a:r>
          </a:p>
          <a:p>
            <a:r>
              <a:rPr lang="en-US" sz="3200" b="1" dirty="0"/>
              <a:t>C</a:t>
            </a:r>
            <a:r>
              <a:rPr lang="en-US" dirty="0"/>
              <a:t>onclusions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281" y="4350570"/>
            <a:ext cx="2611437" cy="113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49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theme" id="{4C833FEB-3A0E-2F4D-9438-2C228479B3EA}" vid="{D5143739-D326-BE47-BBAC-0144614A2E7C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4557</TotalTime>
  <Words>1001</Words>
  <Application>Microsoft Macintosh PowerPoint</Application>
  <PresentationFormat>On-screen Show (16:9)</PresentationFormat>
  <Paragraphs>119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Georgia</vt:lpstr>
      <vt:lpstr>Wingdings 2</vt:lpstr>
      <vt:lpstr>LEARN theme</vt:lpstr>
      <vt:lpstr>PowerPoint Presentation</vt:lpstr>
      <vt:lpstr>OPTIC: A Reading Strategy Recipe</vt:lpstr>
      <vt:lpstr>PowerPoint Presentation</vt:lpstr>
      <vt:lpstr>Visual Literacy </vt:lpstr>
      <vt:lpstr>Visual Literacy</vt:lpstr>
      <vt:lpstr>Visual Literacy</vt:lpstr>
      <vt:lpstr>Essential Question </vt:lpstr>
      <vt:lpstr>PowerPoint Presentation</vt:lpstr>
      <vt:lpstr>OPTIC (a reading strategy)</vt:lpstr>
      <vt:lpstr>OPTIC (a reading strategy)</vt:lpstr>
      <vt:lpstr>OPTIC (a reading strategy)</vt:lpstr>
      <vt:lpstr>OPTIC (a reading strategy)</vt:lpstr>
      <vt:lpstr>OPTIC (The Shiner)</vt:lpstr>
      <vt:lpstr>OPTIC (The Shiner)</vt:lpstr>
      <vt:lpstr>OPTIC (The Shiner)</vt:lpstr>
      <vt:lpstr>OPTIC (The Shiner)</vt:lpstr>
      <vt:lpstr>OPTIC (The Shiner)</vt:lpstr>
      <vt:lpstr>PowerPoint Presentation</vt:lpstr>
      <vt:lpstr>The Story Behind the Painting</vt:lpstr>
      <vt:lpstr>The Story Behind the Painting</vt:lpstr>
      <vt:lpstr>The Story Behind the Painting </vt:lpstr>
      <vt:lpstr>What Changed?</vt:lpstr>
      <vt:lpstr>PowerPoint Presentation</vt:lpstr>
      <vt:lpstr>OPTIC Visual Literacy Practice</vt:lpstr>
      <vt:lpstr>OPTIC Visual Literacy Practice</vt:lpstr>
      <vt:lpstr>OPTIC Reading Strategies with Text</vt:lpstr>
      <vt:lpstr>OPTIC Reading Strategies with Text</vt:lpstr>
      <vt:lpstr>PowerPoint Presentation</vt:lpstr>
      <vt:lpstr>I Used To Think…</vt:lpstr>
      <vt:lpstr>…But Now I Know</vt:lpstr>
      <vt:lpstr>…But Now I Know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Yeargin, Adam T.</dc:creator>
  <cp:lastModifiedBy>Yeargin, Adam T.</cp:lastModifiedBy>
  <cp:revision>55</cp:revision>
  <dcterms:created xsi:type="dcterms:W3CDTF">2020-06-03T14:04:55Z</dcterms:created>
  <dcterms:modified xsi:type="dcterms:W3CDTF">2020-07-28T12:47:02Z</dcterms:modified>
</cp:coreProperties>
</file>