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7" r:id="rId3"/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4312e3828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4312e3828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4312e3828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4312e3828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430af47d5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1430af47d5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401b9e674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1401b9e674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44726a661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144726a661e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fa7a5c3fd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13fa7a5c3fd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fe932e8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13fe932e84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fe932e84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g13fe932e84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4312e382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4312e382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4312e3828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4312e3828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 Logo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2" type="body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3" type="body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indent="-314325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/>
          <p:nvPr>
            <p:ph idx="4" type="body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indent="-314325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Graphic">
  <p:cSld name="Content with Graphic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indent="-333883" lvl="1" marL="91440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indent="-311150" lvl="3" marL="18288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/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">
  <p:cSld name="Video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/>
          <p:nvPr>
            <p:ph idx="2" type="media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 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hite BG">
  <p:cSld name="Blank White BG"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No Logo">
  <p:cSld name="Blank No Logo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subTitle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34289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b="0" sz="50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" type="body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idx="1" type="body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36550" lvl="2" marL="1371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/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ategy v1">
  <p:cSld name="Strategy v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/>
        </p:txBody>
      </p:sp>
      <p:sp>
        <p:nvSpPr>
          <p:cNvPr id="18" name="Google Shape;18;p4"/>
          <p:cNvSpPr/>
          <p:nvPr>
            <p:ph idx="2" type="pic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ategy v2">
  <p:cSld name="Strategy v2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/>
        </p:txBody>
      </p:sp>
      <p:sp>
        <p:nvSpPr>
          <p:cNvPr id="23" name="Google Shape;23;p5"/>
          <p:cNvSpPr/>
          <p:nvPr>
            <p:ph idx="2" type="pic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cap="flat" cmpd="sng" w="9525">
            <a:solidFill>
              <a:srgbClr val="BCD4E9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ll Quote">
  <p:cSld name="Pull Quot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1C3C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/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i="1" sz="1600">
                <a:solidFill>
                  <a:schemeClr val="lt1"/>
                </a:solidFill>
              </a:defRPr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/>
        </p:txBody>
      </p:sp>
      <p:pic>
        <p:nvPicPr>
          <p:cNvPr descr="A picture containing icon&#10;&#10;Description automatically generated" id="30" name="Google Shape;30;p6"/>
          <p:cNvPicPr preferRelativeResize="0"/>
          <p:nvPr/>
        </p:nvPicPr>
        <p:blipFill rotWithShape="1">
          <a:blip r:embed="rId3">
            <a:alphaModFix/>
          </a:blip>
          <a:srcRect b="56088" l="34179" r="32616" t="21571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" type="subTitle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34289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dered List">
  <p:cSld name="Ordered Lis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" type="body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indent="-336550" lvl="2" marL="1371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indent="-314325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/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b="0" sz="50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indent="-314325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/>
          <p:nvPr>
            <p:ph idx="2" type="body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indent="-314325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b="0" i="0" sz="15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L2g38xtag9Q" TargetMode="External"/><Relationship Id="rId4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ke.lt/w/s/UeO5z_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musiclab.chromeexperiments.com/Oscillators/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izotope.com/en/learn/the-beginners-guide-to-synths-for-music-production.html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idx="1" type="body"/>
          </p:nvPr>
        </p:nvSpPr>
        <p:spPr>
          <a:xfrm>
            <a:off x="457200" y="1027625"/>
            <a:ext cx="8229600" cy="371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b="1" lang="en-US"/>
              <a:t>Wave Interference</a:t>
            </a:r>
            <a:r>
              <a:rPr lang="en-US"/>
              <a:t> - the interaction of two waves when they meet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b="1" lang="en-US"/>
              <a:t>Principle of Superposition</a:t>
            </a:r>
            <a:r>
              <a:rPr lang="en-US"/>
              <a:t> - when waves interact, they overlap one another; the resulting wave has an amplitude that is the sum of the individual waves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1" lang="en-US"/>
              <a:t>Constructive Interference</a:t>
            </a:r>
            <a:r>
              <a:rPr lang="en-US"/>
              <a:t> - waves in the same phase (e.g., 2 peaks) produce a wave with an increased amplitude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US"/>
              <a:t>Destructive Interference</a:t>
            </a:r>
            <a:r>
              <a:rPr lang="en-US"/>
              <a:t> - waves in different phases (e.g., a peak </a:t>
            </a:r>
            <a:r>
              <a:rPr lang="en-US"/>
              <a:t>and </a:t>
            </a:r>
            <a:r>
              <a:rPr lang="en-US"/>
              <a:t>a trough) produce a wave with a decreased amplitude</a:t>
            </a:r>
            <a:r>
              <a:rPr lang="en-US"/>
              <a:t>; </a:t>
            </a:r>
            <a:r>
              <a:rPr lang="en-US"/>
              <a:t>waves with identical frequency and wavelength will cancel each other out</a:t>
            </a:r>
            <a:endParaRPr/>
          </a:p>
        </p:txBody>
      </p:sp>
      <p:sp>
        <p:nvSpPr>
          <p:cNvPr id="148" name="Google Shape;148;p31"/>
          <p:cNvSpPr txBox="1"/>
          <p:nvPr>
            <p:ph type="title"/>
          </p:nvPr>
        </p:nvSpPr>
        <p:spPr>
          <a:xfrm>
            <a:off x="457200" y="307249"/>
            <a:ext cx="8229600" cy="6483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Wave Interference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/>
          <p:nvPr>
            <p:ph type="title"/>
          </p:nvPr>
        </p:nvSpPr>
        <p:spPr>
          <a:xfrm>
            <a:off x="457200" y="113279"/>
            <a:ext cx="8229600" cy="8574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Constructive vs. Destructive Interference</a:t>
            </a:r>
            <a:endParaRPr/>
          </a:p>
        </p:txBody>
      </p:sp>
      <p:pic>
        <p:nvPicPr>
          <p:cNvPr id="154" name="Google Shape;154;p32"/>
          <p:cNvPicPr preferRelativeResize="0"/>
          <p:nvPr/>
        </p:nvPicPr>
        <p:blipFill rotWithShape="1">
          <a:blip r:embed="rId3">
            <a:alphaModFix/>
          </a:blip>
          <a:srcRect b="0" l="8265" r="0" t="0"/>
          <a:stretch/>
        </p:blipFill>
        <p:spPr>
          <a:xfrm>
            <a:off x="1615726" y="911125"/>
            <a:ext cx="2870050" cy="32064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5" name="Google Shape;15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2326" y="911125"/>
            <a:ext cx="2598799" cy="32064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6" name="Google Shape;15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7975" y="2328437"/>
            <a:ext cx="1883215" cy="263332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7" name="Google Shape;157;p32"/>
          <p:cNvPicPr preferRelativeResize="0"/>
          <p:nvPr/>
        </p:nvPicPr>
        <p:blipFill rotWithShape="1">
          <a:blip r:embed="rId6">
            <a:alphaModFix/>
          </a:blip>
          <a:srcRect b="0" l="0" r="3250" t="0"/>
          <a:stretch/>
        </p:blipFill>
        <p:spPr>
          <a:xfrm>
            <a:off x="111900" y="2334425"/>
            <a:ext cx="1821925" cy="26213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/>
          <p:nvPr>
            <p:ph idx="1" type="body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7012" lvl="0" marL="227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The Wave Addition and Interference Simulator shows what happens during </a:t>
            </a:r>
            <a:r>
              <a:rPr i="1" lang="en-US"/>
              <a:t>additive synthesis</a:t>
            </a:r>
            <a:r>
              <a:rPr lang="en-US"/>
              <a:t>, or when multiple waves are created by oscillators on a synthesizer and it changes the sound.</a:t>
            </a:r>
            <a:endParaRPr/>
          </a:p>
          <a:p>
            <a:pPr indent="-60952" lvl="7" marL="1645836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3" name="Google Shape;163;p33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Additive Synthesis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Cardboard Synth</a:t>
            </a:r>
            <a:endParaRPr/>
          </a:p>
        </p:txBody>
      </p:sp>
      <p:pic>
        <p:nvPicPr>
          <p:cNvPr id="169" name="Google Shape;169;p34" title="Cardboard Synthesizer Tutoria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3000" y="1164647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/>
          <p:nvPr>
            <p:ph idx="1" type="body"/>
          </p:nvPr>
        </p:nvSpPr>
        <p:spPr>
          <a:xfrm>
            <a:off x="457200" y="1309350"/>
            <a:ext cx="6365700" cy="1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7012" lvl="0" marL="227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Now manipulate the parameters to explore the following different moods: angry, growl, and sleepy.</a:t>
            </a:r>
            <a:endParaRPr/>
          </a:p>
        </p:txBody>
      </p:sp>
      <p:sp>
        <p:nvSpPr>
          <p:cNvPr id="175" name="Google Shape;175;p35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Cardboard Synth</a:t>
            </a:r>
            <a:endParaRPr/>
          </a:p>
        </p:txBody>
      </p:sp>
      <p:pic>
        <p:nvPicPr>
          <p:cNvPr id="176" name="Google Shape;17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250" y="2329278"/>
            <a:ext cx="3843577" cy="230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6"/>
          <p:cNvSpPr txBox="1"/>
          <p:nvPr>
            <p:ph idx="1" type="body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7012" lvl="0" marL="227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On a sheet of paper, answer each of the following questions:</a:t>
            </a:r>
            <a:endParaRPr/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What did you change to make each patch sound? </a:t>
            </a:r>
            <a:endParaRPr/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Why did you select those parameters? </a:t>
            </a:r>
            <a:endParaRPr/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What does changing the frequency do? The wavelength? The amplitude?</a:t>
            </a:r>
            <a:endParaRPr/>
          </a:p>
          <a:p>
            <a:pPr indent="-60952" lvl="7" marL="1645836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2" name="Google Shape;182;p36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Exit Ticket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idx="4294967295"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Make</a:t>
            </a:r>
            <a:r>
              <a:rPr lang="en-US">
                <a:solidFill>
                  <a:schemeClr val="lt1"/>
                </a:solidFill>
              </a:rPr>
              <a:t> Some Waves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5" name="Google Shape;95;p23"/>
          <p:cNvSpPr txBox="1"/>
          <p:nvPr>
            <p:ph idx="4294967295" type="body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Exploring the </a:t>
            </a:r>
            <a:r>
              <a:rPr lang="en-US"/>
              <a:t>science</a:t>
            </a:r>
            <a:r>
              <a:rPr lang="en-US"/>
              <a:t> of synthesizers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24"/>
          <p:cNvSpPr txBox="1"/>
          <p:nvPr>
            <p:ph idx="1" type="body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lnSpcReduction="20000"/>
          </a:bodyPr>
          <a:lstStyle/>
          <a:p>
            <a:pPr indent="0" lvl="0" marL="555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do synthesizers manipulate the properties of waves to create different sounds?</a:t>
            </a:r>
            <a:endParaRPr/>
          </a:p>
          <a:p>
            <a:pPr indent="0" lvl="0" marL="555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25"/>
          <p:cNvSpPr txBox="1"/>
          <p:nvPr>
            <p:ph idx="1" type="body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77800" lvl="0" marL="3984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/>
              <a:t>Understand how wave interference affects waves</a:t>
            </a:r>
            <a:endParaRPr/>
          </a:p>
          <a:p>
            <a:pPr indent="-177800" lvl="0" marL="3984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/>
              <a:t>through creation of sounds on a synthesizer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idx="1" type="body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7012" lvl="0" marL="227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Use the provided link to navigate to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Wakelet choice board</a:t>
            </a:r>
            <a:r>
              <a:rPr lang="en-US"/>
              <a:t> and follow the directions provided by your teacher.</a:t>
            </a:r>
            <a:endParaRPr/>
          </a:p>
          <a:p>
            <a:pPr indent="-60951" lvl="7" marL="1645836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3" name="Google Shape;113;p26"/>
          <p:cNvSpPr txBox="1"/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Wakelet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>
            <p:ph idx="1" type="body"/>
          </p:nvPr>
        </p:nvSpPr>
        <p:spPr>
          <a:xfrm>
            <a:off x="457200" y="1309350"/>
            <a:ext cx="48372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14630" lvl="0" marL="227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</a:pPr>
            <a:r>
              <a:rPr lang="en-US"/>
              <a:t>Stop and Jot is an activity where you pause and reflect on what you just experienced or read. Navigate to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Chrome Music Lab Oscillator</a:t>
            </a:r>
            <a:r>
              <a:rPr lang="en-US"/>
              <a:t> activity and experiment for the next few minutes. When you have finished, follow the instructions on the handout.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60952" lvl="7" marL="1645836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9" name="Google Shape;119;p27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Stop and Jot</a:t>
            </a:r>
            <a:endParaRPr/>
          </a:p>
        </p:txBody>
      </p:sp>
      <p:pic>
        <p:nvPicPr>
          <p:cNvPr id="120" name="Google Shape;12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9150" y="1164650"/>
            <a:ext cx="2448000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>
            <p:ph idx="1" type="body"/>
          </p:nvPr>
        </p:nvSpPr>
        <p:spPr>
          <a:xfrm>
            <a:off x="457200" y="1309350"/>
            <a:ext cx="48372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7012" lvl="0" marL="227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Flip to the reverse side of the Stop and Jot Handout.</a:t>
            </a:r>
            <a:endParaRPr/>
          </a:p>
          <a:p>
            <a:pPr indent="-227012" lvl="0" marL="227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N</a:t>
            </a:r>
            <a:r>
              <a:rPr lang="en-US"/>
              <a:t>avigate to the Izotope article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The Beginner's Guide to Synths for Music Production by Daniel Dixon</a:t>
            </a:r>
            <a:r>
              <a:rPr lang="en-US"/>
              <a:t>. Use the handout to summarize each section as indicated using one or two sentences.</a:t>
            </a:r>
            <a:endParaRPr/>
          </a:p>
        </p:txBody>
      </p:sp>
      <p:sp>
        <p:nvSpPr>
          <p:cNvPr id="126" name="Google Shape;126;p28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Stop and Jot, part 2</a:t>
            </a:r>
            <a:endParaRPr/>
          </a:p>
        </p:txBody>
      </p:sp>
      <p:pic>
        <p:nvPicPr>
          <p:cNvPr id="127" name="Google Shape;12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7875" y="1347750"/>
            <a:ext cx="2448000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/>
          <p:nvPr>
            <p:ph idx="1" type="body"/>
          </p:nvPr>
        </p:nvSpPr>
        <p:spPr>
          <a:xfrm>
            <a:off x="457200" y="2742400"/>
            <a:ext cx="8229600" cy="200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Use the variable slider bars to change the properties of waves 1 and 2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Explore the Standing T, Destruct, and Construct modes</a:t>
            </a:r>
            <a:endParaRPr/>
          </a:p>
        </p:txBody>
      </p:sp>
      <p:sp>
        <p:nvSpPr>
          <p:cNvPr id="133" name="Google Shape;133;p29"/>
          <p:cNvSpPr txBox="1"/>
          <p:nvPr>
            <p:ph type="title"/>
          </p:nvPr>
        </p:nvSpPr>
        <p:spPr>
          <a:xfrm>
            <a:off x="457200" y="213375"/>
            <a:ext cx="8229600" cy="7227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Wave Addition Simulation</a:t>
            </a:r>
            <a:endParaRPr/>
          </a:p>
        </p:txBody>
      </p:sp>
      <p:grpSp>
        <p:nvGrpSpPr>
          <p:cNvPr id="134" name="Google Shape;134;p29"/>
          <p:cNvGrpSpPr/>
          <p:nvPr/>
        </p:nvGrpSpPr>
        <p:grpSpPr>
          <a:xfrm>
            <a:off x="1060950" y="936050"/>
            <a:ext cx="7022124" cy="1685576"/>
            <a:chOff x="1060950" y="936050"/>
            <a:chExt cx="7022124" cy="1685576"/>
          </a:xfrm>
        </p:grpSpPr>
        <p:pic>
          <p:nvPicPr>
            <p:cNvPr id="135" name="Google Shape;135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60950" y="936051"/>
              <a:ext cx="7022124" cy="1685575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36" name="Google Shape;136;p29"/>
            <p:cNvSpPr/>
            <p:nvPr/>
          </p:nvSpPr>
          <p:spPr>
            <a:xfrm>
              <a:off x="4531175" y="936050"/>
              <a:ext cx="2465700" cy="355800"/>
            </a:xfrm>
            <a:prstGeom prst="rect">
              <a:avLst/>
            </a:prstGeom>
            <a:noFill/>
            <a:ln cap="flat" cmpd="sng" w="38100">
              <a:solidFill>
                <a:srgbClr val="910D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happens when two crests pass each other? Two troughs?</a:t>
            </a:r>
            <a:endParaRPr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does the wave sum change when crests and troughs do not align perfectly?</a:t>
            </a:r>
            <a:endParaRPr/>
          </a:p>
          <a:p>
            <a:pPr indent="-393700" lvl="0" marL="457200" rtl="0" algn="l">
              <a:spcBef>
                <a:spcPts val="1000"/>
              </a:spcBef>
              <a:spcAft>
                <a:spcPts val="1000"/>
              </a:spcAft>
              <a:buSzPts val="2600"/>
              <a:buChar char="•"/>
            </a:pPr>
            <a:r>
              <a:rPr lang="en-US"/>
              <a:t>How does changing the amplitude affect the wave sum? The frequency? The wavelength?</a:t>
            </a:r>
            <a:endParaRPr/>
          </a:p>
        </p:txBody>
      </p:sp>
      <p:sp>
        <p:nvSpPr>
          <p:cNvPr id="142" name="Google Shape;142;p30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