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4"/>
    <p:sldMasterId id="2147483668" r:id="rId5"/>
  </p:sldMasterIdLst>
  <p:notesMasterIdLst>
    <p:notesMasterId r:id="rId19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6CDC374-BA29-465A-81E7-A0C9EBD2367A}">
  <a:tblStyle styleId="{B6CDC374-BA29-465A-81E7-A0C9EBD2367A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95" d="100"/>
          <a:sy n="195" d="100"/>
        </p:scale>
        <p:origin x="74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60d47b4f6d_1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5" name="Google Shape;145;g160d47b4f6d_1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60d47b4f6d_1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Research posters. Strategy. https://learn.k20center.ou.edu/strategy/49</a:t>
            </a:r>
            <a:endParaRPr dirty="0"/>
          </a:p>
        </p:txBody>
      </p:sp>
      <p:sp>
        <p:nvSpPr>
          <p:cNvPr id="152" name="Google Shape;152;g160d47b4f6d_1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641c703964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9" name="Google Shape;159;g1641c703964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641c70396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Bell ringers and exit tickets. Strategy. </a:t>
            </a:r>
            <a:r>
              <a:rPr lang="en-US"/>
              <a:t>https://learn.k20center.ou.edu/strategy/125</a:t>
            </a:r>
            <a:endParaRPr/>
          </a:p>
        </p:txBody>
      </p:sp>
      <p:sp>
        <p:nvSpPr>
          <p:cNvPr id="166" name="Google Shape;166;g1641c70396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60d47b4f6d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I notice, I wonder. Strategy. https://learn.k20center.ou.edu/strategy/180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Elbow partners. Strategy. https://learn.k20center.ou.edu/strategy/116</a:t>
            </a:r>
            <a:endParaRPr dirty="0"/>
          </a:p>
        </p:txBody>
      </p:sp>
      <p:sp>
        <p:nvSpPr>
          <p:cNvPr id="110" name="Google Shape;110;g160d47b4f6d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Keppler, J. (2020, November 13). The bosses of the Senate. U.S. Senate: The Bosses of the Senate. Retrieved October 10, 2022, from https://www.senate.gov/art-artifacts/historical-images/political-cartoons-caricatures/38_00392.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60d47b4f6d_1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Jigsaw. Strategy. https://learn.k20center.ou.edu/strategy/179</a:t>
            </a:r>
            <a:endParaRPr dirty="0"/>
          </a:p>
        </p:txBody>
      </p:sp>
      <p:sp>
        <p:nvSpPr>
          <p:cNvPr id="124" name="Google Shape;124;g160d47b4f6d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60d47b4f6d_1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Four corners. Strategy. https://learn.k20center.ou.edu/strategy/138</a:t>
            </a:r>
            <a:endParaRPr dirty="0"/>
          </a:p>
        </p:txBody>
      </p:sp>
      <p:sp>
        <p:nvSpPr>
          <p:cNvPr id="137" name="Google Shape;137;g160d47b4f6d_1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jpg"/><Relationship Id="rId4" Type="http://schemas.openxmlformats.org/officeDocument/2006/relationships/hyperlink" Target="http://www.youtube.com/watch?v=EVS_yYQoLJ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1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2161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Is the businessman a robber baron or a captain of industry? Please be prepared to support your answer. </a:t>
            </a:r>
            <a:endParaRPr/>
          </a:p>
          <a:p>
            <a:pPr marL="1645836" lvl="7" indent="-6095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/>
          </a:p>
        </p:txBody>
      </p:sp>
      <p:sp>
        <p:nvSpPr>
          <p:cNvPr id="148" name="Google Shape;148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Share Out</a:t>
            </a:r>
            <a:endParaRPr/>
          </a:p>
        </p:txBody>
      </p:sp>
      <p:pic>
        <p:nvPicPr>
          <p:cNvPr id="149" name="Google Shape;149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98849" y="1149975"/>
            <a:ext cx="3056753" cy="28435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2"/>
          <p:cNvSpPr txBox="1">
            <a:spLocks noGrp="1"/>
          </p:cNvSpPr>
          <p:nvPr>
            <p:ph type="title"/>
          </p:nvPr>
        </p:nvSpPr>
        <p:spPr>
          <a:xfrm>
            <a:off x="457200" y="-156553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Research Posters</a:t>
            </a:r>
            <a:endParaRPr/>
          </a:p>
        </p:txBody>
      </p:sp>
      <p:graphicFrame>
        <p:nvGraphicFramePr>
          <p:cNvPr id="155" name="Google Shape;155;p32"/>
          <p:cNvGraphicFramePr/>
          <p:nvPr>
            <p:extLst>
              <p:ext uri="{D42A27DB-BD31-4B8C-83A1-F6EECF244321}">
                <p14:modId xmlns:p14="http://schemas.microsoft.com/office/powerpoint/2010/main" val="2262137852"/>
              </p:ext>
            </p:extLst>
          </p:nvPr>
        </p:nvGraphicFramePr>
        <p:xfrm>
          <a:off x="411279" y="700847"/>
          <a:ext cx="6410850" cy="4014470"/>
        </p:xfrm>
        <a:graphic>
          <a:graphicData uri="http://schemas.openxmlformats.org/drawingml/2006/table">
            <a:tbl>
              <a:tblPr>
                <a:noFill/>
                <a:tableStyleId>{B6CDC374-BA29-465A-81E7-A0C9EBD2367A}</a:tableStyleId>
              </a:tblPr>
              <a:tblGrid>
                <a:gridCol w="320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4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People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Business/Industry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Jeff Bezos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Entrepreneur/Media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Warren Buffett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Businessman/Philanthropist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Shawn Carter (Jay-Z)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Entertainment/Entrepreneur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Bill Gates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Businessman/Philanthropist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LeBron James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Athlete/Entertainment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Abigail Johnson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Businesswoman/Investor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Elon Musk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/>
                        <a:t>Engineering/Investor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3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Julia Sweet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Attorney/Businesswoman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Oprah Winfrey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Entertainment/Philanthropist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3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Mark Zuckerberg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Internet Entrepreneur/Philanthropist</a:t>
                      </a:r>
                      <a:endParaRPr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156" name="Google Shape;156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22129" y="2105477"/>
            <a:ext cx="2468095" cy="18297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Research Posters</a:t>
            </a:r>
            <a:endParaRPr/>
          </a:p>
        </p:txBody>
      </p:sp>
      <p:sp>
        <p:nvSpPr>
          <p:cNvPr id="162" name="Google Shape;162;p33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Create a poster about a business leader.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Research information about their industry, business practices, careers, net worth, etc.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Be prepared to share your findings with the class.</a:t>
            </a:r>
            <a:endParaRPr/>
          </a:p>
        </p:txBody>
      </p:sp>
      <p:pic>
        <p:nvPicPr>
          <p:cNvPr id="163" name="Google Shape;163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65975" y="1227013"/>
            <a:ext cx="3585974" cy="2689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Exit Ticket</a:t>
            </a:r>
            <a:endParaRPr/>
          </a:p>
        </p:txBody>
      </p:sp>
      <p:sp>
        <p:nvSpPr>
          <p:cNvPr id="169" name="Google Shape;169;p34"/>
          <p:cNvSpPr txBox="1">
            <a:spLocks noGrp="1"/>
          </p:cNvSpPr>
          <p:nvPr>
            <p:ph type="body" idx="1"/>
          </p:nvPr>
        </p:nvSpPr>
        <p:spPr>
          <a:xfrm>
            <a:off x="457200" y="1333300"/>
            <a:ext cx="59721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292929"/>
                </a:solidFill>
              </a:rPr>
              <a:t>In 3-5 sentences, write a response to the following questions.</a:t>
            </a:r>
            <a:endParaRPr sz="2200" dirty="0">
              <a:solidFill>
                <a:srgbClr val="292929"/>
              </a:solidFill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•"/>
            </a:pPr>
            <a:r>
              <a:rPr lang="en-US" sz="2200" i="1" dirty="0">
                <a:solidFill>
                  <a:srgbClr val="292929"/>
                </a:solidFill>
              </a:rPr>
              <a:t>Do you think the distinction between “Captain of Industry” and “Robber Baron” still holds weight today? That is, can one be a captain of industry without being a robber baron? Why or why not?</a:t>
            </a:r>
            <a:endParaRPr sz="2200" i="1" dirty="0">
              <a:solidFill>
                <a:srgbClr val="292929"/>
              </a:solidFill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•"/>
            </a:pPr>
            <a:r>
              <a:rPr lang="en-US" sz="2200" i="1" dirty="0">
                <a:solidFill>
                  <a:srgbClr val="292929"/>
                </a:solidFill>
              </a:rPr>
              <a:t>What responsibilities do millionaires or other wealthy people have to society? </a:t>
            </a:r>
            <a:endParaRPr sz="3600" i="1" dirty="0"/>
          </a:p>
        </p:txBody>
      </p:sp>
      <p:pic>
        <p:nvPicPr>
          <p:cNvPr id="170" name="Google Shape;170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87000" y="1731825"/>
            <a:ext cx="2687700" cy="1386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American Industrialists</a:t>
            </a:r>
            <a:endParaRPr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Robber Barons or Captains of Industry? 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70099"/>
            <a:ext cx="7690781" cy="1291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What impact did American industrialists have on the U.S. economy in the 19th century and beyond?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78450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452650" y="1964267"/>
            <a:ext cx="7772400" cy="2053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1200"/>
              </a:spcAft>
              <a:buSzPts val="2400"/>
              <a:buChar char="•"/>
            </a:pPr>
            <a:r>
              <a:rPr lang="en-US" dirty="0"/>
              <a:t>Recognize the differences between “Robber Barons” and “Captains of Industry.”</a:t>
            </a:r>
            <a:endParaRPr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Consider the practices modern business leaders have used to become so successful in today’s economy.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I Notice, I Wonder</a:t>
            </a:r>
            <a:endParaRPr/>
          </a:p>
        </p:txBody>
      </p:sp>
      <p:sp>
        <p:nvSpPr>
          <p:cNvPr id="113" name="Google Shape;113;p26"/>
          <p:cNvSpPr txBox="1">
            <a:spLocks noGrp="1"/>
          </p:cNvSpPr>
          <p:nvPr>
            <p:ph type="body" idx="1"/>
          </p:nvPr>
        </p:nvSpPr>
        <p:spPr>
          <a:xfrm>
            <a:off x="457200" y="1214384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92500"/>
          </a:bodyPr>
          <a:lstStyle/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Please pair up with an Elbow Partner. </a:t>
            </a:r>
            <a:endParaRPr dirty="0"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Analyze the image on the next slide with your partner. </a:t>
            </a:r>
            <a:endParaRPr dirty="0"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Write down things that you notice in one column of the T-Chart.</a:t>
            </a:r>
            <a:endParaRPr dirty="0"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In the other column, write down any questions you have about the image or what it is referencing. </a:t>
            </a:r>
            <a:endParaRPr dirty="0"/>
          </a:p>
        </p:txBody>
      </p:sp>
      <p:pic>
        <p:nvPicPr>
          <p:cNvPr id="114" name="Google Shape;11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63675" y="1214376"/>
            <a:ext cx="2300352" cy="239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The Bosses of the Senate</a:t>
            </a:r>
            <a:endParaRPr/>
          </a:p>
        </p:txBody>
      </p:sp>
      <p:pic>
        <p:nvPicPr>
          <p:cNvPr id="121" name="Google Shape;121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2350" y="1208325"/>
            <a:ext cx="6649974" cy="3781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Jigsaw</a:t>
            </a:r>
            <a:endParaRPr/>
          </a:p>
        </p:txBody>
      </p:sp>
      <p:sp>
        <p:nvSpPr>
          <p:cNvPr id="127" name="Google Shape;127;p2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92500"/>
          </a:bodyPr>
          <a:lstStyle/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Each group member will be responsible for learning about one of the four American Industrialists mentioned in the handout. </a:t>
            </a:r>
            <a:endParaRPr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After reading your assigned section, please record what you learned on the graphic organizer. </a:t>
            </a:r>
            <a:endParaRPr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Finally, share your findings with the rest of your group. </a:t>
            </a:r>
            <a:endParaRPr/>
          </a:p>
        </p:txBody>
      </p:sp>
      <p:pic>
        <p:nvPicPr>
          <p:cNvPr id="128" name="Google Shape;128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0100" y="802697"/>
            <a:ext cx="3361500" cy="336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•"/>
            </a:pPr>
            <a:r>
              <a:rPr lang="en-US" sz="2200" dirty="0"/>
              <a:t>“Robber Baron:” A derogatory term applied to powerful, wealthy industrialists from the U.S. in the 19th century. They monopolized major industries using unfair business practices. </a:t>
            </a:r>
            <a:endParaRPr sz="22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•"/>
            </a:pPr>
            <a:r>
              <a:rPr lang="en-US" sz="2200" dirty="0"/>
              <a:t>“Captain of Industry:” A group of entrepreneurs, inventors, and businessmen who acquired great wealth and success from their endeavors. Compassionate men, they used their wealth and influence in a positive way, making important contributions to improve the lives of the American people.</a:t>
            </a:r>
            <a:endParaRPr sz="2200" dirty="0"/>
          </a:p>
        </p:txBody>
      </p:sp>
      <p:sp>
        <p:nvSpPr>
          <p:cNvPr id="134" name="Google Shape;134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“Robber Barons” or “Captains of Industry”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Four Corners</a:t>
            </a:r>
            <a:endParaRPr/>
          </a:p>
        </p:txBody>
      </p:sp>
      <p:sp>
        <p:nvSpPr>
          <p:cNvPr id="140" name="Google Shape;140;p3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Get into discussion groups based on the person you read about in your reading groups. 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Each new group will be responsible for determining if the businessman they read about was a “robber baron” or a “captain of industry.”</a:t>
            </a:r>
            <a:endParaRPr dirty="0"/>
          </a:p>
        </p:txBody>
      </p:sp>
      <p:pic>
        <p:nvPicPr>
          <p:cNvPr id="141" name="Google Shape;141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2400" y="494550"/>
            <a:ext cx="2377225" cy="2211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30" title="K20 Center 5 minute tim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630100" y="2858375"/>
            <a:ext cx="2843634" cy="213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81ECC0E692C48A0B148E61CFECC3A" ma:contentTypeVersion="12" ma:contentTypeDescription="Create a new document." ma:contentTypeScope="" ma:versionID="6032c95b1214d194c89b77317faffa72">
  <xsd:schema xmlns:xsd="http://www.w3.org/2001/XMLSchema" xmlns:xs="http://www.w3.org/2001/XMLSchema" xmlns:p="http://schemas.microsoft.com/office/2006/metadata/properties" xmlns:ns3="966e68ee-ec3c-4f12-bd4f-fedbbec8de0b" xmlns:ns4="d06b737b-b789-4524-96b5-d3d460658ae2" targetNamespace="http://schemas.microsoft.com/office/2006/metadata/properties" ma:root="true" ma:fieldsID="1a9859e18f99c4d8ce53eb7baf51b1eb" ns3:_="" ns4:_="">
    <xsd:import namespace="966e68ee-ec3c-4f12-bd4f-fedbbec8de0b"/>
    <xsd:import namespace="d06b737b-b789-4524-96b5-d3d460658ae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e68ee-ec3c-4f12-bd4f-fedbbec8de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6b737b-b789-4524-96b5-d3d460658ae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1A1473D-5E82-43BF-BAD4-C08F207537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e68ee-ec3c-4f12-bd4f-fedbbec8de0b"/>
    <ds:schemaRef ds:uri="d06b737b-b789-4524-96b5-d3d460658a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B6A0BF-98CE-4746-82C9-6A3A19F624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B578AF-5B32-41D8-9E47-6FADA993922F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www.w3.org/XML/1998/namespace"/>
    <ds:schemaRef ds:uri="966e68ee-ec3c-4f12-bd4f-fedbbec8de0b"/>
    <ds:schemaRef ds:uri="http://schemas.microsoft.com/office/infopath/2007/PartnerControls"/>
    <ds:schemaRef ds:uri="d06b737b-b789-4524-96b5-d3d460658ae2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710</Words>
  <Application>Microsoft Office PowerPoint</Application>
  <PresentationFormat>On-screen Show (16:9)</PresentationFormat>
  <Paragraphs>65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Noto Sans Symbols</vt:lpstr>
      <vt:lpstr>LEARN theme</vt:lpstr>
      <vt:lpstr>LEARN theme</vt:lpstr>
      <vt:lpstr>PowerPoint Presentation</vt:lpstr>
      <vt:lpstr>American Industrialists</vt:lpstr>
      <vt:lpstr>Essential Question</vt:lpstr>
      <vt:lpstr>Lesson Objectives</vt:lpstr>
      <vt:lpstr>I Notice, I Wonder</vt:lpstr>
      <vt:lpstr>The Bosses of the Senate</vt:lpstr>
      <vt:lpstr>Jigsaw</vt:lpstr>
      <vt:lpstr>“Robber Barons” or “Captains of Industry”</vt:lpstr>
      <vt:lpstr>Four Corners</vt:lpstr>
      <vt:lpstr>Share Out</vt:lpstr>
      <vt:lpstr>Research Posters</vt:lpstr>
      <vt:lpstr>Research Posters</vt:lpstr>
      <vt:lpstr>Exit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Industrialists</dc:title>
  <dc:creator>K20 Center</dc:creator>
  <cp:lastModifiedBy>McLeod Porter, Delma</cp:lastModifiedBy>
  <cp:revision>5</cp:revision>
  <dcterms:modified xsi:type="dcterms:W3CDTF">2022-11-10T16:23:34Z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0x010100BB981ECC0E692C48A0B148E61CFECC3A</vt:lpwstr>
  </property>
</Properties>
</file>