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5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4" roundtripDataSignature="AMtx7mjm5BgKdnLkWr07JAhprDe0HWBN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203" d="100"/>
          <a:sy n="203" d="100"/>
        </p:scale>
        <p:origin x="580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2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32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s.org/wgbh/americanexperience/features/biography-emmett-till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89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01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learn.k20center.ou.edu/strategy/101%E2%80%8B%E2%80%8B%E2%80%8B%E2%80%8B%E2%80%8B%E2%80%8B%E2%80%8B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926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25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K20 Center. (2020, September 16). Paired texts H-chart. Strategies. </a:t>
            </a:r>
            <a:r>
              <a:rPr lang="en-US" sz="1400" b="0" i="0" u="sng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https://learn.k20center.ou.edu/strategy/132</a:t>
            </a:r>
            <a:r>
              <a:rPr lang="en-US" sz="1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K20 Center. (2020, September 16). Paired texts H-chart. Strategies. </a:t>
            </a:r>
            <a:r>
              <a:rPr lang="en-US" sz="1400" b="0" i="0" u="sng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https://learn.k20center.ou.edu/strategy/132</a:t>
            </a:r>
            <a:r>
              <a:rPr lang="en-US" sz="1400" b="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PBS. (n.d.). Who was Emmett Till? American experience. </a:t>
            </a:r>
            <a:r>
              <a:rPr lang="en-US" sz="14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https://www.pbs.org/wgbh/americanexperience/features/biography-emmett-till/</a:t>
            </a:r>
            <a:endParaRPr b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K20 Center. (2020, September 16). Window notes. Strategies. </a:t>
            </a:r>
            <a:r>
              <a:rPr lang="en-US" sz="14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https://learn.k20center.ou.edu/strategy/189</a:t>
            </a: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CrashCourse</a:t>
            </a:r>
            <a:r>
              <a:rPr lang="en-US" sz="14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(2022). Emmett Till: Crash course Black American history #34 [Video]. YouTube. </a:t>
            </a:r>
            <a:r>
              <a:rPr lang="en-US" sz="1400" b="0" i="0" u="sng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</a:t>
            </a:r>
            <a:r>
              <a:rPr lang="en-US" sz="1400" b="0" i="0" u="sng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400" b="0" i="0" u="sng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400" b="0" i="0" u="sng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400" b="0" i="0" u="sng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=4HljsKwpv3g</a:t>
            </a:r>
            <a:endParaRPr b="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American Experience | PBS. (2020). Emmett Till’s mother speaks | The murder of Emmett Till | American experience | PBS [Video]. YouTube. </a:t>
            </a:r>
            <a:r>
              <a:rPr lang="en-US" sz="1400" b="0" i="0" u="sng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www.youtube.com</a:t>
            </a:r>
            <a:r>
              <a:rPr lang="en-US" sz="1400" b="0" i="0" u="sng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1400" b="0" i="0" u="sng" strike="noStrik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watch?v</a:t>
            </a:r>
            <a:r>
              <a:rPr lang="en-US" sz="1400" b="0" i="0" u="sng" strike="noStrik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=4DE22TfEMEg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K20 Center. (n.d.). Poms: point of most significance. Strategies.</a:t>
            </a:r>
            <a:r>
              <a:rPr lang="en-US" sz="14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4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https://learn.k20center.ou.edu/strategy/101​​​​​​​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K20 Center. (2021, February 12). S-I-T (Surprising, interesting, troubling). Strategies. </a:t>
            </a:r>
            <a:r>
              <a:rPr lang="en-US" sz="14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https://learn.k20center.ou.edu/strategy/926</a:t>
            </a: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b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K20 Center. (n.d.). Bell ringers and exit tickets. Strategies. </a:t>
            </a:r>
            <a:r>
              <a:rPr lang="en-US" sz="1400" b="0" i="0" u="sng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https://learn.k20center.ou.edu/strategy/125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Merriam-Webster. (n.d.). Elegy. In Merriam-Webster.com dictionary. Retrieved July 11, 2022, from https://www.merriam-webster.com/dictionary/elegy</a:t>
            </a:r>
            <a:endParaRPr b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structional Strategy">
  <p:cSld name="Instructional Strateg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9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9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30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4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body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body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4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1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32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>
                <a:solidFill>
                  <a:schemeClr val="dk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2"/>
          <p:cNvSpPr txBox="1"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l">
              <a:spcBef>
                <a:spcPts val="34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Blue Background">
  <p:cSld name="Content - Blue Background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33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3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3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33"/>
          <p:cNvSpPr txBox="1">
            <a:spLocks noGrp="1"/>
          </p:cNvSpPr>
          <p:nvPr>
            <p:ph type="body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Red Background">
  <p:cSld name="Content - Red Background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34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3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34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34"/>
          <p:cNvSpPr txBox="1">
            <a:spLocks noGrp="1"/>
          </p:cNvSpPr>
          <p:nvPr>
            <p:ph type="body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35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1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1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body" idx="1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ive(s)">
  <p:cSld name="Objective(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22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2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body" idx="1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  <a:defRPr>
                <a:solidFill>
                  <a:schemeClr val="lt1"/>
                </a:solidFill>
              </a:defRPr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Char char="o"/>
              <a:defRPr>
                <a:solidFill>
                  <a:schemeClr val="lt1"/>
                </a:solidFill>
              </a:defRPr>
            </a:lvl2pPr>
            <a:lvl3pPr marL="1371600" lvl="2" indent="-39370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Char char="▪"/>
              <a:defRPr>
                <a:solidFill>
                  <a:schemeClr val="lt1"/>
                </a:solidFill>
              </a:defRPr>
            </a:lvl3pPr>
            <a:lvl4pPr marL="1828800" lvl="3" indent="-3937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6067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Char char="o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1 Column">
  <p:cSld name="Content - 1 Column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23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3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body" idx="1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Font typeface="Calibri"/>
              <a:buAutoNum type="arabicPeriod"/>
              <a:defRPr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Font typeface="Calibri"/>
              <a:buAutoNum type="alphaLcPeriod"/>
              <a:defRPr/>
            </a:lvl2pPr>
            <a:lvl3pPr marL="1371600" lvl="2" indent="-393700" algn="l">
              <a:spcBef>
                <a:spcPts val="340"/>
              </a:spcBef>
              <a:spcAft>
                <a:spcPts val="0"/>
              </a:spcAft>
              <a:buSzPts val="2600"/>
              <a:buFont typeface="Calibri"/>
              <a:buAutoNum type="romanLcPeriod"/>
              <a:defRPr/>
            </a:lvl3pPr>
            <a:lvl4pPr marL="1828800" lvl="3" indent="-4267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120"/>
              <a:buFont typeface="Arial"/>
              <a:buChar char="•"/>
              <a:defRPr/>
            </a:lvl4pPr>
            <a:lvl5pPr marL="2286000" lvl="4" indent="-3606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2080"/>
              <a:buFont typeface="Courier New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o">
  <p:cSld name="Vide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4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- 2 column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5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SzPts val="2600"/>
              <a:buFont typeface="Calibri"/>
              <a:buAutoNum type="arabicPeriod"/>
              <a:defRPr/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SzPts val="2600"/>
              <a:buFont typeface="Calibri"/>
              <a:buAutoNum type="alphaLcPeriod"/>
              <a:defRPr/>
            </a:lvl2pPr>
            <a:lvl3pPr marL="1371600" lvl="2" indent="-393700" algn="l">
              <a:spcBef>
                <a:spcPts val="340"/>
              </a:spcBef>
              <a:spcAft>
                <a:spcPts val="0"/>
              </a:spcAft>
              <a:buSzPts val="2600"/>
              <a:buFont typeface="Calibri"/>
              <a:buAutoNum type="romanLcPeriod"/>
              <a:defRPr/>
            </a:lvl3pPr>
            <a:lvl4pPr marL="1828800" lvl="3" indent="-426719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3120"/>
              <a:buFont typeface="Arial"/>
              <a:buChar char="•"/>
              <a:defRPr/>
            </a:lvl4pPr>
            <a:lvl5pPr marL="2286000" lvl="4" indent="-360679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2080"/>
              <a:buFont typeface="Courier New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ssential Question(s)">
  <p:cSld name="Essential Question(s)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27" title="k20center-logo-variations_K20 Bug -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370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  <a:defRPr>
                <a:solidFill>
                  <a:schemeClr val="lt1"/>
                </a:solidFill>
              </a:defRPr>
            </a:lvl1pPr>
            <a:lvl2pPr marL="914400" lvl="1" indent="-3937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600"/>
              <a:buChar char="o"/>
              <a:defRPr>
                <a:solidFill>
                  <a:schemeClr val="lt1"/>
                </a:solidFill>
              </a:defRPr>
            </a:lvl2pPr>
            <a:lvl3pPr marL="1371600" lvl="2" indent="-39370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2600"/>
              <a:buChar char="▪"/>
              <a:defRPr>
                <a:solidFill>
                  <a:schemeClr val="lt1"/>
                </a:solidFill>
              </a:defRPr>
            </a:lvl3pPr>
            <a:lvl4pPr marL="1828800" lvl="3" indent="-3937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  <a:defRPr>
                <a:solidFill>
                  <a:schemeClr val="lt1"/>
                </a:solidFill>
              </a:defRPr>
            </a:lvl4pPr>
            <a:lvl5pPr marL="2286000" lvl="4" indent="-36067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lt1"/>
              </a:buClr>
              <a:buSzPts val="2080"/>
              <a:buChar char="o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- 1 Column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28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2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52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>
              <a:spcBef>
                <a:spcPts val="400"/>
              </a:spcBef>
              <a:spcAft>
                <a:spcPts val="0"/>
              </a:spcAft>
              <a:buSzPts val="1800"/>
              <a:buChar char="o"/>
              <a:defRPr/>
            </a:lvl2pPr>
            <a:lvl3pPr marL="1371600" lvl="2" indent="-342900" algn="l">
              <a:spcBef>
                <a:spcPts val="34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SzPts val="144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rgbClr val="971D20"/>
              </a:buClr>
              <a:buSzPts val="2600"/>
              <a:buFont typeface="NTR"/>
              <a:buChar char="●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spcBef>
                <a:spcPts val="340"/>
              </a:spcBef>
              <a:spcAft>
                <a:spcPts val="0"/>
              </a:spcAft>
              <a:buClr>
                <a:srgbClr val="E8BF3C"/>
              </a:buClr>
              <a:buSzPts val="2600"/>
              <a:buFont typeface="Noto Sans Symbols"/>
              <a:buChar char="▪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971D20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0679" algn="l" rtl="0">
              <a:lnSpc>
                <a:spcPct val="90000"/>
              </a:lnSpc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3700" algn="l" rtl="0">
              <a:spcBef>
                <a:spcPts val="520"/>
              </a:spcBef>
              <a:spcAft>
                <a:spcPts val="0"/>
              </a:spcAft>
              <a:buClr>
                <a:srgbClr val="971D20"/>
              </a:buClr>
              <a:buSzPts val="2600"/>
              <a:buFont typeface="Play"/>
              <a:buAutoNum type="arabi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Play"/>
              <a:buAutoNum type="alpha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spcBef>
                <a:spcPts val="340"/>
              </a:spcBef>
              <a:spcAft>
                <a:spcPts val="0"/>
              </a:spcAft>
              <a:buClr>
                <a:srgbClr val="E8BF3C"/>
              </a:buClr>
              <a:buSzPts val="2600"/>
              <a:buFont typeface="Play"/>
              <a:buAutoNum type="romanLcPeriod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spcBef>
                <a:spcPts val="300"/>
              </a:spcBef>
              <a:spcAft>
                <a:spcPts val="0"/>
              </a:spcAft>
              <a:buClr>
                <a:srgbClr val="971D20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2425" algn="l" rtl="0">
              <a:spcBef>
                <a:spcPts val="270"/>
              </a:spcBef>
              <a:spcAft>
                <a:spcPts val="0"/>
              </a:spcAft>
              <a:buClr>
                <a:schemeClr val="accent1"/>
              </a:buClr>
              <a:buSzPts val="1950"/>
              <a:buFont typeface="Courier New"/>
              <a:buChar char="o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1" name="Google Shape;71;p36" title="k20center-logo-variations_K20 - Bug Color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hyperlink" Target="https://youtu.be/4HljsKwpv3g?si=vdDKKCMZb_ngGDaV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hyperlink" Target="https://youtu.be/4DE22TfEMEg?si=kEMs7vKn-juLt4_j" TargetMode="External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Paired Text H-Chart</a:t>
            </a:r>
            <a:endParaRPr/>
          </a:p>
        </p:txBody>
      </p:sp>
      <p:sp>
        <p:nvSpPr>
          <p:cNvPr id="129" name="Google Shape;129;p10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The </a:t>
            </a:r>
            <a:r>
              <a:rPr lang="en-US" b="1" dirty="0"/>
              <a:t>Document Set </a:t>
            </a:r>
            <a:r>
              <a:rPr lang="en-US" dirty="0"/>
              <a:t>contains the following two readings:</a:t>
            </a:r>
            <a:endParaRPr dirty="0"/>
          </a:p>
          <a:p>
            <a:pPr marL="914400" lvl="1" indent="-356616" algn="l" rtl="0"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“Jim Crow Laws in Mississippi”</a:t>
            </a:r>
            <a:endParaRPr dirty="0"/>
          </a:p>
          <a:p>
            <a:pPr marL="914400" lvl="1" indent="-356616" algn="l" rtl="0"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dirty="0"/>
              <a:t>“Lynching in America”</a:t>
            </a:r>
            <a:endParaRPr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With your group, you will read and analyze both documents using the </a:t>
            </a:r>
            <a:r>
              <a:rPr lang="en-US" b="1" dirty="0"/>
              <a:t>H-Chart</a:t>
            </a:r>
            <a:r>
              <a:rPr lang="en-US" dirty="0"/>
              <a:t> handout.</a:t>
            </a:r>
            <a:endParaRPr dirty="0"/>
          </a:p>
        </p:txBody>
      </p:sp>
      <p:pic>
        <p:nvPicPr>
          <p:cNvPr id="130" name="Google Shape;13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0689" y="252413"/>
            <a:ext cx="1930400" cy="11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1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Paired Text H-Chart</a:t>
            </a:r>
            <a:endParaRPr/>
          </a:p>
        </p:txBody>
      </p:sp>
      <p:sp>
        <p:nvSpPr>
          <p:cNvPr id="136" name="Google Shape;136;p11"/>
          <p:cNvSpPr txBox="1">
            <a:spLocks noGrp="1"/>
          </p:cNvSpPr>
          <p:nvPr>
            <p:ph type="body" idx="4294967295"/>
          </p:nvPr>
        </p:nvSpPr>
        <p:spPr>
          <a:xfrm>
            <a:off x="628650" y="1401817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Begin by reading “Jim Crow Laws in Mississippi” and complete the </a:t>
            </a:r>
            <a:r>
              <a:rPr lang="en-US" b="1"/>
              <a:t>left side</a:t>
            </a:r>
            <a:r>
              <a:rPr lang="en-US"/>
              <a:t> of the H-Chart. </a:t>
            </a:r>
            <a:br>
              <a:rPr lang="en-US"/>
            </a:br>
            <a:endParaRPr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Next, read “Lynching in America” and complete the </a:t>
            </a:r>
            <a:r>
              <a:rPr lang="en-US" b="1"/>
              <a:t>right side</a:t>
            </a:r>
            <a:r>
              <a:rPr lang="en-US"/>
              <a:t> of the H-Chart.</a:t>
            </a:r>
            <a:br>
              <a:rPr lang="en-US"/>
            </a:br>
            <a:endParaRPr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Lastly, use </a:t>
            </a:r>
            <a:r>
              <a:rPr lang="en-US" u="sng"/>
              <a:t>both texts</a:t>
            </a:r>
            <a:r>
              <a:rPr lang="en-US"/>
              <a:t> to answer the </a:t>
            </a:r>
            <a:r>
              <a:rPr lang="en-US" b="1"/>
              <a:t>middle section</a:t>
            </a:r>
            <a:r>
              <a:rPr lang="en-US"/>
              <a:t>. </a:t>
            </a:r>
            <a:endParaRPr/>
          </a:p>
        </p:txBody>
      </p:sp>
      <p:pic>
        <p:nvPicPr>
          <p:cNvPr id="137" name="Google Shape;13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90689" y="252413"/>
            <a:ext cx="1930400" cy="111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"/>
          <p:cNvSpPr txBox="1">
            <a:spLocks noGrp="1"/>
          </p:cNvSpPr>
          <p:nvPr>
            <p:ph type="title"/>
          </p:nvPr>
        </p:nvSpPr>
        <p:spPr>
          <a:xfrm>
            <a:off x="628650" y="44059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Emmett Louis Till</a:t>
            </a:r>
            <a:endParaRPr/>
          </a:p>
        </p:txBody>
      </p:sp>
      <p:sp>
        <p:nvSpPr>
          <p:cNvPr id="143" name="Google Shape;143;p12"/>
          <p:cNvSpPr txBox="1">
            <a:spLocks noGrp="1"/>
          </p:cNvSpPr>
          <p:nvPr>
            <p:ph type="body" idx="4294967295"/>
          </p:nvPr>
        </p:nvSpPr>
        <p:spPr>
          <a:xfrm>
            <a:off x="628650" y="988349"/>
            <a:ext cx="6845700" cy="3755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Emmett Louis Till was born in Chicago on July 25, 1941. </a:t>
            </a:r>
            <a:endParaRPr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Emmett was the only child of Louis, a soldier who died during WWII, and Mamie Till.</a:t>
            </a:r>
            <a:endParaRPr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In August of 1955, Emmett was 14 when he went down to Money, MS, to visit family. Before he left, Mamie gifted him a ring that had belonged to his father. </a:t>
            </a:r>
            <a:endParaRPr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This would later be used to identify Till, following his brutal murder.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Window Notes </a:t>
            </a:r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As you watch the video, you will use your</a:t>
            </a:r>
            <a:br>
              <a:rPr lang="en-US" dirty="0"/>
            </a:br>
            <a:r>
              <a:rPr lang="en-US" dirty="0"/>
              <a:t>“Window Notes” handout to follow along. </a:t>
            </a:r>
            <a:endParaRPr dirty="0"/>
          </a:p>
          <a:p>
            <a:pPr marL="914400" lvl="1" indent="-356616" algn="l" rtl="0"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b="1" dirty="0"/>
              <a:t>Facts: </a:t>
            </a:r>
            <a:r>
              <a:rPr lang="en-US" dirty="0"/>
              <a:t>Which facts stood out to you?</a:t>
            </a:r>
            <a:endParaRPr dirty="0"/>
          </a:p>
          <a:p>
            <a:pPr marL="914400" lvl="1" indent="-356616" algn="l" rtl="0"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b="1" dirty="0"/>
              <a:t>Feelings:</a:t>
            </a:r>
            <a:r>
              <a:rPr lang="en-US" dirty="0"/>
              <a:t> What feelings are you experiencing?</a:t>
            </a:r>
            <a:endParaRPr dirty="0"/>
          </a:p>
          <a:p>
            <a:pPr marL="914400" lvl="1" indent="-356616" algn="l" rtl="0"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b="1" dirty="0"/>
              <a:t>Questions: </a:t>
            </a:r>
            <a:r>
              <a:rPr lang="en-US" dirty="0"/>
              <a:t>What questions do you have?</a:t>
            </a:r>
            <a:endParaRPr dirty="0"/>
          </a:p>
          <a:p>
            <a:pPr marL="914400" lvl="1" indent="-356616" algn="l" rtl="0"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 b="1" dirty="0"/>
              <a:t>Lasting Impact:</a:t>
            </a:r>
            <a:r>
              <a:rPr lang="en-US" dirty="0"/>
              <a:t> What lasting impact did this have?</a:t>
            </a:r>
            <a:endParaRPr dirty="0"/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00551" y="274638"/>
            <a:ext cx="1474321" cy="154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4"/>
          <p:cNvSpPr txBox="1">
            <a:spLocks noGrp="1"/>
          </p:cNvSpPr>
          <p:nvPr>
            <p:ph type="title"/>
          </p:nvPr>
        </p:nvSpPr>
        <p:spPr>
          <a:xfrm>
            <a:off x="754063" y="4329113"/>
            <a:ext cx="7635875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Emmett Till: Crash Course Black American History #34</a:t>
            </a:r>
            <a:endParaRPr dirty="0"/>
          </a:p>
        </p:txBody>
      </p:sp>
      <p:pic>
        <p:nvPicPr>
          <p:cNvPr id="2" name="Emmett Till: Crash Course Black American History #34.mp4">
            <a:hlinkClick r:id="" action="ppaction://media"/>
            <a:extLst>
              <a:ext uri="{FF2B5EF4-FFF2-40B4-BE49-F238E27FC236}">
                <a16:creationId xmlns:a16="http://schemas.microsoft.com/office/drawing/2014/main" id="{C5033A67-5DD1-8A5C-DE60-9B5FC710B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0526" y="558705"/>
            <a:ext cx="6702948" cy="3770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>
            <a:spLocks noGrp="1"/>
          </p:cNvSpPr>
          <p:nvPr>
            <p:ph type="title"/>
          </p:nvPr>
        </p:nvSpPr>
        <p:spPr>
          <a:xfrm>
            <a:off x="754063" y="4329113"/>
            <a:ext cx="7635875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Emmett Till's Mother Speaks | The Murder of Emmett Till | American Experience | PBS </a:t>
            </a:r>
            <a:endParaRPr dirty="0"/>
          </a:p>
        </p:txBody>
      </p:sp>
      <p:pic>
        <p:nvPicPr>
          <p:cNvPr id="2" name="Emmett Till's Mother Speaks  The Murder of Emmett Till  American Experience  PBS.mp4">
            <a:hlinkClick r:id="" action="ppaction://media"/>
            <a:extLst>
              <a:ext uri="{FF2B5EF4-FFF2-40B4-BE49-F238E27FC236}">
                <a16:creationId xmlns:a16="http://schemas.microsoft.com/office/drawing/2014/main" id="{AD95E614-5CA5-8BDE-DC1E-FC0A0477B3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1783" y="512887"/>
            <a:ext cx="6460434" cy="3633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POMS: Point of Most Significance</a:t>
            </a:r>
            <a:endParaRPr/>
          </a:p>
        </p:txBody>
      </p:sp>
      <p:sp>
        <p:nvSpPr>
          <p:cNvPr id="168" name="Google Shape;168;p16"/>
          <p:cNvSpPr txBox="1">
            <a:spLocks noGrp="1"/>
          </p:cNvSpPr>
          <p:nvPr>
            <p:ph type="body" idx="1"/>
          </p:nvPr>
        </p:nvSpPr>
        <p:spPr>
          <a:xfrm>
            <a:off x="628649" y="1370013"/>
            <a:ext cx="5235215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19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/>
              <a:t>With your partner, discuss what stood out to you the most from the video.</a:t>
            </a:r>
            <a:endParaRPr/>
          </a:p>
          <a:p>
            <a:pPr marL="914400" lvl="1" indent="-3566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600"/>
              <a:buChar char="o"/>
            </a:pPr>
            <a:r>
              <a:rPr lang="en-US"/>
              <a:t>What was your “point of most significance” from the video?</a:t>
            </a:r>
            <a:endParaRPr/>
          </a:p>
          <a:p>
            <a:pPr marL="914400" lvl="1" indent="-19151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pic>
        <p:nvPicPr>
          <p:cNvPr id="169" name="Google Shape;1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3865" y="1639613"/>
            <a:ext cx="2651485" cy="232004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S-I-T (Surprising, Interesting, Troubling)</a:t>
            </a:r>
            <a:endParaRPr/>
          </a:p>
        </p:txBody>
      </p:sp>
      <p:sp>
        <p:nvSpPr>
          <p:cNvPr id="175" name="Google Shape;175;p17"/>
          <p:cNvSpPr txBox="1">
            <a:spLocks noGrp="1"/>
          </p:cNvSpPr>
          <p:nvPr>
            <p:ph type="body" idx="1"/>
          </p:nvPr>
        </p:nvSpPr>
        <p:spPr>
          <a:xfrm>
            <a:off x="628649" y="1370013"/>
            <a:ext cx="5141529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192" algn="l" rtl="0">
              <a:lnSpc>
                <a:spcPct val="102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-US" sz="2200" dirty="0"/>
              <a:t>With your elbow partner, read “Public Law 117-107” and come up with a response for the following: </a:t>
            </a:r>
            <a:endParaRPr sz="2200" dirty="0"/>
          </a:p>
          <a:p>
            <a:pPr marL="914400" lvl="1" indent="-356616" algn="l" rtl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SzPts val="2200"/>
              <a:buChar char="o"/>
            </a:pPr>
            <a:r>
              <a:rPr lang="en-US" sz="2200" dirty="0"/>
              <a:t>A </a:t>
            </a:r>
            <a:r>
              <a:rPr lang="en-US" sz="2200" u="sng" dirty="0"/>
              <a:t>surprising</a:t>
            </a:r>
            <a:r>
              <a:rPr lang="en-US" sz="2200" dirty="0"/>
              <a:t> fact or idea</a:t>
            </a:r>
            <a:endParaRPr dirty="0"/>
          </a:p>
          <a:p>
            <a:pPr marL="914400" lvl="1" indent="-356616" algn="l" rtl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SzPts val="2200"/>
              <a:buChar char="o"/>
            </a:pPr>
            <a:r>
              <a:rPr lang="en-US" sz="2200" dirty="0"/>
              <a:t>An </a:t>
            </a:r>
            <a:r>
              <a:rPr lang="en-US" sz="2200" u="sng" dirty="0"/>
              <a:t>interesting</a:t>
            </a:r>
            <a:r>
              <a:rPr lang="en-US" sz="2200" dirty="0"/>
              <a:t> fact or idea</a:t>
            </a:r>
            <a:endParaRPr dirty="0"/>
          </a:p>
          <a:p>
            <a:pPr marL="914400" lvl="1" indent="-356616" algn="l" rtl="0">
              <a:lnSpc>
                <a:spcPct val="102000"/>
              </a:lnSpc>
              <a:spcBef>
                <a:spcPts val="400"/>
              </a:spcBef>
              <a:spcAft>
                <a:spcPts val="0"/>
              </a:spcAft>
              <a:buSzPts val="2200"/>
              <a:buChar char="o"/>
            </a:pPr>
            <a:r>
              <a:rPr lang="en-US" sz="2200" dirty="0"/>
              <a:t>A </a:t>
            </a:r>
            <a:r>
              <a:rPr lang="en-US" sz="2200" u="sng" dirty="0"/>
              <a:t>troubling</a:t>
            </a:r>
            <a:r>
              <a:rPr lang="en-US" sz="2200" dirty="0"/>
              <a:t> fact or idea   </a:t>
            </a:r>
            <a:endParaRPr sz="2200" dirty="0"/>
          </a:p>
        </p:txBody>
      </p:sp>
      <p:pic>
        <p:nvPicPr>
          <p:cNvPr id="176" name="Google Shape;176;p17" descr="Cover Image"/>
          <p:cNvPicPr preferRelativeResize="0"/>
          <p:nvPr/>
        </p:nvPicPr>
        <p:blipFill rotWithShape="1">
          <a:blip r:embed="rId3">
            <a:alphaModFix/>
          </a:blip>
          <a:srcRect r="-5" b="2019"/>
          <a:stretch/>
        </p:blipFill>
        <p:spPr>
          <a:xfrm>
            <a:off x="6243145" y="1808622"/>
            <a:ext cx="2051488" cy="173062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Exit-Ticket</a:t>
            </a:r>
            <a:endParaRPr/>
          </a:p>
        </p:txBody>
      </p:sp>
      <p:sp>
        <p:nvSpPr>
          <p:cNvPr id="182" name="Google Shape;182;p18"/>
          <p:cNvSpPr txBox="1">
            <a:spLocks noGrp="1"/>
          </p:cNvSpPr>
          <p:nvPr>
            <p:ph type="body" idx="4294967295"/>
          </p:nvPr>
        </p:nvSpPr>
        <p:spPr>
          <a:xfrm>
            <a:off x="513036" y="1625600"/>
            <a:ext cx="7886700" cy="3243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i="1"/>
              <a:t>How can one individual influence a movement?</a:t>
            </a:r>
            <a:endParaRPr/>
          </a:p>
          <a:p>
            <a:pPr marL="64008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50369" y="323902"/>
            <a:ext cx="1930400" cy="100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"/>
          <p:cNvSpPr txBox="1">
            <a:spLocks noGrp="1"/>
          </p:cNvSpPr>
          <p:nvPr>
            <p:ph type="title"/>
          </p:nvPr>
        </p:nvSpPr>
        <p:spPr>
          <a:xfrm>
            <a:off x="623888" y="560388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Remembering Emmett Till</a:t>
            </a:r>
            <a:endParaRPr/>
          </a:p>
        </p:txBody>
      </p:sp>
      <p:sp>
        <p:nvSpPr>
          <p:cNvPr id="81" name="Google Shape;81;p2"/>
          <p:cNvSpPr txBox="1">
            <a:spLocks noGrp="1"/>
          </p:cNvSpPr>
          <p:nvPr>
            <p:ph type="body" idx="1"/>
          </p:nvPr>
        </p:nvSpPr>
        <p:spPr>
          <a:xfrm>
            <a:off x="623888" y="2808288"/>
            <a:ext cx="7885112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en-US" dirty="0"/>
              <a:t>The Early Struggles Against Jim Crow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"/>
          <p:cNvSpPr txBox="1">
            <a:spLocks noGrp="1"/>
          </p:cNvSpPr>
          <p:nvPr>
            <p:ph type="title"/>
          </p:nvPr>
        </p:nvSpPr>
        <p:spPr>
          <a:xfrm>
            <a:off x="514286" y="237843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87" name="Google Shape;87;p3"/>
          <p:cNvSpPr txBox="1">
            <a:spLocks noGrp="1"/>
          </p:cNvSpPr>
          <p:nvPr>
            <p:ph type="body" idx="1"/>
          </p:nvPr>
        </p:nvSpPr>
        <p:spPr>
          <a:xfrm>
            <a:off x="629444" y="2498269"/>
            <a:ext cx="7885112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Analyze the impact of Jim Crow laws in America.</a:t>
            </a:r>
            <a:endParaRPr dirty="0"/>
          </a:p>
          <a:p>
            <a:pPr marL="457200" lvl="0" indent="-457200" algn="l" rtl="0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dirty="0"/>
              <a:t>Examine the history of lynching and the murder of Emmett Till. 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“Playground Elegy”</a:t>
            </a:r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i="1"/>
              <a:t>What words from the poem stuck out to you the most?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“Playground Elegy”</a:t>
            </a:r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i="1"/>
              <a:t>What do you think this poem is about?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“Playground Elegy”</a:t>
            </a:r>
            <a:endParaRPr/>
          </a:p>
        </p:txBody>
      </p:sp>
      <p:sp>
        <p:nvSpPr>
          <p:cNvPr id="105" name="Google Shape;105;p6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i="1"/>
              <a:t>What do you think the word </a:t>
            </a:r>
            <a:r>
              <a:rPr lang="en-US" b="1" i="1"/>
              <a:t>elegy</a:t>
            </a:r>
            <a:r>
              <a:rPr lang="en-US" i="1"/>
              <a:t> means?</a:t>
            </a:r>
            <a:endParaRPr/>
          </a:p>
          <a:p>
            <a:pPr marL="64008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Defining Elegy</a:t>
            </a:r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b="1" i="1"/>
              <a:t>Elegy: </a:t>
            </a:r>
            <a:r>
              <a:rPr lang="en-US"/>
              <a:t>a song or poem expressing sorrow or lamentation especially for one who is dead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 txBox="1"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“Playground Elegy”</a:t>
            </a: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body" idx="4294967295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-US" i="1" dirty="0"/>
              <a:t>After reading the poem again and knowing the definition of elegy, does your understanding of the poem change? If so, how?</a:t>
            </a:r>
            <a:endParaRPr dirty="0"/>
          </a:p>
          <a:p>
            <a:pPr marL="64008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i="1" dirty="0"/>
          </a:p>
          <a:p>
            <a:pPr marL="457200" lvl="0" indent="-393192" algn="l" rtl="0">
              <a:spcBef>
                <a:spcPts val="520"/>
              </a:spcBef>
              <a:spcAft>
                <a:spcPts val="0"/>
              </a:spcAft>
              <a:buSzPts val="2600"/>
              <a:buChar char="●"/>
            </a:pPr>
            <a:r>
              <a:rPr lang="en-US" i="1" dirty="0"/>
              <a:t>What do you think the author's purpose was for writing this poem?</a:t>
            </a:r>
            <a:endParaRPr dirty="0"/>
          </a:p>
          <a:p>
            <a:pPr marL="64008" lvl="0" indent="0" algn="l" rtl="0">
              <a:spcBef>
                <a:spcPts val="520"/>
              </a:spcBef>
              <a:spcAft>
                <a:spcPts val="0"/>
              </a:spcAft>
              <a:buSzPts val="2600"/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 txBox="1">
            <a:spLocks noGrp="1"/>
          </p:cNvSpPr>
          <p:nvPr>
            <p:ph type="title"/>
          </p:nvPr>
        </p:nvSpPr>
        <p:spPr>
          <a:xfrm>
            <a:off x="623888" y="147029"/>
            <a:ext cx="7886700" cy="213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Essential Question</a:t>
            </a:r>
            <a:endParaRPr dirty="0"/>
          </a:p>
        </p:txBody>
      </p:sp>
      <p:sp>
        <p:nvSpPr>
          <p:cNvPr id="123" name="Google Shape;123;p9"/>
          <p:cNvSpPr txBox="1">
            <a:spLocks noGrp="1"/>
          </p:cNvSpPr>
          <p:nvPr>
            <p:ph type="body" idx="1"/>
          </p:nvPr>
        </p:nvSpPr>
        <p:spPr>
          <a:xfrm>
            <a:off x="627738" y="2517057"/>
            <a:ext cx="7885112" cy="13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93192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●"/>
            </a:pPr>
            <a:r>
              <a:rPr lang="en-US" dirty="0"/>
              <a:t>How can one individual influence a movement?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806</Words>
  <Application>Microsoft Office PowerPoint</Application>
  <PresentationFormat>On-screen Show (16:9)</PresentationFormat>
  <Paragraphs>63</Paragraphs>
  <Slides>18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Courier New</vt:lpstr>
      <vt:lpstr>NTR</vt:lpstr>
      <vt:lpstr>Play</vt:lpstr>
      <vt:lpstr>Custom Design</vt:lpstr>
      <vt:lpstr>1_Custom Design</vt:lpstr>
      <vt:lpstr>PowerPoint Presentation</vt:lpstr>
      <vt:lpstr>Remembering Emmett Till</vt:lpstr>
      <vt:lpstr>Learning Objectives</vt:lpstr>
      <vt:lpstr>“Playground Elegy”</vt:lpstr>
      <vt:lpstr>“Playground Elegy”</vt:lpstr>
      <vt:lpstr>“Playground Elegy”</vt:lpstr>
      <vt:lpstr>Defining Elegy</vt:lpstr>
      <vt:lpstr>“Playground Elegy”</vt:lpstr>
      <vt:lpstr>Essential Question</vt:lpstr>
      <vt:lpstr>Paired Text H-Chart</vt:lpstr>
      <vt:lpstr>Paired Text H-Chart</vt:lpstr>
      <vt:lpstr>Emmett Louis Till</vt:lpstr>
      <vt:lpstr>Window Notes </vt:lpstr>
      <vt:lpstr>Emmett Till: Crash Course Black American History #34</vt:lpstr>
      <vt:lpstr>Emmett Till's Mother Speaks | The Murder of Emmett Till | American Experience | PBS </vt:lpstr>
      <vt:lpstr>POMS: Point of Most Significance</vt:lpstr>
      <vt:lpstr>S-I-T (Surprising, Interesting, Troubling)</vt:lpstr>
      <vt:lpstr>Exit-Ticket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Gracia, Ann M.</dc:creator>
  <cp:lastModifiedBy>McLeod Porter, Delma</cp:lastModifiedBy>
  <cp:revision>5</cp:revision>
  <dcterms:created xsi:type="dcterms:W3CDTF">2025-08-05T20:58:42Z</dcterms:created>
  <dcterms:modified xsi:type="dcterms:W3CDTF">2025-09-03T16:13:59Z</dcterms:modified>
</cp:coreProperties>
</file>