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17"/>
  </p:notesMasterIdLst>
  <p:sldIdLst>
    <p:sldId id="256" r:id="rId3"/>
    <p:sldId id="257" r:id="rId4"/>
    <p:sldId id="258" r:id="rId5"/>
    <p:sldId id="259" r:id="rId6"/>
    <p:sldId id="272" r:id="rId7"/>
    <p:sldId id="279" r:id="rId8"/>
    <p:sldId id="281" r:id="rId9"/>
    <p:sldId id="282" r:id="rId10"/>
    <p:sldId id="283" r:id="rId11"/>
    <p:sldId id="284" r:id="rId12"/>
    <p:sldId id="285" r:id="rId13"/>
    <p:sldId id="286" r:id="rId14"/>
    <p:sldId id="287" r:id="rId15"/>
    <p:sldId id="288"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9C94B2-4291-4ED5-A50A-A03EC59F84B8}">
  <a:tblStyle styleId="{029C94B2-4291-4ED5-A50A-A03EC59F84B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16" autoAdjust="0"/>
  </p:normalViewPr>
  <p:slideViewPr>
    <p:cSldViewPr snapToGrid="0" snapToObjects="1">
      <p:cViewPr varScale="1">
        <p:scale>
          <a:sx n="147" d="100"/>
          <a:sy n="147" d="100"/>
        </p:scale>
        <p:origin x="11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n-dHeNfXtgc?si=NX1EcqwgSyclqeU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rindleinstitute.org/books/fish-is-fish/"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Teddy Bear Book is different because it is about stuffed bears and not real-life bears.</a:t>
            </a:r>
          </a:p>
          <a:p>
            <a:pPr marL="0" lvl="0" indent="0" algn="l" rtl="0">
              <a:spcBef>
                <a:spcPts val="0"/>
              </a:spcBef>
              <a:spcAft>
                <a:spcPts val="0"/>
              </a:spcAft>
              <a:buNone/>
            </a:pPr>
            <a:r>
              <a:rPr lang="en-US" dirty="0"/>
              <a:t>Brown Bear, Brown Bear, Brown Bear is different because it is a fictional book and the other two books are nonfiction. </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220032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My Big Board Book-Transport book is different because it is nonfiction. The other two books are fictional because they have been made up and are not about real-life experiences. The book Toot and Pop! Is also different because it does not have any pictures of airplanes on the cover.  </a:t>
            </a:r>
          </a:p>
          <a:p>
            <a:endParaRPr lang="en-US" dirty="0"/>
          </a:p>
          <a:p>
            <a:endParaRPr lang="en-US" dirty="0"/>
          </a:p>
        </p:txBody>
      </p:sp>
    </p:spTree>
    <p:extLst>
      <p:ext uri="{BB962C8B-B14F-4D97-AF65-F5344CB8AC3E}">
        <p14:creationId xmlns:p14="http://schemas.microsoft.com/office/powerpoint/2010/main" val="3677605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They all belong because they are all nonfiction. Is it always easy to tell just by the cover? Are we sure these books are all nonfiction? What would we have to do to find out? </a:t>
            </a:r>
          </a:p>
          <a:p>
            <a:r>
              <a:rPr lang="en-US" dirty="0"/>
              <a:t>Students may give you other reasons why one book doesn't’ belong, and as long as their reasoning is correct, that is fine. For example, the book in the center has a frame around it. The others do not.  Books one and two have pictures of butterflies on the cover.  The Bug Book does not have a butterfly on it. </a:t>
            </a:r>
          </a:p>
          <a:p>
            <a:endParaRPr lang="en-US" dirty="0"/>
          </a:p>
        </p:txBody>
      </p:sp>
    </p:spTree>
    <p:extLst>
      <p:ext uri="{BB962C8B-B14F-4D97-AF65-F5344CB8AC3E}">
        <p14:creationId xmlns:p14="http://schemas.microsoft.com/office/powerpoint/2010/main" val="324649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none" dirty="0">
                <a:solidFill>
                  <a:schemeClr val="tx1"/>
                </a:solidFill>
                <a:hlinkClick r:id="rId3">
                  <a:extLst>
                    <a:ext uri="{A12FA001-AC4F-418D-AE19-62706E023703}">
                      <ahyp:hlinkClr xmlns:ahyp="http://schemas.microsoft.com/office/drawing/2018/hyperlinkcolor" val="tx"/>
                    </a:ext>
                  </a:extLst>
                </a:hlinkClick>
              </a:rPr>
              <a:t>You can use this read aloud or better yet, you read the book to the kid</a:t>
            </a:r>
            <a:r>
              <a:rPr lang="en-US" u="sng" dirty="0">
                <a:solidFill>
                  <a:schemeClr val="tx1"/>
                </a:solidFill>
                <a:hlinkClick r:id="rId3">
                  <a:extLst>
                    <a:ext uri="{A12FA001-AC4F-418D-AE19-62706E023703}">
                      <ahyp:hlinkClr xmlns:ahyp="http://schemas.microsoft.com/office/drawing/2018/hyperlinkcolor" val="tx"/>
                    </a:ext>
                  </a:extLst>
                </a:hlinkClick>
              </a:rPr>
              <a:t>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2200CC"/>
              </a:solidFill>
              <a:hlinkClick r:id="rId3">
                <a:extLst>
                  <a:ext uri="{A12FA001-AC4F-418D-AE19-62706E023703}">
                    <ahyp:hlinkClr xmlns:ahyp="http://schemas.microsoft.com/office/drawing/2018/hyperlinkcolor" val="tx"/>
                  </a:ext>
                </a:extLst>
              </a:hlinkClick>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2200CC"/>
                </a:solidFill>
                <a:hlinkClick r:id="rId3">
                  <a:extLst>
                    <a:ext uri="{A12FA001-AC4F-418D-AE19-62706E023703}">
                      <ahyp:hlinkClr xmlns:ahyp="http://schemas.microsoft.com/office/drawing/2018/hyperlinkcolor" val="tx"/>
                    </a:ext>
                  </a:extLst>
                </a:hlinkClick>
              </a:rPr>
              <a:t>https://youtu.be/n-dHeNfXtgc?si=NX1EcqwgSyclqeUP</a:t>
            </a:r>
            <a:endParaRPr lang="en-US" dirty="0"/>
          </a:p>
          <a:p>
            <a:endParaRPr lang="en-US" dirty="0"/>
          </a:p>
        </p:txBody>
      </p:sp>
    </p:spTree>
    <p:extLst>
      <p:ext uri="{BB962C8B-B14F-4D97-AF65-F5344CB8AC3E}">
        <p14:creationId xmlns:p14="http://schemas.microsoft.com/office/powerpoint/2010/main" val="360919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is the practice slide: Students might say that the different one it is the red circle because the other two figures are blue, or they could say it is the triangle because the other two are circles. Or some of your students might say circle one is different because it does not have an outline around it. </a:t>
            </a:r>
          </a:p>
          <a:p>
            <a:endParaRPr lang="en-US" dirty="0"/>
          </a:p>
        </p:txBody>
      </p:sp>
    </p:spTree>
    <p:extLst>
      <p:ext uri="{BB962C8B-B14F-4D97-AF65-F5344CB8AC3E}">
        <p14:creationId xmlns:p14="http://schemas.microsoft.com/office/powerpoint/2010/main" val="391141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u="sng" dirty="0">
              <a:solidFill>
                <a:schemeClr val="tx1"/>
              </a:solidFill>
              <a:hlinkClick r:id="rId3" tooltip="https://www.prindleinstitute.org/books/fish-is-fish/">
                <a:extLst>
                  <a:ext uri="{A12FA001-AC4F-418D-AE19-62706E023703}">
                    <ahyp:hlinkClr xmlns:ahyp="http://schemas.microsoft.com/office/drawing/2018/hyperlinkcolor" val="tx"/>
                  </a:ext>
                </a:extLst>
              </a:hlinkClick>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u="none" dirty="0">
                <a:solidFill>
                  <a:schemeClr val="tx1"/>
                </a:solidFill>
                <a:hlinkClick r:id="rId3" tooltip="https://www.prindleinstitute.org/books/fish-is-fish/">
                  <a:extLst>
                    <a:ext uri="{A12FA001-AC4F-418D-AE19-62706E023703}">
                      <ahyp:hlinkClr xmlns:ahyp="http://schemas.microsoft.com/office/drawing/2018/hyperlinkcolor" val="tx"/>
                    </a:ext>
                  </a:extLst>
                </a:hlinkClick>
              </a:rPr>
              <a:t>Eyewitness Dog does not belong because it is about real dogs.  The other two slides are about imaginary animals.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u="none" dirty="0">
              <a:solidFill>
                <a:srgbClr val="2200CC"/>
              </a:solidFill>
              <a:hlinkClick r:id="rId3" tooltip="https://www.prindleinstitute.org/books/fish-is-fish/">
                <a:extLst>
                  <a:ext uri="{A12FA001-AC4F-418D-AE19-62706E023703}">
                    <ahyp:hlinkClr xmlns:ahyp="http://schemas.microsoft.com/office/drawing/2018/hyperlinkcolor" val="tx"/>
                  </a:ext>
                </a:extLst>
              </a:hlinkClick>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rgbClr val="2200CC"/>
                </a:solidFill>
                <a:hlinkClick r:id="rId3" tooltip="https://www.prindleinstitute.org/books/fish-is-fish/">
                  <a:extLst>
                    <a:ext uri="{A12FA001-AC4F-418D-AE19-62706E023703}">
                      <ahyp:hlinkClr xmlns:ahyp="http://schemas.microsoft.com/office/drawing/2018/hyperlinkcolor" val="tx"/>
                    </a:ext>
                  </a:extLst>
                </a:hlinkClick>
              </a:rPr>
              <a:t>These Photo</a:t>
            </a:r>
            <a:r>
              <a:rPr lang="en-US" sz="1100" dirty="0"/>
              <a:t>s by Unknown Author is licensed under </a:t>
            </a:r>
            <a:r>
              <a:rPr lang="en-US" sz="1100" dirty="0">
                <a:hlinkClick r:id="rId4" tooltip="https://creativecommons.org/licenses/by/3.0/"/>
              </a:rPr>
              <a:t>CC BY</a:t>
            </a:r>
            <a:endParaRPr lang="en-US" sz="1100" dirty="0"/>
          </a:p>
          <a:p>
            <a:endParaRPr lang="en-US" dirty="0"/>
          </a:p>
        </p:txBody>
      </p:sp>
    </p:spTree>
    <p:extLst>
      <p:ext uri="{BB962C8B-B14F-4D97-AF65-F5344CB8AC3E}">
        <p14:creationId xmlns:p14="http://schemas.microsoft.com/office/powerpoint/2010/main" val="1376039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The first book doesn't belong because it is not about elephants. The other two books are about elephants – one is a non-fictional book; the other is a fictional account of an elephant and its shoe.  OR Books one and three are about shoes, and book two is not about shoes. </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The Elephants book doesn’t belong because it doesn’t have shoes in it. </a:t>
            </a:r>
          </a:p>
          <a:p>
            <a:endParaRPr lang="en-US" dirty="0"/>
          </a:p>
        </p:txBody>
      </p:sp>
    </p:spTree>
    <p:extLst>
      <p:ext uri="{BB962C8B-B14F-4D97-AF65-F5344CB8AC3E}">
        <p14:creationId xmlns:p14="http://schemas.microsoft.com/office/powerpoint/2010/main" val="120141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All three books are about bears, but All About Bears is different because it is nonfiction – it is about real life bears. </a:t>
            </a:r>
          </a:p>
          <a:p>
            <a:endParaRPr lang="en-US" dirty="0"/>
          </a:p>
        </p:txBody>
      </p:sp>
    </p:spTree>
    <p:extLst>
      <p:ext uri="{BB962C8B-B14F-4D97-AF65-F5344CB8AC3E}">
        <p14:creationId xmlns:p14="http://schemas.microsoft.com/office/powerpoint/2010/main" val="687193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2451100" y="430622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 name="Google Shape;12;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 name="Google Shape;13;p3"/>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2451100" y="430622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7" name="Google Shape;37;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8"/>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3" name="Google Shape;53;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4" name="Google Shape;54;p11"/>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8" name="Google Shape;58;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9" name="Google Shape;59;p12"/>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6" name="Google Shape;66;p14"/>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9" name="Google Shape;69;p15"/>
          <p:cNvPicPr preferRelativeResize="0"/>
          <p:nvPr/>
        </p:nvPicPr>
        <p:blipFill rotWithShape="1">
          <a:blip r:embed="rId2">
            <a:alphaModFix/>
          </a:blip>
          <a:srcRect/>
          <a:stretch/>
        </p:blipFill>
        <p:spPr>
          <a:xfrm>
            <a:off x="2451100" y="4307158"/>
            <a:ext cx="6692900" cy="72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7" r:id="rId6"/>
    <p:sldLayoutId id="2147483658" r:id="rId7"/>
    <p:sldLayoutId id="2147483660" r:id="rId8"/>
    <p:sldLayoutId id="2147483661" r:id="rId9"/>
    <p:sldLayoutId id="2147483663" r:id="rId10"/>
    <p:sldLayoutId id="2147483664" r:id="rId1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ehavekids.com/education/Best-Narrative-Nonfiction-Books-for-Kids" TargetMode="External"/><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clouducated.com/product/elephant-facts-kids-non-fiction-book-ages-6-8/" TargetMode="External"/><Relationship Id="rId5" Type="http://schemas.openxmlformats.org/officeDocument/2006/relationships/image" Target="../media/image9.jpg"/><Relationship Id="rId4" Type="http://schemas.openxmlformats.org/officeDocument/2006/relationships/hyperlink" Target="https://gerloff71539.blogspot.com/2016/05/shoes-history-from-sandals-to-sneakers.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walmart.com/ip/Big-Book-of-the-Berenstain-Bears/6083107?wmlspartner=wlpa&amp;selectedSellerId=619" TargetMode="External"/><Relationship Id="rId3" Type="http://schemas.openxmlformats.org/officeDocument/2006/relationships/image" Target="../media/image11.jp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ebay.com/itm/All-About-Bears-pre-reader-by-National-Geographic-Kids-English-Free-Shipping/392570410428" TargetMode="External"/><Relationship Id="rId5" Type="http://schemas.openxmlformats.org/officeDocument/2006/relationships/image" Target="../media/image12.jpg"/><Relationship Id="rId4" Type="http://schemas.openxmlformats.org/officeDocument/2006/relationships/hyperlink" Target="https://www.aldi.com.au/en/special-buys/special-buys-sat-21-september/saturday-detail-wk38/ps/p/the-very-bear-books-1/"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louducated.com/" TargetMode="External"/><Relationship Id="rId3" Type="http://schemas.openxmlformats.org/officeDocument/2006/relationships/image" Target="../media/image14.jpg"/><Relationship Id="rId7"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pinterest.com/pin/33565959707424636/" TargetMode="External"/><Relationship Id="rId5" Type="http://schemas.openxmlformats.org/officeDocument/2006/relationships/image" Target="../media/image15.jpg"/><Relationship Id="rId4" Type="http://schemas.openxmlformats.org/officeDocument/2006/relationships/hyperlink" Target="https://www.marlowesbooks.com/The-Teddy-Bear-Book.-A-Voyage-of-Discovery-into-the-Origins-of-Our-Favourite-Toy-Stanford,-Maureen,-O'Neill,-Amanda-Book-152951"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us.macmillan.com/books/9780753459157" TargetMode="External"/><Relationship Id="rId3" Type="http://schemas.openxmlformats.org/officeDocument/2006/relationships/image" Target="../media/image17.jpg"/><Relationship Id="rId7"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www.themeasuredmom.com/giant-list-of-books-for-a-preschool-transportation-theme/" TargetMode="External"/><Relationship Id="rId5" Type="http://schemas.openxmlformats.org/officeDocument/2006/relationships/image" Target="../media/image18.jpg"/><Relationship Id="rId4" Type="http://schemas.openxmlformats.org/officeDocument/2006/relationships/hyperlink" Target="https://bpiindia.com/transport-board-book/"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pinterest.com.au/pin/539095017893719276/" TargetMode="External"/><Relationship Id="rId3" Type="http://schemas.openxmlformats.org/officeDocument/2006/relationships/image" Target="../media/image20.jpg"/><Relationship Id="rId7"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www.hellowonderful.co/post/bug-books-for-kids/" TargetMode="External"/><Relationship Id="rId5" Type="http://schemas.openxmlformats.org/officeDocument/2006/relationships/image" Target="../media/image21.jpeg"/><Relationship Id="rId4" Type="http://schemas.openxmlformats.org/officeDocument/2006/relationships/hyperlink" Target="https://www.ebay.com/itm/Life-sized-Bugs-John-Townsend-Hardcover-Book-Free-Shipping-/38278363896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n-dHeNfXtgc?feature=oembed"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9.xml"/><Relationship Id="rId1" Type="http://schemas.openxmlformats.org/officeDocument/2006/relationships/video" Target="https://www.youtube.com/embed/uF2e_eqI5gI?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s://www.dkfindout.com/us/more-find-out/special-events/what-is-nonfiction-book/" TargetMode="External"/><Relationship Id="rId3" Type="http://schemas.openxmlformats.org/officeDocument/2006/relationships/image" Target="../media/image5.jp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prindleinstitute.org/books/fish-is-fish/" TargetMode="External"/><Relationship Id="rId5" Type="http://schemas.openxmlformats.org/officeDocument/2006/relationships/image" Target="../media/image6.png"/><Relationship Id="rId4" Type="http://schemas.openxmlformats.org/officeDocument/2006/relationships/hyperlink" Target="https://raindropsrainbows.blogspot.com/2021/06/childrens-book-penguin-moose-brave-nigh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2587-4065-6F86-E2C1-28DD85CBD8D2}"/>
              </a:ext>
            </a:extLst>
          </p:cNvPr>
          <p:cNvSpPr>
            <a:spLocks noGrp="1"/>
          </p:cNvSpPr>
          <p:nvPr>
            <p:ph type="title"/>
          </p:nvPr>
        </p:nvSpPr>
        <p:spPr/>
        <p:txBody>
          <a:bodyPr/>
          <a:lstStyle/>
          <a:p>
            <a:r>
              <a:rPr lang="en-US" dirty="0"/>
              <a:t>Which One Does Not Belong? </a:t>
            </a:r>
          </a:p>
        </p:txBody>
      </p:sp>
      <p:pic>
        <p:nvPicPr>
          <p:cNvPr id="3" name="Picture 2" descr="A book with a picture of shoes&#10;&#10;Description automatically generated">
            <a:extLst>
              <a:ext uri="{FF2B5EF4-FFF2-40B4-BE49-F238E27FC236}">
                <a16:creationId xmlns:a16="http://schemas.microsoft.com/office/drawing/2014/main" id="{3D30386A-2589-E9F1-56B6-3E9BA38FB61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4304" y="1413245"/>
            <a:ext cx="2622675" cy="2673558"/>
          </a:xfrm>
          <a:prstGeom prst="rect">
            <a:avLst/>
          </a:prstGeom>
        </p:spPr>
      </p:pic>
      <p:pic>
        <p:nvPicPr>
          <p:cNvPr id="4" name="Picture 3" descr="An elephant in a field&#10;&#10;Description automatically generated">
            <a:extLst>
              <a:ext uri="{FF2B5EF4-FFF2-40B4-BE49-F238E27FC236}">
                <a16:creationId xmlns:a16="http://schemas.microsoft.com/office/drawing/2014/main" id="{65EB0645-2108-95A3-F318-10FE8C42B18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559503" y="1196761"/>
            <a:ext cx="2031022" cy="3046534"/>
          </a:xfrm>
          <a:prstGeom prst="rect">
            <a:avLst/>
          </a:prstGeom>
        </p:spPr>
      </p:pic>
      <p:pic>
        <p:nvPicPr>
          <p:cNvPr id="5" name="Picture 4" descr="A book cover of an elephant&#10;&#10;Description automatically generated">
            <a:extLst>
              <a:ext uri="{FF2B5EF4-FFF2-40B4-BE49-F238E27FC236}">
                <a16:creationId xmlns:a16="http://schemas.microsoft.com/office/drawing/2014/main" id="{60601082-9782-0992-7377-09391BAB416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189077" y="1121702"/>
            <a:ext cx="2396073" cy="3153858"/>
          </a:xfrm>
          <a:prstGeom prst="rect">
            <a:avLst/>
          </a:prstGeom>
        </p:spPr>
      </p:pic>
    </p:spTree>
    <p:extLst>
      <p:ext uri="{BB962C8B-B14F-4D97-AF65-F5344CB8AC3E}">
        <p14:creationId xmlns:p14="http://schemas.microsoft.com/office/powerpoint/2010/main" val="3682633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03C5-F239-8D85-09CF-8D2BFEE759F4}"/>
              </a:ext>
            </a:extLst>
          </p:cNvPr>
          <p:cNvSpPr>
            <a:spLocks noGrp="1"/>
          </p:cNvSpPr>
          <p:nvPr>
            <p:ph type="title"/>
          </p:nvPr>
        </p:nvSpPr>
        <p:spPr/>
        <p:txBody>
          <a:bodyPr/>
          <a:lstStyle/>
          <a:p>
            <a:r>
              <a:rPr lang="en-US" dirty="0"/>
              <a:t>Which One Does Not Belong? </a:t>
            </a:r>
          </a:p>
        </p:txBody>
      </p:sp>
      <p:pic>
        <p:nvPicPr>
          <p:cNvPr id="3" name="Picture 2" descr="A book cover with a bear and fox&#10;&#10;Description automatically generated">
            <a:extLst>
              <a:ext uri="{FF2B5EF4-FFF2-40B4-BE49-F238E27FC236}">
                <a16:creationId xmlns:a16="http://schemas.microsoft.com/office/drawing/2014/main" id="{ED08C98E-628E-E0BB-BE53-D22C3AE47E9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5406" y="1730481"/>
            <a:ext cx="2476804" cy="2004424"/>
          </a:xfrm>
          <a:prstGeom prst="rect">
            <a:avLst/>
          </a:prstGeom>
        </p:spPr>
      </p:pic>
      <p:pic>
        <p:nvPicPr>
          <p:cNvPr id="4" name="Picture 3" descr="A cover of a book with a bear and a baby bear&#10;&#10;Description automatically generated">
            <a:extLst>
              <a:ext uri="{FF2B5EF4-FFF2-40B4-BE49-F238E27FC236}">
                <a16:creationId xmlns:a16="http://schemas.microsoft.com/office/drawing/2014/main" id="{3C12C2CD-B574-87BF-2CE9-45953ACB353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373515" y="1325927"/>
            <a:ext cx="1951914" cy="2931775"/>
          </a:xfrm>
          <a:prstGeom prst="rect">
            <a:avLst/>
          </a:prstGeom>
        </p:spPr>
      </p:pic>
      <p:pic>
        <p:nvPicPr>
          <p:cNvPr id="5" name="Picture 4" descr="A book cover with a group of bears&#10;&#10;Description automatically generated">
            <a:extLst>
              <a:ext uri="{FF2B5EF4-FFF2-40B4-BE49-F238E27FC236}">
                <a16:creationId xmlns:a16="http://schemas.microsoft.com/office/drawing/2014/main" id="{FA6CCBDC-6164-CA04-3BBA-D430B439781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948039" y="1730481"/>
            <a:ext cx="2289329" cy="2289329"/>
          </a:xfrm>
          <a:prstGeom prst="rect">
            <a:avLst/>
          </a:prstGeom>
        </p:spPr>
      </p:pic>
    </p:spTree>
    <p:extLst>
      <p:ext uri="{BB962C8B-B14F-4D97-AF65-F5344CB8AC3E}">
        <p14:creationId xmlns:p14="http://schemas.microsoft.com/office/powerpoint/2010/main" val="18116737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04CD-2F32-8598-081A-53701C374CF8}"/>
              </a:ext>
            </a:extLst>
          </p:cNvPr>
          <p:cNvSpPr>
            <a:spLocks noGrp="1"/>
          </p:cNvSpPr>
          <p:nvPr>
            <p:ph type="title"/>
          </p:nvPr>
        </p:nvSpPr>
        <p:spPr/>
        <p:txBody>
          <a:bodyPr/>
          <a:lstStyle/>
          <a:p>
            <a:r>
              <a:rPr lang="en-US" dirty="0"/>
              <a:t>Which One Does Not Belong? </a:t>
            </a:r>
          </a:p>
        </p:txBody>
      </p:sp>
      <p:pic>
        <p:nvPicPr>
          <p:cNvPr id="3" name="Picture 2" descr="A book cover with a couple of teddy bears&#10;&#10;Description automatically generated">
            <a:extLst>
              <a:ext uri="{FF2B5EF4-FFF2-40B4-BE49-F238E27FC236}">
                <a16:creationId xmlns:a16="http://schemas.microsoft.com/office/drawing/2014/main" id="{8F99DC74-B911-4FEC-AAC0-FCCD6BCD69D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2325" y="1366622"/>
            <a:ext cx="2234687" cy="2801781"/>
          </a:xfrm>
          <a:prstGeom prst="rect">
            <a:avLst/>
          </a:prstGeom>
        </p:spPr>
      </p:pic>
      <p:pic>
        <p:nvPicPr>
          <p:cNvPr id="4" name="Picture 3" descr="A brown bear with a yellow hat&#10;&#10;Description automatically generated">
            <a:extLst>
              <a:ext uri="{FF2B5EF4-FFF2-40B4-BE49-F238E27FC236}">
                <a16:creationId xmlns:a16="http://schemas.microsoft.com/office/drawing/2014/main" id="{34A88AEE-1C25-308B-EBDB-1B12D883AF0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552472" y="1243095"/>
            <a:ext cx="2090317" cy="2925308"/>
          </a:xfrm>
          <a:prstGeom prst="rect">
            <a:avLst/>
          </a:prstGeom>
        </p:spPr>
      </p:pic>
      <p:pic>
        <p:nvPicPr>
          <p:cNvPr id="5" name="Picture 4" descr="A bear and cub in the grass&#10;&#10;Description automatically generated">
            <a:extLst>
              <a:ext uri="{FF2B5EF4-FFF2-40B4-BE49-F238E27FC236}">
                <a16:creationId xmlns:a16="http://schemas.microsoft.com/office/drawing/2014/main" id="{E093D49A-345A-76E7-AFDC-C8026328761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459367" y="1243095"/>
            <a:ext cx="2315347" cy="3009387"/>
          </a:xfrm>
          <a:prstGeom prst="rect">
            <a:avLst/>
          </a:prstGeom>
        </p:spPr>
      </p:pic>
    </p:spTree>
    <p:extLst>
      <p:ext uri="{BB962C8B-B14F-4D97-AF65-F5344CB8AC3E}">
        <p14:creationId xmlns:p14="http://schemas.microsoft.com/office/powerpoint/2010/main" val="358003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F672-B98F-5881-E96D-65D91E53789A}"/>
              </a:ext>
            </a:extLst>
          </p:cNvPr>
          <p:cNvSpPr>
            <a:spLocks noGrp="1"/>
          </p:cNvSpPr>
          <p:nvPr>
            <p:ph type="title"/>
          </p:nvPr>
        </p:nvSpPr>
        <p:spPr/>
        <p:txBody>
          <a:bodyPr/>
          <a:lstStyle/>
          <a:p>
            <a:r>
              <a:rPr lang="en-US" dirty="0"/>
              <a:t>Which One Does Not Belong? </a:t>
            </a:r>
          </a:p>
        </p:txBody>
      </p:sp>
      <p:pic>
        <p:nvPicPr>
          <p:cNvPr id="3" name="Picture 2" descr="A book cover with different types of vehicles&#10;&#10;Description automatically generated">
            <a:extLst>
              <a:ext uri="{FF2B5EF4-FFF2-40B4-BE49-F238E27FC236}">
                <a16:creationId xmlns:a16="http://schemas.microsoft.com/office/drawing/2014/main" id="{BB2D163E-A562-E2CD-E9B9-3AEB456DBF2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1857" y="1397589"/>
            <a:ext cx="2118680" cy="2741821"/>
          </a:xfrm>
          <a:prstGeom prst="rect">
            <a:avLst/>
          </a:prstGeom>
        </p:spPr>
      </p:pic>
      <p:pic>
        <p:nvPicPr>
          <p:cNvPr id="4" name="Picture 3" descr="A cartoon ship on the water&#10;&#10;Description automatically generated">
            <a:extLst>
              <a:ext uri="{FF2B5EF4-FFF2-40B4-BE49-F238E27FC236}">
                <a16:creationId xmlns:a16="http://schemas.microsoft.com/office/drawing/2014/main" id="{CBC4DC07-555E-1845-8FFC-F74B623F6A7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07256" y="1935360"/>
            <a:ext cx="2460470" cy="1948336"/>
          </a:xfrm>
          <a:prstGeom prst="rect">
            <a:avLst/>
          </a:prstGeom>
        </p:spPr>
      </p:pic>
      <p:pic>
        <p:nvPicPr>
          <p:cNvPr id="5" name="Picture 4" descr="A children's book cover of a yellow airplane&#10;&#10;Description automatically generated">
            <a:extLst>
              <a:ext uri="{FF2B5EF4-FFF2-40B4-BE49-F238E27FC236}">
                <a16:creationId xmlns:a16="http://schemas.microsoft.com/office/drawing/2014/main" id="{7E00878B-0FE0-0943-9B0C-A10C4507439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991025" y="1317672"/>
            <a:ext cx="2741821" cy="2741821"/>
          </a:xfrm>
          <a:prstGeom prst="rect">
            <a:avLst/>
          </a:prstGeom>
        </p:spPr>
      </p:pic>
    </p:spTree>
    <p:extLst>
      <p:ext uri="{BB962C8B-B14F-4D97-AF65-F5344CB8AC3E}">
        <p14:creationId xmlns:p14="http://schemas.microsoft.com/office/powerpoint/2010/main" val="1875884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46A8-21AB-CC49-4078-1027F4AD1305}"/>
              </a:ext>
            </a:extLst>
          </p:cNvPr>
          <p:cNvSpPr>
            <a:spLocks noGrp="1"/>
          </p:cNvSpPr>
          <p:nvPr>
            <p:ph type="title"/>
          </p:nvPr>
        </p:nvSpPr>
        <p:spPr/>
        <p:txBody>
          <a:bodyPr/>
          <a:lstStyle/>
          <a:p>
            <a:r>
              <a:rPr lang="en-US" dirty="0"/>
              <a:t>Which One Does Not Belong? </a:t>
            </a:r>
          </a:p>
        </p:txBody>
      </p:sp>
      <p:pic>
        <p:nvPicPr>
          <p:cNvPr id="3" name="Picture 2" descr="A book cover of a book with insects&#10;&#10;Description automatically generated">
            <a:extLst>
              <a:ext uri="{FF2B5EF4-FFF2-40B4-BE49-F238E27FC236}">
                <a16:creationId xmlns:a16="http://schemas.microsoft.com/office/drawing/2014/main" id="{592675C4-BBDF-44B6-3B02-84AAD7C345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0060" y="1397068"/>
            <a:ext cx="2296508" cy="2631799"/>
          </a:xfrm>
          <a:prstGeom prst="rect">
            <a:avLst/>
          </a:prstGeom>
        </p:spPr>
      </p:pic>
      <p:pic>
        <p:nvPicPr>
          <p:cNvPr id="4" name="Picture 3" descr="A book cover of bugs&#10;&#10;Description automatically generated">
            <a:extLst>
              <a:ext uri="{FF2B5EF4-FFF2-40B4-BE49-F238E27FC236}">
                <a16:creationId xmlns:a16="http://schemas.microsoft.com/office/drawing/2014/main" id="{D603DFD2-F09E-E826-3535-3251C28C661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19203" y="1397068"/>
            <a:ext cx="2302826" cy="2631800"/>
          </a:xfrm>
          <a:prstGeom prst="rect">
            <a:avLst/>
          </a:prstGeom>
        </p:spPr>
      </p:pic>
      <p:pic>
        <p:nvPicPr>
          <p:cNvPr id="5" name="Picture 4" descr="A book cover with insects on leaves&#10;&#10;Description automatically generated">
            <a:extLst>
              <a:ext uri="{FF2B5EF4-FFF2-40B4-BE49-F238E27FC236}">
                <a16:creationId xmlns:a16="http://schemas.microsoft.com/office/drawing/2014/main" id="{AC7BF8BA-B120-47CE-2B7E-67B6877553B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102272" y="1458401"/>
            <a:ext cx="2510805" cy="2509132"/>
          </a:xfrm>
          <a:prstGeom prst="rect">
            <a:avLst/>
          </a:prstGeom>
        </p:spPr>
      </p:pic>
    </p:spTree>
    <p:extLst>
      <p:ext uri="{BB962C8B-B14F-4D97-AF65-F5344CB8AC3E}">
        <p14:creationId xmlns:p14="http://schemas.microsoft.com/office/powerpoint/2010/main" val="25234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7700" y="1200150"/>
            <a:ext cx="7851648" cy="1371600"/>
          </a:xfrm>
          <a:prstGeom prst="rect">
            <a:avLst/>
          </a:prstGeom>
          <a:noFill/>
          <a:ln>
            <a:noFill/>
          </a:ln>
        </p:spPr>
        <p:txBody>
          <a:bodyPr spcFirstLastPara="1" wrap="square" lIns="0" tIns="0" rIns="18275" bIns="0" anchor="b" anchorCtr="0">
            <a:noAutofit/>
          </a:bodyPr>
          <a:lstStyle/>
          <a:p>
            <a:pPr algn="ctr"/>
            <a:r>
              <a:rPr lang="en-US" dirty="0"/>
              <a:t>Discover the Friction Between Fact and Fiction </a:t>
            </a:r>
            <a:endParaRPr dirty="0"/>
          </a:p>
        </p:txBody>
      </p:sp>
      <p:sp>
        <p:nvSpPr>
          <p:cNvPr id="95" name="Google Shape;95;p23"/>
          <p:cNvSpPr txBox="1">
            <a:spLocks noGrp="1"/>
          </p:cNvSpPr>
          <p:nvPr>
            <p:ph type="subTitle" idx="1"/>
          </p:nvPr>
        </p:nvSpPr>
        <p:spPr>
          <a:xfrm>
            <a:off x="644652" y="2730776"/>
            <a:ext cx="7854696" cy="1314450"/>
          </a:xfrm>
          <a:prstGeom prst="rect">
            <a:avLst/>
          </a:prstGeom>
          <a:noFill/>
          <a:ln>
            <a:noFill/>
          </a:ln>
        </p:spPr>
        <p:txBody>
          <a:bodyPr spcFirstLastPara="1" wrap="square" lIns="0" tIns="45700" rIns="18275" bIns="45700" anchor="t" anchorCtr="0">
            <a:normAutofit/>
          </a:bodyPr>
          <a:lstStyle/>
          <a:p>
            <a:pPr marL="0" indent="0">
              <a:spcBef>
                <a:spcPts val="0"/>
              </a:spcBef>
            </a:pPr>
            <a:r>
              <a:rPr lang="en-US" sz="2400" dirty="0"/>
              <a:t>Identifying the Difference Between Nonfiction and Fiction Texts. </a:t>
            </a:r>
            <a:endParaRPr sz="2400"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363374" y="168568"/>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Questions</a:t>
            </a:r>
            <a:endParaRPr dirty="0"/>
          </a:p>
        </p:txBody>
      </p:sp>
      <p:sp>
        <p:nvSpPr>
          <p:cNvPr id="101" name="Google Shape;101;p24"/>
          <p:cNvSpPr txBox="1">
            <a:spLocks noGrp="1"/>
          </p:cNvSpPr>
          <p:nvPr>
            <p:ph type="body" idx="1"/>
          </p:nvPr>
        </p:nvSpPr>
        <p:spPr>
          <a:xfrm>
            <a:off x="1017766" y="1447418"/>
            <a:ext cx="7446965" cy="2488478"/>
          </a:xfrm>
          <a:prstGeom prst="rect">
            <a:avLst/>
          </a:prstGeom>
          <a:noFill/>
          <a:ln>
            <a:noFill/>
          </a:ln>
        </p:spPr>
        <p:txBody>
          <a:bodyPr spcFirstLastPara="1" wrap="square" lIns="45700" tIns="45700" rIns="45700" bIns="45700" anchor="t" anchorCtr="0">
            <a:noAutofit/>
          </a:bodyPr>
          <a:lstStyle/>
          <a:p>
            <a:pPr marL="512763" indent="-457200">
              <a:spcBef>
                <a:spcPts val="0"/>
              </a:spcBef>
            </a:pPr>
            <a:r>
              <a:rPr lang="en-US" dirty="0"/>
              <a:t>How do you tell the difference between fiction and nonfiction books?</a:t>
            </a:r>
          </a:p>
          <a:p>
            <a:pPr marL="55563" lvl="0" indent="0" algn="l" rtl="0">
              <a:spcBef>
                <a:spcPts val="0"/>
              </a:spcBef>
              <a:spcAft>
                <a:spcPts val="0"/>
              </a:spcAft>
              <a:buSzPts val="2600"/>
              <a:buNone/>
            </a:pPr>
            <a:endParaRPr lang="en-US" dirty="0"/>
          </a:p>
          <a:p>
            <a:pPr marL="512763" indent="-457200">
              <a:spcBef>
                <a:spcPts val="0"/>
              </a:spcBef>
            </a:pPr>
            <a:r>
              <a:rPr lang="en-US" dirty="0"/>
              <a:t>Why do you need to know the difference between fiction and nonfiction books?</a:t>
            </a:r>
          </a:p>
          <a:p>
            <a:pPr marL="55563" lvl="0" indent="0" algn="l" rtl="0">
              <a:spcBef>
                <a:spcPts val="0"/>
              </a:spcBef>
              <a:spcAft>
                <a:spcPts val="0"/>
              </a:spcAft>
              <a:buSzPts val="2600"/>
              <a:buNone/>
            </a:pPr>
            <a:r>
              <a:rPr lang="en-US" dirty="0"/>
              <a:t> </a:t>
            </a:r>
          </a:p>
          <a:p>
            <a:pPr marL="55563" lvl="0" indent="0" algn="l" rtl="0">
              <a:spcBef>
                <a:spcPts val="0"/>
              </a:spcBef>
              <a:spcAft>
                <a:spcPts val="0"/>
              </a:spcAft>
              <a:buSzPts val="2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605569" y="647539"/>
            <a:ext cx="7772400" cy="630218"/>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Objectives</a:t>
            </a:r>
            <a:endParaRPr dirty="0"/>
          </a:p>
        </p:txBody>
      </p:sp>
      <p:sp>
        <p:nvSpPr>
          <p:cNvPr id="107" name="Google Shape;107;p25"/>
          <p:cNvSpPr txBox="1">
            <a:spLocks noGrp="1"/>
          </p:cNvSpPr>
          <p:nvPr>
            <p:ph type="body" idx="1"/>
          </p:nvPr>
        </p:nvSpPr>
        <p:spPr>
          <a:xfrm>
            <a:off x="475591" y="3488701"/>
            <a:ext cx="7772400" cy="1132284"/>
          </a:xfrm>
          <a:prstGeom prst="rect">
            <a:avLst/>
          </a:prstGeom>
          <a:noFill/>
          <a:ln>
            <a:noFill/>
          </a:ln>
        </p:spPr>
        <p:txBody>
          <a:bodyPr spcFirstLastPara="1" wrap="square" lIns="45700" tIns="45700" rIns="45700" bIns="45700" anchor="t" anchorCtr="0">
            <a:normAutofit/>
          </a:bodyPr>
          <a:lstStyle/>
          <a:p>
            <a:pPr marL="398463" indent="-177800">
              <a:spcBef>
                <a:spcPts val="0"/>
              </a:spcBef>
              <a:buNone/>
            </a:pPr>
            <a:r>
              <a:rPr lang="en-US" sz="1800" dirty="0"/>
              <a:t>1.2.R.2   Students will discriminate between fiction and nonfiction genres. </a:t>
            </a:r>
            <a:endParaRPr sz="1800" dirty="0"/>
          </a:p>
        </p:txBody>
      </p:sp>
      <p:sp>
        <p:nvSpPr>
          <p:cNvPr id="2" name="TextBox 1">
            <a:extLst>
              <a:ext uri="{FF2B5EF4-FFF2-40B4-BE49-F238E27FC236}">
                <a16:creationId xmlns:a16="http://schemas.microsoft.com/office/drawing/2014/main" id="{FED64EBC-C015-D023-451A-661D668655DB}"/>
              </a:ext>
            </a:extLst>
          </p:cNvPr>
          <p:cNvSpPr txBox="1"/>
          <p:nvPr/>
        </p:nvSpPr>
        <p:spPr>
          <a:xfrm>
            <a:off x="641379" y="1594009"/>
            <a:ext cx="7700780" cy="1692771"/>
          </a:xfrm>
          <a:prstGeom prst="rect">
            <a:avLst/>
          </a:prstGeom>
          <a:noFill/>
        </p:spPr>
        <p:txBody>
          <a:bodyPr wrap="square" rtlCol="0">
            <a:spAutoFit/>
          </a:bodyPr>
          <a:lstStyle/>
          <a:p>
            <a:pPr marL="457200" indent="-457200">
              <a:buClr>
                <a:schemeClr val="bg1"/>
              </a:buClr>
              <a:buFont typeface="Arial" panose="020B0604020202020204" pitchFamily="34" charset="0"/>
              <a:buChar char="•"/>
            </a:pPr>
            <a:r>
              <a:rPr lang="en-US" sz="2600" dirty="0">
                <a:solidFill>
                  <a:schemeClr val="bg1"/>
                </a:solidFill>
                <a:latin typeface="Calibri" panose="020F0502020204030204" pitchFamily="34" charset="0"/>
                <a:ea typeface="Calibri" panose="020F0502020204030204" pitchFamily="34" charset="0"/>
                <a:cs typeface="Calibri" panose="020F0502020204030204" pitchFamily="34" charset="0"/>
              </a:rPr>
              <a:t>Students will be able to tell the difference between true stories and made up stories. </a:t>
            </a:r>
          </a:p>
          <a:p>
            <a:pPr marL="457200" indent="-457200">
              <a:buClr>
                <a:schemeClr val="bg1"/>
              </a:buClr>
              <a:buFont typeface="Arial" panose="020B0604020202020204" pitchFamily="34" charset="0"/>
              <a:buChar char="•"/>
            </a:pPr>
            <a:r>
              <a:rPr lang="en-US" sz="2600" dirty="0">
                <a:solidFill>
                  <a:schemeClr val="bg1"/>
                </a:solidFill>
                <a:latin typeface="Calibri" panose="020F0502020204030204" pitchFamily="34" charset="0"/>
                <a:ea typeface="Calibri" panose="020F0502020204030204" pitchFamily="34" charset="0"/>
                <a:cs typeface="Calibri" panose="020F0502020204030204" pitchFamily="34" charset="0"/>
              </a:rPr>
              <a:t>Students will be able to use the words </a:t>
            </a:r>
            <a:r>
              <a:rPr lang="en-US" sz="2600" u="sng" dirty="0">
                <a:solidFill>
                  <a:schemeClr val="bg1"/>
                </a:solidFill>
                <a:latin typeface="Calibri" panose="020F0502020204030204" pitchFamily="34" charset="0"/>
                <a:ea typeface="Calibri" panose="020F0502020204030204" pitchFamily="34" charset="0"/>
                <a:cs typeface="Calibri" panose="020F0502020204030204" pitchFamily="34" charset="0"/>
              </a:rPr>
              <a:t>nonfiction</a:t>
            </a:r>
            <a:r>
              <a:rPr lang="en-US" sz="2600" dirty="0">
                <a:solidFill>
                  <a:schemeClr val="bg1"/>
                </a:solidFill>
                <a:latin typeface="Calibri" panose="020F0502020204030204" pitchFamily="34" charset="0"/>
                <a:ea typeface="Calibri" panose="020F0502020204030204" pitchFamily="34" charset="0"/>
                <a:cs typeface="Calibri" panose="020F0502020204030204" pitchFamily="34" charset="0"/>
              </a:rPr>
              <a:t> for true stories and </a:t>
            </a:r>
            <a:r>
              <a:rPr lang="en-US" sz="2600" u="sng" dirty="0">
                <a:solidFill>
                  <a:schemeClr val="bg1"/>
                </a:solidFill>
                <a:latin typeface="Calibri" panose="020F0502020204030204" pitchFamily="34" charset="0"/>
                <a:ea typeface="Calibri" panose="020F0502020204030204" pitchFamily="34" charset="0"/>
                <a:cs typeface="Calibri" panose="020F0502020204030204" pitchFamily="34" charset="0"/>
              </a:rPr>
              <a:t>fiction</a:t>
            </a:r>
            <a:r>
              <a:rPr lang="en-US" sz="2600" dirty="0">
                <a:solidFill>
                  <a:schemeClr val="bg1"/>
                </a:solidFill>
                <a:latin typeface="Calibri" panose="020F0502020204030204" pitchFamily="34" charset="0"/>
                <a:ea typeface="Calibri" panose="020F0502020204030204" pitchFamily="34" charset="0"/>
                <a:cs typeface="Calibri" panose="020F0502020204030204" pitchFamily="34" charset="0"/>
              </a:rPr>
              <a:t> for stories that are not real.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descr="Don't Let the Pigeon Drive the Bus | Read Aloud by Reading Pioneers Academy">
            <a:hlinkClick r:id="" action="ppaction://media"/>
            <a:extLst>
              <a:ext uri="{FF2B5EF4-FFF2-40B4-BE49-F238E27FC236}">
                <a16:creationId xmlns:a16="http://schemas.microsoft.com/office/drawing/2014/main" id="{232EB883-8EEF-6767-6E29-8359CF0B8229}"/>
              </a:ext>
            </a:extLst>
          </p:cNvPr>
          <p:cNvPicPr>
            <a:picLocks noRot="1" noChangeAspect="1"/>
          </p:cNvPicPr>
          <p:nvPr>
            <a:videoFile r:link="rId1"/>
          </p:nvPr>
        </p:nvPicPr>
        <p:blipFill>
          <a:blip r:embed="rId4"/>
          <a:stretch>
            <a:fillRect/>
          </a:stretch>
        </p:blipFill>
        <p:spPr>
          <a:xfrm>
            <a:off x="1731449" y="683173"/>
            <a:ext cx="5841146" cy="3300247"/>
          </a:xfrm>
          <a:prstGeom prst="rect">
            <a:avLst/>
          </a:prstGeom>
        </p:spPr>
      </p:pic>
    </p:spTree>
    <p:extLst>
      <p:ext uri="{BB962C8B-B14F-4D97-AF65-F5344CB8AC3E}">
        <p14:creationId xmlns:p14="http://schemas.microsoft.com/office/powerpoint/2010/main" val="2942825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5A0977-70CE-89D4-4C87-3CCC77FCAD4C}"/>
              </a:ext>
            </a:extLst>
          </p:cNvPr>
          <p:cNvGraphicFramePr>
            <a:graphicFrameLocks noGrp="1"/>
          </p:cNvGraphicFramePr>
          <p:nvPr>
            <p:extLst>
              <p:ext uri="{D42A27DB-BD31-4B8C-83A1-F6EECF244321}">
                <p14:modId xmlns:p14="http://schemas.microsoft.com/office/powerpoint/2010/main" val="4191070587"/>
              </p:ext>
            </p:extLst>
          </p:nvPr>
        </p:nvGraphicFramePr>
        <p:xfrm>
          <a:off x="1190694" y="659041"/>
          <a:ext cx="6367907" cy="3548272"/>
        </p:xfrm>
        <a:graphic>
          <a:graphicData uri="http://schemas.openxmlformats.org/drawingml/2006/table">
            <a:tbl>
              <a:tblPr bandRow="1"/>
              <a:tblGrid>
                <a:gridCol w="3305479">
                  <a:extLst>
                    <a:ext uri="{9D8B030D-6E8A-4147-A177-3AD203B41FA5}">
                      <a16:colId xmlns:a16="http://schemas.microsoft.com/office/drawing/2014/main" val="612227914"/>
                    </a:ext>
                  </a:extLst>
                </a:gridCol>
                <a:gridCol w="3062428">
                  <a:extLst>
                    <a:ext uri="{9D8B030D-6E8A-4147-A177-3AD203B41FA5}">
                      <a16:colId xmlns:a16="http://schemas.microsoft.com/office/drawing/2014/main" val="965096326"/>
                    </a:ext>
                  </a:extLst>
                </a:gridCol>
              </a:tblGrid>
              <a:tr h="339287">
                <a:tc>
                  <a:txBody>
                    <a:bodyPr/>
                    <a:lstStyle/>
                    <a:p>
                      <a:pPr marL="0" marR="0" algn="ctr">
                        <a:spcBef>
                          <a:spcPts val="0"/>
                        </a:spcBef>
                        <a:spcAft>
                          <a:spcPts val="600"/>
                        </a:spcAft>
                      </a:pPr>
                      <a:r>
                        <a:rPr lang="en-US" sz="1600" b="1" dirty="0">
                          <a:solidFill>
                            <a:srgbClr val="FFFFFF"/>
                          </a:solidFill>
                          <a:effectLst/>
                          <a:highlight>
                            <a:srgbClr val="3E5C61"/>
                          </a:highlight>
                          <a:latin typeface="Calibri" panose="020F0502020204030204" pitchFamily="34" charset="0"/>
                          <a:ea typeface="Calibri" panose="020F0502020204030204" pitchFamily="34" charset="0"/>
                        </a:rPr>
                        <a:t>Not Fiction</a:t>
                      </a:r>
                      <a:br>
                        <a:rPr lang="en-US" sz="1600" b="0" dirty="0">
                          <a:solidFill>
                            <a:schemeClr val="tx1"/>
                          </a:solidFill>
                          <a:effectLst/>
                          <a:highlight>
                            <a:srgbClr val="3E5C61"/>
                          </a:highlight>
                          <a:latin typeface="Calibri" panose="020F0502020204030204" pitchFamily="34" charset="0"/>
                          <a:ea typeface="Calibri" panose="020F0502020204030204" pitchFamily="34" charset="0"/>
                        </a:rPr>
                      </a:br>
                      <a:r>
                        <a:rPr lang="en-US" sz="1600" b="1" dirty="0">
                          <a:solidFill>
                            <a:srgbClr val="FFFFFF"/>
                          </a:solidFill>
                          <a:effectLst/>
                          <a:highlight>
                            <a:srgbClr val="3E5C61"/>
                          </a:highlight>
                          <a:latin typeface="Calibri" panose="020F0502020204030204" pitchFamily="34" charset="0"/>
                          <a:ea typeface="Calibri" panose="020F0502020204030204" pitchFamily="34" charset="0"/>
                        </a:rPr>
                        <a:t>(REAL)</a:t>
                      </a:r>
                      <a:endParaRPr lang="en-US" sz="1600" dirty="0">
                        <a:effectLst/>
                        <a:highlight>
                          <a:srgbClr val="3E5C61"/>
                        </a:highligh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tc>
                  <a:txBody>
                    <a:bodyPr/>
                    <a:lstStyle/>
                    <a:p>
                      <a:pPr marL="0" marR="0" algn="ctr">
                        <a:spcBef>
                          <a:spcPts val="0"/>
                        </a:spcBef>
                        <a:spcAft>
                          <a:spcPts val="600"/>
                        </a:spcAft>
                      </a:pPr>
                      <a:r>
                        <a:rPr lang="en-US" sz="1600" b="1" dirty="0">
                          <a:solidFill>
                            <a:srgbClr val="FFFFFF"/>
                          </a:solidFill>
                          <a:effectLst/>
                          <a:highlight>
                            <a:srgbClr val="3E5C61"/>
                          </a:highlight>
                          <a:latin typeface="Calibri" panose="020F0502020204030204" pitchFamily="34" charset="0"/>
                          <a:ea typeface="Calibri" panose="020F0502020204030204" pitchFamily="34" charset="0"/>
                        </a:rPr>
                        <a:t>Fiction</a:t>
                      </a:r>
                      <a:br>
                        <a:rPr lang="en-US" sz="1600" b="0" dirty="0">
                          <a:solidFill>
                            <a:schemeClr val="tx1"/>
                          </a:solidFill>
                          <a:effectLst/>
                          <a:highlight>
                            <a:srgbClr val="3E5C61"/>
                          </a:highlight>
                          <a:latin typeface="Calibri" panose="020F0502020204030204" pitchFamily="34" charset="0"/>
                          <a:ea typeface="Calibri" panose="020F0502020204030204" pitchFamily="34" charset="0"/>
                        </a:rPr>
                      </a:br>
                      <a:r>
                        <a:rPr lang="en-US" sz="1600" b="1" dirty="0">
                          <a:solidFill>
                            <a:srgbClr val="FFFFFF"/>
                          </a:solidFill>
                          <a:effectLst/>
                          <a:highlight>
                            <a:srgbClr val="3E5C61"/>
                          </a:highlight>
                          <a:latin typeface="Calibri" panose="020F0502020204030204" pitchFamily="34" charset="0"/>
                          <a:ea typeface="Calibri" panose="020F0502020204030204" pitchFamily="34" charset="0"/>
                        </a:rPr>
                        <a:t>(NOT REAL)</a:t>
                      </a:r>
                      <a:endParaRPr lang="en-US" sz="1600" dirty="0">
                        <a:effectLst/>
                        <a:highlight>
                          <a:srgbClr val="3E5C61"/>
                        </a:highligh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extLst>
                  <a:ext uri="{0D108BD9-81ED-4DB2-BD59-A6C34878D82A}">
                    <a16:rowId xmlns:a16="http://schemas.microsoft.com/office/drawing/2014/main" val="3989539451"/>
                  </a:ext>
                </a:extLst>
              </a:tr>
              <a:tr h="295319">
                <a:tc>
                  <a:txBody>
                    <a:bodyPr/>
                    <a:lstStyle/>
                    <a:p>
                      <a:pPr marL="0" marR="0">
                        <a:spcBef>
                          <a:spcPts val="1000"/>
                        </a:spcBef>
                        <a:spcAft>
                          <a:spcPts val="0"/>
                        </a:spcAft>
                      </a:pPr>
                      <a:r>
                        <a:rPr lang="en-US" sz="1400" b="1">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tc>
                  <a:txBody>
                    <a:bodyPr/>
                    <a:lstStyle/>
                    <a:p>
                      <a:pPr marL="0" marR="0">
                        <a:spcBef>
                          <a:spcPts val="0"/>
                        </a:spcBef>
                        <a:spcAft>
                          <a:spcPts val="0"/>
                        </a:spcAft>
                      </a:pPr>
                      <a:r>
                        <a:rPr lang="en-US" sz="700">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extLst>
                  <a:ext uri="{0D108BD9-81ED-4DB2-BD59-A6C34878D82A}">
                    <a16:rowId xmlns:a16="http://schemas.microsoft.com/office/drawing/2014/main" val="131590326"/>
                  </a:ext>
                </a:extLst>
              </a:tr>
              <a:tr h="295319">
                <a:tc>
                  <a:txBody>
                    <a:bodyPr/>
                    <a:lstStyle/>
                    <a:p>
                      <a:pPr marL="0" marR="0">
                        <a:spcBef>
                          <a:spcPts val="1000"/>
                        </a:spcBef>
                        <a:spcAft>
                          <a:spcPts val="0"/>
                        </a:spcAft>
                      </a:pPr>
                      <a:r>
                        <a:rPr lang="en-US" sz="1400" b="1">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tc>
                  <a:txBody>
                    <a:bodyPr/>
                    <a:lstStyle/>
                    <a:p>
                      <a:pPr marL="0" marR="0">
                        <a:spcBef>
                          <a:spcPts val="0"/>
                        </a:spcBef>
                        <a:spcAft>
                          <a:spcPts val="0"/>
                        </a:spcAft>
                      </a:pPr>
                      <a:r>
                        <a:rPr lang="en-US" sz="700">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extLst>
                  <a:ext uri="{0D108BD9-81ED-4DB2-BD59-A6C34878D82A}">
                    <a16:rowId xmlns:a16="http://schemas.microsoft.com/office/drawing/2014/main" val="1314498492"/>
                  </a:ext>
                </a:extLst>
              </a:tr>
              <a:tr h="295319">
                <a:tc>
                  <a:txBody>
                    <a:bodyPr/>
                    <a:lstStyle/>
                    <a:p>
                      <a:pPr marL="0" marR="0">
                        <a:spcBef>
                          <a:spcPts val="1000"/>
                        </a:spcBef>
                        <a:spcAft>
                          <a:spcPts val="0"/>
                        </a:spcAft>
                      </a:pPr>
                      <a:r>
                        <a:rPr lang="en-US" sz="1400" b="1">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tc>
                  <a:txBody>
                    <a:bodyPr/>
                    <a:lstStyle/>
                    <a:p>
                      <a:pPr marL="0" marR="0">
                        <a:spcBef>
                          <a:spcPts val="0"/>
                        </a:spcBef>
                        <a:spcAft>
                          <a:spcPts val="0"/>
                        </a:spcAft>
                      </a:pPr>
                      <a:r>
                        <a:rPr lang="en-US" sz="700">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extLst>
                  <a:ext uri="{0D108BD9-81ED-4DB2-BD59-A6C34878D82A}">
                    <a16:rowId xmlns:a16="http://schemas.microsoft.com/office/drawing/2014/main" val="1917795113"/>
                  </a:ext>
                </a:extLst>
              </a:tr>
              <a:tr h="295319">
                <a:tc>
                  <a:txBody>
                    <a:bodyPr/>
                    <a:lstStyle/>
                    <a:p>
                      <a:pPr marL="0" marR="0">
                        <a:spcBef>
                          <a:spcPts val="1000"/>
                        </a:spcBef>
                        <a:spcAft>
                          <a:spcPts val="0"/>
                        </a:spcAft>
                      </a:pPr>
                      <a:r>
                        <a:rPr lang="en-US" sz="1400" b="1">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tc>
                  <a:txBody>
                    <a:bodyPr/>
                    <a:lstStyle/>
                    <a:p>
                      <a:pPr marL="0" marR="0">
                        <a:spcBef>
                          <a:spcPts val="0"/>
                        </a:spcBef>
                        <a:spcAft>
                          <a:spcPts val="0"/>
                        </a:spcAft>
                      </a:pPr>
                      <a:r>
                        <a:rPr lang="en-US" sz="700">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extLst>
                  <a:ext uri="{0D108BD9-81ED-4DB2-BD59-A6C34878D82A}">
                    <a16:rowId xmlns:a16="http://schemas.microsoft.com/office/drawing/2014/main" val="4086297876"/>
                  </a:ext>
                </a:extLst>
              </a:tr>
              <a:tr h="295319">
                <a:tc>
                  <a:txBody>
                    <a:bodyPr/>
                    <a:lstStyle/>
                    <a:p>
                      <a:pPr marL="0" marR="0">
                        <a:spcBef>
                          <a:spcPts val="1000"/>
                        </a:spcBef>
                        <a:spcAft>
                          <a:spcPts val="0"/>
                        </a:spcAft>
                      </a:pPr>
                      <a:r>
                        <a:rPr lang="en-US" sz="1400" b="1">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tc>
                  <a:txBody>
                    <a:bodyPr/>
                    <a:lstStyle/>
                    <a:p>
                      <a:pPr marL="0" marR="0">
                        <a:spcBef>
                          <a:spcPts val="0"/>
                        </a:spcBef>
                        <a:spcAft>
                          <a:spcPts val="0"/>
                        </a:spcAft>
                      </a:pPr>
                      <a:r>
                        <a:rPr lang="en-US" sz="700">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extLst>
                  <a:ext uri="{0D108BD9-81ED-4DB2-BD59-A6C34878D82A}">
                    <a16:rowId xmlns:a16="http://schemas.microsoft.com/office/drawing/2014/main" val="3564016779"/>
                  </a:ext>
                </a:extLst>
              </a:tr>
              <a:tr h="295319">
                <a:tc>
                  <a:txBody>
                    <a:bodyPr/>
                    <a:lstStyle/>
                    <a:p>
                      <a:pPr marL="0" marR="0">
                        <a:spcBef>
                          <a:spcPts val="1000"/>
                        </a:spcBef>
                        <a:spcAft>
                          <a:spcPts val="0"/>
                        </a:spcAft>
                      </a:pPr>
                      <a:r>
                        <a:rPr lang="en-US" sz="1400" b="1">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tc>
                  <a:txBody>
                    <a:bodyPr/>
                    <a:lstStyle/>
                    <a:p>
                      <a:pPr marL="0" marR="0">
                        <a:spcBef>
                          <a:spcPts val="0"/>
                        </a:spcBef>
                        <a:spcAft>
                          <a:spcPts val="0"/>
                        </a:spcAft>
                      </a:pPr>
                      <a:r>
                        <a:rPr lang="en-US" sz="700">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extLst>
                  <a:ext uri="{0D108BD9-81ED-4DB2-BD59-A6C34878D82A}">
                    <a16:rowId xmlns:a16="http://schemas.microsoft.com/office/drawing/2014/main" val="3986244864"/>
                  </a:ext>
                </a:extLst>
              </a:tr>
              <a:tr h="295319">
                <a:tc>
                  <a:txBody>
                    <a:bodyPr/>
                    <a:lstStyle/>
                    <a:p>
                      <a:pPr marL="0" marR="0">
                        <a:spcBef>
                          <a:spcPts val="1000"/>
                        </a:spcBef>
                        <a:spcAft>
                          <a:spcPts val="0"/>
                        </a:spcAft>
                      </a:pPr>
                      <a:r>
                        <a:rPr lang="en-US" sz="1400" b="1">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tc>
                  <a:txBody>
                    <a:bodyPr/>
                    <a:lstStyle/>
                    <a:p>
                      <a:pPr marL="0" marR="0">
                        <a:spcBef>
                          <a:spcPts val="0"/>
                        </a:spcBef>
                        <a:spcAft>
                          <a:spcPts val="0"/>
                        </a:spcAft>
                      </a:pPr>
                      <a:r>
                        <a:rPr lang="en-US" sz="700">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extLst>
                  <a:ext uri="{0D108BD9-81ED-4DB2-BD59-A6C34878D82A}">
                    <a16:rowId xmlns:a16="http://schemas.microsoft.com/office/drawing/2014/main" val="72576579"/>
                  </a:ext>
                </a:extLst>
              </a:tr>
              <a:tr h="295319">
                <a:tc>
                  <a:txBody>
                    <a:bodyPr/>
                    <a:lstStyle/>
                    <a:p>
                      <a:pPr marL="0" marR="0">
                        <a:spcBef>
                          <a:spcPts val="1000"/>
                        </a:spcBef>
                        <a:spcAft>
                          <a:spcPts val="0"/>
                        </a:spcAft>
                      </a:pPr>
                      <a:r>
                        <a:rPr lang="en-US" sz="1400" b="1">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tc>
                  <a:txBody>
                    <a:bodyPr/>
                    <a:lstStyle/>
                    <a:p>
                      <a:pPr marL="0" marR="0">
                        <a:spcBef>
                          <a:spcPts val="0"/>
                        </a:spcBef>
                        <a:spcAft>
                          <a:spcPts val="0"/>
                        </a:spcAft>
                      </a:pPr>
                      <a:r>
                        <a:rPr lang="en-US" sz="700">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extLst>
                  <a:ext uri="{0D108BD9-81ED-4DB2-BD59-A6C34878D82A}">
                    <a16:rowId xmlns:a16="http://schemas.microsoft.com/office/drawing/2014/main" val="3123923360"/>
                  </a:ext>
                </a:extLst>
              </a:tr>
              <a:tr h="295319">
                <a:tc>
                  <a:txBody>
                    <a:bodyPr/>
                    <a:lstStyle/>
                    <a:p>
                      <a:pPr marL="0" marR="0">
                        <a:spcBef>
                          <a:spcPts val="1000"/>
                        </a:spcBef>
                        <a:spcAft>
                          <a:spcPts val="0"/>
                        </a:spcAft>
                      </a:pPr>
                      <a:r>
                        <a:rPr lang="en-US" sz="1400" b="1">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tc>
                  <a:txBody>
                    <a:bodyPr/>
                    <a:lstStyle/>
                    <a:p>
                      <a:pPr marL="0" marR="0">
                        <a:spcBef>
                          <a:spcPts val="0"/>
                        </a:spcBef>
                        <a:spcAft>
                          <a:spcPts val="0"/>
                        </a:spcAft>
                      </a:pPr>
                      <a:r>
                        <a:rPr lang="en-US" sz="700">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extLst>
                  <a:ext uri="{0D108BD9-81ED-4DB2-BD59-A6C34878D82A}">
                    <a16:rowId xmlns:a16="http://schemas.microsoft.com/office/drawing/2014/main" val="3778100309"/>
                  </a:ext>
                </a:extLst>
              </a:tr>
              <a:tr h="295319">
                <a:tc>
                  <a:txBody>
                    <a:bodyPr/>
                    <a:lstStyle/>
                    <a:p>
                      <a:pPr marL="0" marR="0">
                        <a:spcBef>
                          <a:spcPts val="1000"/>
                        </a:spcBef>
                        <a:spcAft>
                          <a:spcPts val="0"/>
                        </a:spcAft>
                      </a:pPr>
                      <a:r>
                        <a:rPr lang="en-US" sz="1400" b="1">
                          <a:effectLst/>
                          <a:latin typeface="Calibri" panose="020F0502020204030204" pitchFamily="34" charset="0"/>
                          <a:ea typeface="Times New Roman" panose="02020603050405020304" pitchFamily="18" charset="0"/>
                        </a:rPr>
                        <a:t> </a:t>
                      </a:r>
                      <a:endParaRPr lang="en-US" sz="70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tc>
                  <a:txBody>
                    <a:bodyPr/>
                    <a:lstStyle/>
                    <a:p>
                      <a:pPr marL="0" marR="0">
                        <a:spcBef>
                          <a:spcPts val="0"/>
                        </a:spcBef>
                        <a:spcAft>
                          <a:spcPts val="0"/>
                        </a:spcAft>
                      </a:pPr>
                      <a:r>
                        <a:rPr lang="en-US" sz="700" dirty="0">
                          <a:effectLst/>
                          <a:latin typeface="Calibri" panose="020F0502020204030204" pitchFamily="34" charset="0"/>
                          <a:ea typeface="Times New Roman" panose="02020603050405020304" pitchFamily="18" charset="0"/>
                        </a:rPr>
                        <a:t> </a:t>
                      </a:r>
                      <a:endParaRPr lang="en-US" sz="700" dirty="0">
                        <a:effectLst/>
                        <a:latin typeface="Calibri" panose="020F0502020204030204" pitchFamily="34" charset="0"/>
                        <a:ea typeface="Calibri" panose="020F0502020204030204" pitchFamily="34" charset="0"/>
                      </a:endParaRPr>
                    </a:p>
                  </a:txBody>
                  <a:tcPr marL="42136" marR="42136" marT="42136" marB="4213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extLst>
                  <a:ext uri="{0D108BD9-81ED-4DB2-BD59-A6C34878D82A}">
                    <a16:rowId xmlns:a16="http://schemas.microsoft.com/office/drawing/2014/main" val="2252819734"/>
                  </a:ext>
                </a:extLst>
              </a:tr>
            </a:tbl>
          </a:graphicData>
        </a:graphic>
      </p:graphicFrame>
    </p:spTree>
    <p:extLst>
      <p:ext uri="{BB962C8B-B14F-4D97-AF65-F5344CB8AC3E}">
        <p14:creationId xmlns:p14="http://schemas.microsoft.com/office/powerpoint/2010/main" val="334367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A836AD-A424-1466-15F2-BC0484A89FEC}"/>
              </a:ext>
            </a:extLst>
          </p:cNvPr>
          <p:cNvSpPr>
            <a:spLocks noGrp="1"/>
          </p:cNvSpPr>
          <p:nvPr>
            <p:ph type="title"/>
          </p:nvPr>
        </p:nvSpPr>
        <p:spPr>
          <a:xfrm>
            <a:off x="395831" y="37223"/>
            <a:ext cx="8229600" cy="857250"/>
          </a:xfrm>
        </p:spPr>
        <p:txBody>
          <a:bodyPr/>
          <a:lstStyle/>
          <a:p>
            <a:r>
              <a:rPr lang="en-US" dirty="0"/>
              <a:t>Fiction and Nonfiction </a:t>
            </a:r>
          </a:p>
        </p:txBody>
      </p:sp>
      <p:pic>
        <p:nvPicPr>
          <p:cNvPr id="4" name="Online Media 6" descr="Fiction Nonfiction Genre: Story Elements">
            <a:hlinkClick r:id="" action="ppaction://media"/>
            <a:extLst>
              <a:ext uri="{FF2B5EF4-FFF2-40B4-BE49-F238E27FC236}">
                <a16:creationId xmlns:a16="http://schemas.microsoft.com/office/drawing/2014/main" id="{4F41C06E-3905-DC8C-2AE4-1545543B0DD6}"/>
              </a:ext>
            </a:extLst>
          </p:cNvPr>
          <p:cNvPicPr>
            <a:picLocks noGrp="1" noRot="1" noChangeAspect="1"/>
          </p:cNvPicPr>
          <p:nvPr>
            <p:ph type="media" idx="4294967295"/>
            <a:videoFile r:link="rId1"/>
          </p:nvPr>
        </p:nvPicPr>
        <p:blipFill>
          <a:blip r:embed="rId3"/>
          <a:stretch>
            <a:fillRect/>
          </a:stretch>
        </p:blipFill>
        <p:spPr>
          <a:xfrm>
            <a:off x="1304094" y="1127222"/>
            <a:ext cx="5698123" cy="3218334"/>
          </a:xfrm>
          <a:prstGeom prst="rect">
            <a:avLst/>
          </a:prstGeom>
        </p:spPr>
      </p:pic>
    </p:spTree>
    <p:extLst>
      <p:ext uri="{BB962C8B-B14F-4D97-AF65-F5344CB8AC3E}">
        <p14:creationId xmlns:p14="http://schemas.microsoft.com/office/powerpoint/2010/main" val="2598491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8C83-FD2A-3D3D-037F-8AE746FEC58D}"/>
              </a:ext>
            </a:extLst>
          </p:cNvPr>
          <p:cNvSpPr>
            <a:spLocks noGrp="1"/>
          </p:cNvSpPr>
          <p:nvPr>
            <p:ph type="title"/>
          </p:nvPr>
        </p:nvSpPr>
        <p:spPr/>
        <p:txBody>
          <a:bodyPr/>
          <a:lstStyle/>
          <a:p>
            <a:r>
              <a:rPr lang="en-US" dirty="0"/>
              <a:t>Which One Does Not Belong?</a:t>
            </a:r>
          </a:p>
        </p:txBody>
      </p:sp>
      <p:sp>
        <p:nvSpPr>
          <p:cNvPr id="3" name="Oval 2">
            <a:extLst>
              <a:ext uri="{FF2B5EF4-FFF2-40B4-BE49-F238E27FC236}">
                <a16:creationId xmlns:a16="http://schemas.microsoft.com/office/drawing/2014/main" id="{C25A82A5-B3DF-CF4C-F510-F3E6BB06947A}"/>
              </a:ext>
            </a:extLst>
          </p:cNvPr>
          <p:cNvSpPr/>
          <p:nvPr/>
        </p:nvSpPr>
        <p:spPr>
          <a:xfrm>
            <a:off x="1740408" y="2084648"/>
            <a:ext cx="1243584" cy="1316736"/>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142F48A-C90C-B925-C397-59C2818F8020}"/>
              </a:ext>
            </a:extLst>
          </p:cNvPr>
          <p:cNvSpPr/>
          <p:nvPr/>
        </p:nvSpPr>
        <p:spPr>
          <a:xfrm>
            <a:off x="4273296" y="2112264"/>
            <a:ext cx="1243584" cy="1316736"/>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4">
            <a:extLst>
              <a:ext uri="{FF2B5EF4-FFF2-40B4-BE49-F238E27FC236}">
                <a16:creationId xmlns:a16="http://schemas.microsoft.com/office/drawing/2014/main" id="{9BA3EDCA-9EF9-76BE-40D9-8C584FE7F33D}"/>
              </a:ext>
            </a:extLst>
          </p:cNvPr>
          <p:cNvSpPr/>
          <p:nvPr/>
        </p:nvSpPr>
        <p:spPr>
          <a:xfrm>
            <a:off x="6501384" y="2112264"/>
            <a:ext cx="1307592" cy="1216152"/>
          </a:xfrm>
          <a:prstGeom prst="triangle">
            <a:avLst/>
          </a:prstGeom>
          <a:solidFill>
            <a:srgbClr val="00B0F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842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EEC4A-A000-1138-597E-DA359F9FAC3B}"/>
              </a:ext>
            </a:extLst>
          </p:cNvPr>
          <p:cNvSpPr>
            <a:spLocks noGrp="1"/>
          </p:cNvSpPr>
          <p:nvPr>
            <p:ph type="title"/>
          </p:nvPr>
        </p:nvSpPr>
        <p:spPr/>
        <p:txBody>
          <a:bodyPr/>
          <a:lstStyle/>
          <a:p>
            <a:r>
              <a:rPr lang="en-US" dirty="0"/>
              <a:t>Which One Does Not Belong? </a:t>
            </a:r>
          </a:p>
        </p:txBody>
      </p:sp>
      <p:pic>
        <p:nvPicPr>
          <p:cNvPr id="3" name="Picture 2" descr="A book cover of a book&#10;&#10;Description automatically generated">
            <a:extLst>
              <a:ext uri="{FF2B5EF4-FFF2-40B4-BE49-F238E27FC236}">
                <a16:creationId xmlns:a16="http://schemas.microsoft.com/office/drawing/2014/main" id="{EE695C5F-67B4-EA3D-E662-C110C6D9AED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4603" y="1456916"/>
            <a:ext cx="2458912" cy="2590054"/>
          </a:xfrm>
          <a:prstGeom prst="rect">
            <a:avLst/>
          </a:prstGeom>
        </p:spPr>
      </p:pic>
      <p:pic>
        <p:nvPicPr>
          <p:cNvPr id="4" name="Picture 3" descr="A book cover with a bird and fish&#10;&#10;Description automatically generated">
            <a:extLst>
              <a:ext uri="{FF2B5EF4-FFF2-40B4-BE49-F238E27FC236}">
                <a16:creationId xmlns:a16="http://schemas.microsoft.com/office/drawing/2014/main" id="{E116E2BE-D273-E963-4565-2957AF5DE85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652234" y="1456916"/>
            <a:ext cx="2007902" cy="2590054"/>
          </a:xfrm>
          <a:prstGeom prst="rect">
            <a:avLst/>
          </a:prstGeom>
        </p:spPr>
      </p:pic>
      <p:pic>
        <p:nvPicPr>
          <p:cNvPr id="5" name="Picture 4" descr="A book cover of a dog&#10;&#10;Description automatically generated">
            <a:extLst>
              <a:ext uri="{FF2B5EF4-FFF2-40B4-BE49-F238E27FC236}">
                <a16:creationId xmlns:a16="http://schemas.microsoft.com/office/drawing/2014/main" id="{F9965351-AE72-F675-6232-C3BF4E923C0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410038" y="1382737"/>
            <a:ext cx="2056401" cy="2630479"/>
          </a:xfrm>
          <a:prstGeom prst="rect">
            <a:avLst/>
          </a:prstGeom>
        </p:spPr>
      </p:pic>
    </p:spTree>
    <p:extLst>
      <p:ext uri="{BB962C8B-B14F-4D97-AF65-F5344CB8AC3E}">
        <p14:creationId xmlns:p14="http://schemas.microsoft.com/office/powerpoint/2010/main" val="1613306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4C4104B-C2AE-9743-A63F-65869D75AFF6}">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967</TotalTime>
  <Words>594</Words>
  <Application>Microsoft Macintosh PowerPoint</Application>
  <PresentationFormat>On-screen Show (16:9)</PresentationFormat>
  <Paragraphs>59</Paragraphs>
  <Slides>14</Slides>
  <Notes>12</Notes>
  <HiddenSlides>0</HiddenSlides>
  <MMClips>2</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LEARN theme</vt:lpstr>
      <vt:lpstr>LEARN theme</vt:lpstr>
      <vt:lpstr>PowerPoint Presentation</vt:lpstr>
      <vt:lpstr>Discover the Friction Between Fact and Fiction </vt:lpstr>
      <vt:lpstr>Essential Questions</vt:lpstr>
      <vt:lpstr>Lesson Objectives</vt:lpstr>
      <vt:lpstr>PowerPoint Presentation</vt:lpstr>
      <vt:lpstr>PowerPoint Presentation</vt:lpstr>
      <vt:lpstr>Fiction and Nonfiction </vt:lpstr>
      <vt:lpstr>Which One Does Not Belong?</vt:lpstr>
      <vt:lpstr>Which One Does Not Belong? </vt:lpstr>
      <vt:lpstr>Which One Does Not Belong? </vt:lpstr>
      <vt:lpstr>Which One Does Not Belong? </vt:lpstr>
      <vt:lpstr>Which One Does Not Belong? </vt:lpstr>
      <vt:lpstr>Which One Does Not Belong? </vt:lpstr>
      <vt:lpstr>Which One Does Not Belong?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McLeod Porter, Delma</dc:creator>
  <cp:lastModifiedBy>Gracia, Ann M.</cp:lastModifiedBy>
  <cp:revision>12</cp:revision>
  <dcterms:modified xsi:type="dcterms:W3CDTF">2024-08-02T16:23:58Z</dcterms:modified>
</cp:coreProperties>
</file>