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78" r:id="rId5"/>
    <p:sldId id="279" r:id="rId6"/>
    <p:sldId id="280" r:id="rId7"/>
    <p:sldId id="28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0D1"/>
    <a:srgbClr val="1D009C"/>
    <a:srgbClr val="4BA8E6"/>
    <a:srgbClr val="1D6FC4"/>
    <a:srgbClr val="5A0017"/>
    <a:srgbClr val="385700"/>
    <a:srgbClr val="FF3D00"/>
    <a:srgbClr val="FF4F00"/>
    <a:srgbClr val="FF9E54"/>
    <a:srgbClr val="A5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451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378" y="62"/>
      </p:cViewPr>
      <p:guideLst>
        <p:guide orient="horz" pos="4153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5AAB-1007-3D4A-886D-5C52500E130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C96F-52C4-EC42-A1F3-D7F742C1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78B8E-03D7-1C44-BF39-2AE63FB9670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BB4EE-8E73-5C4D-8653-CF9CF23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6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BB4EE-8E73-5C4D-8653-CF9CF2338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Draf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09035"/>
            <a:ext cx="4612848" cy="1761066"/>
          </a:xfrm>
          <a:prstGeom prst="rect">
            <a:avLst/>
          </a:prstGeom>
        </p:spPr>
        <p:txBody>
          <a:bodyPr anchor="b"/>
          <a:lstStyle>
            <a:lvl1pPr algn="l">
              <a:defRPr sz="3500" b="1" cap="all">
                <a:solidFill>
                  <a:schemeClr val="bg1">
                    <a:lumMod val="50000"/>
                  </a:schemeClr>
                </a:solidFill>
                <a:latin typeface="Aller"/>
                <a:cs typeface="Alle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16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tx1">
                    <a:tint val="75000"/>
                  </a:schemeClr>
                </a:solidFill>
                <a:latin typeface="Aller"/>
                <a:cs typeface="All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161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0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/>
              <a:t>Click to edit title for additional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4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72BFB-0540-7840-9AFF-0E11AC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6366" y="4067704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/>
              <a:t>Click to edit title of topic 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6366" y="4386646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/>
              <a:t>Click to edit title of topic 2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76366" y="4728785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/>
              <a:t>Click to edit title of topic 3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76366" y="5038987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/>
              <a:t>Click to edit title of topic 4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95465" y="5360837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/>
              <a:t>Click to edit title of topic 5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8821" y="5669890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/>
              <a:t>Click to edit title of topic 6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71947" y="5990121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/>
              <a:t>Click to edit title of topic 7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2099053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>
              <a:solidFill>
                <a:srgbClr val="5D5D5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/>
              <a:t>Click to edit title of topic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/>
              <a:t>Click to edit title of topic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/>
              <a:t>Click to edit title of topic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/>
              <a:t>Click to edit title of topic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/>
              <a:t>Click to edit title of topic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/>
              <a:t>Click to edit title of topic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/>
              <a:t>Click to edit title of topic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1" r:id="rId11"/>
    <p:sldLayoutId id="214748365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INTERPRETING POETRY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No One’s Waving, We’re All Drowning </a:t>
            </a:r>
          </a:p>
        </p:txBody>
      </p:sp>
    </p:spTree>
    <p:extLst>
      <p:ext uri="{BB962C8B-B14F-4D97-AF65-F5344CB8AC3E}">
        <p14:creationId xmlns:p14="http://schemas.microsoft.com/office/powerpoint/2010/main" val="355771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Corsiva"/>
                <a:ea typeface="Corsiva"/>
                <a:cs typeface="Corsiva"/>
                <a:sym typeface="Corsiva"/>
              </a:rPr>
              <a:t>Two-Minute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15" y="853966"/>
            <a:ext cx="8381999" cy="4525963"/>
          </a:xfrm>
        </p:spPr>
        <p:txBody>
          <a:bodyPr/>
          <a:lstStyle/>
          <a:p>
            <a:pPr lvl="0"/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Directions: Choose ONE of the following prompts. Write constantly for two minutes. You will be timed! Do NOT stop writing!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</a:rPr>
              <a:t>How has your life (either now or in the past) been like the drowning man?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</a:rPr>
              <a:t>How is your life opposite of the drowning man?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4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 sz="4000" dirty="0">
                <a:solidFill>
                  <a:schemeClr val="tx1"/>
                </a:solidFill>
                <a:latin typeface="Corsiva"/>
                <a:ea typeface="Corsiva"/>
                <a:cs typeface="Corsiva"/>
                <a:sym typeface="Corsiva"/>
              </a:rPr>
              <a:t>How does our worldview shape how we personally view ourselves?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9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Agreement Circles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People misunderstand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Agreement Circles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People are lonely.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Agreement Circles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You see what’s around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1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Agreement Circles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Two people can see the same thing and see something different.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2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4" y="1600200"/>
            <a:ext cx="8592206" cy="4525963"/>
          </a:xfrm>
        </p:spPr>
        <p:txBody>
          <a:bodyPr/>
          <a:lstStyle/>
          <a:p>
            <a:r>
              <a:rPr lang="en-US" dirty="0">
                <a:latin typeface="+mn-lt"/>
              </a:rPr>
              <a:t>Who is the speaker of the poem? Who does the speaker align himself with- the drowning man or the onlookers?</a:t>
            </a:r>
          </a:p>
          <a:p>
            <a:r>
              <a:rPr lang="en-US" dirty="0">
                <a:latin typeface="+mn-lt"/>
              </a:rPr>
              <a:t>What is the effect of repetition in the poem? </a:t>
            </a:r>
          </a:p>
          <a:p>
            <a:r>
              <a:rPr lang="en-US" dirty="0">
                <a:latin typeface="+mn-lt"/>
              </a:rPr>
              <a:t>By altering the first stanza’s final phrase, what does Smith suggest about the life of the drowned man?</a:t>
            </a:r>
          </a:p>
          <a:p>
            <a:r>
              <a:rPr lang="en-US" dirty="0">
                <a:latin typeface="+mn-lt"/>
              </a:rPr>
              <a:t>Smith’s poem asks us to think about the ways in which we misunderstand or misread the people around us- what opinion does the gathered crowd seem to have of the drowned man? </a:t>
            </a:r>
          </a:p>
          <a:p>
            <a:r>
              <a:rPr lang="en-US" dirty="0">
                <a:latin typeface="+mn-lt"/>
              </a:rPr>
              <a:t>Does the poem suggest that they ever know the truth about him? Can you imagine the type of person he was from the poem’s descriptions?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Corsiva"/>
                <a:ea typeface="Corsiva"/>
                <a:cs typeface="Corsiva"/>
                <a:sym typeface="Corsiva"/>
              </a:rPr>
              <a:t>Literature Graffiti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Directions: 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Font typeface="Corsiva"/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Complete the left side first. This is the “cover art”. Imagine the poem is a book. What would the cover look like?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Font typeface="Corsiva"/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Complete the right side of the page. </a:t>
            </a:r>
          </a:p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+mn-lt"/>
              <a:ea typeface="Corsiva"/>
              <a:cs typeface="Corsiva"/>
              <a:sym typeface="Corsiva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YOU ONLY HAVE 20 MINUTES TO COMPLETE THIS ENTIRE ACTIVITY!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2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Corsiva"/>
                <a:ea typeface="Corsiva"/>
                <a:cs typeface="Corsiva"/>
                <a:sym typeface="Corsiva"/>
              </a:rPr>
              <a:t>RAFT: Be in the</a:t>
            </a:r>
            <a:r>
              <a:rPr lang="en-US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" dirty="0">
                <a:latin typeface="Corsiva"/>
                <a:ea typeface="Corsiva"/>
                <a:cs typeface="Corsiva"/>
                <a:sym typeface="Corsiva"/>
              </a:rPr>
              <a:t>poem...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8" y="1600200"/>
            <a:ext cx="8476592" cy="4525963"/>
          </a:xfrm>
        </p:spPr>
        <p:txBody>
          <a:bodyPr/>
          <a:lstStyle/>
          <a:p>
            <a:pPr lvl="0"/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Directions: Choose ONE of the following prompts. Construct a well thought-out response. Responses should be no longer than 1 page in length.</a:t>
            </a: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</a:rPr>
              <a:t>You are a news reporter writing the account of the man who died. Use quotes from the bystanders, emergency workers, and/or his friends.</a:t>
            </a: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</a:rPr>
              <a:t>Imagine that the drowning man has a computer and is allowed one last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</a:t>
            </a:r>
            <a:r>
              <a:rPr lang="en" dirty="0" err="1">
                <a:solidFill>
                  <a:schemeClr val="tx1"/>
                </a:solidFill>
                <a:latin typeface="+mn-lt"/>
              </a:rPr>
              <a:t>acebook</a:t>
            </a:r>
            <a:r>
              <a:rPr lang="en" dirty="0">
                <a:solidFill>
                  <a:schemeClr val="tx1"/>
                </a:solidFill>
                <a:latin typeface="+mn-lt"/>
              </a:rPr>
              <a:t> post. What would his status be? The status must address: how the man got there, his last thoughts, and what he is thinking about when staring at the onlookers.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4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72727"/>
      </a:dk1>
      <a:lt1>
        <a:srgbClr val="FFFFFF"/>
      </a:lt1>
      <a:dk2>
        <a:srgbClr val="505150"/>
      </a:dk2>
      <a:lt2>
        <a:srgbClr val="EEECE1"/>
      </a:lt2>
      <a:accent1>
        <a:srgbClr val="4782B2"/>
      </a:accent1>
      <a:accent2>
        <a:srgbClr val="8A0028"/>
      </a:accent2>
      <a:accent3>
        <a:srgbClr val="98A05F"/>
      </a:accent3>
      <a:accent4>
        <a:srgbClr val="F9C74A"/>
      </a:accent4>
      <a:accent5>
        <a:srgbClr val="A81F66"/>
      </a:accent5>
      <a:accent6>
        <a:srgbClr val="4D1865"/>
      </a:accent6>
      <a:hlink>
        <a:srgbClr val="700025"/>
      </a:hlink>
      <a:folHlink>
        <a:srgbClr val="E06F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5D5D5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398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Aller</vt:lpstr>
      <vt:lpstr>Arial</vt:lpstr>
      <vt:lpstr>Calibri</vt:lpstr>
      <vt:lpstr>Corsiva</vt:lpstr>
      <vt:lpstr>Office Theme</vt:lpstr>
      <vt:lpstr>INTERPRETING POETRY </vt:lpstr>
      <vt:lpstr>Essential Question</vt:lpstr>
      <vt:lpstr>Agreement Circles </vt:lpstr>
      <vt:lpstr>Agreement Circles </vt:lpstr>
      <vt:lpstr>Agreement Circles </vt:lpstr>
      <vt:lpstr>Agreement Circles </vt:lpstr>
      <vt:lpstr>Discussion Questions</vt:lpstr>
      <vt:lpstr>Literature Graffiti</vt:lpstr>
      <vt:lpstr>RAFT: Be in the poem...</vt:lpstr>
      <vt:lpstr>Two-Minute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Menge</dc:creator>
  <cp:lastModifiedBy>Bracken, Pam</cp:lastModifiedBy>
  <cp:revision>47</cp:revision>
  <cp:lastPrinted>2013-04-11T19:36:32Z</cp:lastPrinted>
  <dcterms:created xsi:type="dcterms:W3CDTF">2012-11-19T15:17:12Z</dcterms:created>
  <dcterms:modified xsi:type="dcterms:W3CDTF">2024-09-24T18:05:57Z</dcterms:modified>
</cp:coreProperties>
</file>