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>
            <p:ph type="ctrTitle"/>
          </p:nvPr>
        </p:nvSpPr>
        <p:spPr>
          <a:xfrm>
            <a:off x="1524000" y="1122363"/>
            <a:ext cx="9144000" cy="329198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33C0B"/>
              </a:buClr>
              <a:buSzPts val="10000"/>
              <a:buFont typeface="Algerian"/>
              <a:buNone/>
            </a:pPr>
            <a:r>
              <a:rPr lang="en-US" sz="10000">
                <a:solidFill>
                  <a:srgbClr val="833C0B"/>
                </a:solidFill>
                <a:latin typeface="Algerian"/>
                <a:ea typeface="Algerian"/>
                <a:cs typeface="Algerian"/>
                <a:sym typeface="Algerian"/>
              </a:rPr>
              <a:t>Timeline of Exploration</a:t>
            </a:r>
            <a:endParaRPr sz="10000">
              <a:solidFill>
                <a:srgbClr val="833C0B"/>
              </a:solidFill>
              <a:latin typeface="Algerian"/>
              <a:ea typeface="Algerian"/>
              <a:cs typeface="Algerian"/>
              <a:sym typeface="Algerian"/>
            </a:endParaRPr>
          </a:p>
        </p:txBody>
      </p:sp>
      <p:sp>
        <p:nvSpPr>
          <p:cNvPr id="85" name="Google Shape;85;p1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Calibri"/>
              <a:buNone/>
            </a:pPr>
            <a:r>
              <a:rPr lang="en-US" sz="3600">
                <a:solidFill>
                  <a:schemeClr val="accent2"/>
                </a:solidFill>
              </a:rPr>
              <a:t>Date of Exploration</a:t>
            </a:r>
            <a:br>
              <a:rPr lang="en-US" sz="3600"/>
            </a:br>
            <a:r>
              <a:rPr lang="en-US" sz="3600"/>
              <a:t>1519</a:t>
            </a:r>
            <a:br>
              <a:rPr lang="en-US" sz="3600"/>
            </a:br>
            <a:r>
              <a:rPr lang="en-US" sz="3600"/>
              <a:t>Vasco Nunez De Balboa</a:t>
            </a:r>
            <a:endParaRPr sz="2160"/>
          </a:p>
        </p:txBody>
      </p:sp>
      <p:sp>
        <p:nvSpPr>
          <p:cNvPr id="139" name="Google Shape;139;p22"/>
          <p:cNvSpPr txBox="1"/>
          <p:nvPr>
            <p:ph idx="1" type="body"/>
          </p:nvPr>
        </p:nvSpPr>
        <p:spPr>
          <a:xfrm>
            <a:off x="0" y="1825624"/>
            <a:ext cx="12192000" cy="48696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Char char="•"/>
            </a:pPr>
            <a:r>
              <a:rPr i="1" lang="en-US" sz="3600">
                <a:solidFill>
                  <a:schemeClr val="accent2"/>
                </a:solidFill>
              </a:rPr>
              <a:t>Reason for Exploration</a:t>
            </a:r>
            <a:endParaRPr/>
          </a:p>
          <a:p>
            <a:pPr indent="-304800" lvl="0" marL="2286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</a:pPr>
            <a:r>
              <a:rPr lang="en-US" sz="4800" u="sng"/>
              <a:t>He wanted to get rich and explore the “New World”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</a:pPr>
            <a:r>
              <a:rPr i="1" lang="en-US" sz="3600">
                <a:solidFill>
                  <a:schemeClr val="accent2"/>
                </a:solidFill>
              </a:rPr>
              <a:t>Accomplishment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 u="sng"/>
              <a:t>1</a:t>
            </a:r>
            <a:r>
              <a:rPr baseline="30000" lang="en-US" sz="4800" u="sng"/>
              <a:t>st</a:t>
            </a:r>
            <a:r>
              <a:rPr lang="en-US" sz="4800" u="sng"/>
              <a:t> to see Pacific Ocean, claimed it and all it touched for Spain.</a:t>
            </a:r>
            <a:endParaRPr sz="4800" u="sng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Calibri"/>
              <a:buNone/>
            </a:pPr>
            <a:r>
              <a:rPr lang="en-US" sz="3600">
                <a:solidFill>
                  <a:schemeClr val="accent2"/>
                </a:solidFill>
              </a:rPr>
              <a:t>Date of Exploration</a:t>
            </a:r>
            <a:br>
              <a:rPr lang="en-US" sz="3600">
                <a:solidFill>
                  <a:schemeClr val="accent2"/>
                </a:solidFill>
              </a:rPr>
            </a:br>
            <a:r>
              <a:rPr b="1" lang="en-US" sz="3600"/>
              <a:t>1519</a:t>
            </a:r>
            <a:br>
              <a:rPr b="1" lang="en-US" sz="2160"/>
            </a:br>
            <a:r>
              <a:rPr b="1" lang="en-US" sz="3600"/>
              <a:t>Hernando Cortes</a:t>
            </a:r>
            <a:endParaRPr b="1" sz="3600"/>
          </a:p>
        </p:txBody>
      </p:sp>
      <p:sp>
        <p:nvSpPr>
          <p:cNvPr id="145" name="Google Shape;145;p23"/>
          <p:cNvSpPr txBox="1"/>
          <p:nvPr>
            <p:ph idx="1" type="body"/>
          </p:nvPr>
        </p:nvSpPr>
        <p:spPr>
          <a:xfrm>
            <a:off x="0" y="1825625"/>
            <a:ext cx="121920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Char char="•"/>
            </a:pPr>
            <a:r>
              <a:rPr i="1" lang="en-US" sz="3600">
                <a:solidFill>
                  <a:schemeClr val="accent2"/>
                </a:solidFill>
              </a:rPr>
              <a:t>Reason for Exploration</a:t>
            </a:r>
            <a:endParaRPr/>
          </a:p>
          <a:p>
            <a:pPr indent="-279400" lvl="0" marL="2286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 u="sng"/>
              <a:t>He wanted to conquer the AZTECS for their gold and silver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</a:pPr>
            <a:r>
              <a:rPr i="1" lang="en-US" sz="3600">
                <a:solidFill>
                  <a:schemeClr val="accent2"/>
                </a:solidFill>
              </a:rPr>
              <a:t>Accomplishment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4400" u="sng"/>
              <a:t>He conquered the AZTECS, took their gold and silver, and claimed their land for Spain.</a:t>
            </a:r>
            <a:endParaRPr sz="4400" u="sng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Calibri"/>
              <a:buNone/>
            </a:pPr>
            <a:r>
              <a:rPr lang="en-US" sz="3600">
                <a:solidFill>
                  <a:schemeClr val="accent2"/>
                </a:solidFill>
              </a:rPr>
              <a:t>Date of Exploration</a:t>
            </a:r>
            <a:br>
              <a:rPr lang="en-US" sz="3600"/>
            </a:br>
            <a:r>
              <a:rPr b="1" lang="en-US" sz="3600"/>
              <a:t>1519-1522</a:t>
            </a:r>
            <a:br>
              <a:rPr b="1" lang="en-US" sz="2160"/>
            </a:br>
            <a:r>
              <a:rPr b="1" lang="en-US" sz="3600"/>
              <a:t>Ferdinand Magellan</a:t>
            </a:r>
            <a:endParaRPr b="1" sz="3600"/>
          </a:p>
        </p:txBody>
      </p:sp>
      <p:sp>
        <p:nvSpPr>
          <p:cNvPr id="151" name="Google Shape;151;p24"/>
          <p:cNvSpPr txBox="1"/>
          <p:nvPr>
            <p:ph idx="1" type="body"/>
          </p:nvPr>
        </p:nvSpPr>
        <p:spPr>
          <a:xfrm>
            <a:off x="0" y="1825624"/>
            <a:ext cx="12192000" cy="48431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Char char="•"/>
            </a:pPr>
            <a:r>
              <a:rPr i="1" lang="en-US" sz="3600">
                <a:solidFill>
                  <a:schemeClr val="accent2"/>
                </a:solidFill>
              </a:rPr>
              <a:t>Reason for Exploration</a:t>
            </a:r>
            <a:endParaRPr/>
          </a:p>
          <a:p>
            <a:pPr indent="-279400" lvl="0" marL="2286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 u="sng"/>
              <a:t>He wanted to sail west around the world to get to the Indies.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</a:pPr>
            <a:r>
              <a:rPr i="1" lang="en-US" sz="3600">
                <a:solidFill>
                  <a:schemeClr val="accent2"/>
                </a:solidFill>
              </a:rPr>
              <a:t>Accomplishment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4400" u="sng"/>
              <a:t>He got killed but his expedition was the first to make it around the world.</a:t>
            </a:r>
            <a:endParaRPr sz="4400" u="sng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Calibri"/>
              <a:buNone/>
            </a:pPr>
            <a:r>
              <a:rPr lang="en-US" sz="3600">
                <a:solidFill>
                  <a:schemeClr val="accent2"/>
                </a:solidFill>
              </a:rPr>
              <a:t>Date of Exploration</a:t>
            </a:r>
            <a:br>
              <a:rPr lang="en-US" sz="3600"/>
            </a:br>
            <a:r>
              <a:rPr b="1" lang="en-US" sz="3600"/>
              <a:t>1527-1536</a:t>
            </a:r>
            <a:br>
              <a:rPr b="1" lang="en-US" sz="2160"/>
            </a:br>
            <a:r>
              <a:rPr b="1" lang="en-US" sz="3240"/>
              <a:t>Alvar Nunoz Cabeza de Vaca</a:t>
            </a:r>
            <a:endParaRPr b="1" sz="3240"/>
          </a:p>
        </p:txBody>
      </p:sp>
      <p:sp>
        <p:nvSpPr>
          <p:cNvPr id="157" name="Google Shape;157;p25"/>
          <p:cNvSpPr txBox="1"/>
          <p:nvPr>
            <p:ph idx="1" type="body"/>
          </p:nvPr>
        </p:nvSpPr>
        <p:spPr>
          <a:xfrm>
            <a:off x="1" y="1825625"/>
            <a:ext cx="121920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i="1" sz="3600">
              <a:solidFill>
                <a:schemeClr val="accent2"/>
              </a:solidFill>
            </a:endParaRPr>
          </a:p>
          <a:p>
            <a:pPr indent="-228600" lvl="0" marL="22860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600"/>
              <a:buChar char="•"/>
            </a:pPr>
            <a:r>
              <a:rPr i="1" lang="en-US" sz="3600">
                <a:solidFill>
                  <a:schemeClr val="accent2"/>
                </a:solidFill>
              </a:rPr>
              <a:t>Reason for Exploration</a:t>
            </a:r>
            <a:endParaRPr/>
          </a:p>
          <a:p>
            <a:pPr indent="-304800" lvl="0" marL="22860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</a:pPr>
            <a:r>
              <a:rPr lang="en-US" sz="4800" u="sng"/>
              <a:t>Shipwrecked! Explored what is now Texas.</a:t>
            </a:r>
            <a:endParaRPr/>
          </a:p>
          <a:p>
            <a:pPr indent="0" lvl="0" marL="22860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 u="sng"/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</a:pPr>
            <a:r>
              <a:rPr i="1" lang="en-US" sz="3600">
                <a:solidFill>
                  <a:schemeClr val="accent2"/>
                </a:solidFill>
              </a:rPr>
              <a:t>Accomplishment</a:t>
            </a:r>
            <a:endParaRPr/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sz="3600" u="sng"/>
          </a:p>
          <a:p>
            <a:pPr indent="0" lvl="0" marL="0" rtl="0" algn="ctr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 u="sng"/>
              <a:t>1</a:t>
            </a:r>
            <a:r>
              <a:rPr baseline="30000" lang="en-US" sz="4800" u="sng"/>
              <a:t>st</a:t>
            </a:r>
            <a:r>
              <a:rPr lang="en-US" sz="4800" u="sng"/>
              <a:t> European to see a buffalo.</a:t>
            </a:r>
            <a:endParaRPr sz="4800" u="sng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Calibri"/>
              <a:buNone/>
            </a:pPr>
            <a:r>
              <a:rPr lang="en-US" sz="3600">
                <a:solidFill>
                  <a:schemeClr val="accent2"/>
                </a:solidFill>
              </a:rPr>
              <a:t>Date of Exploration</a:t>
            </a:r>
            <a:br>
              <a:rPr lang="en-US" sz="3600"/>
            </a:br>
            <a:r>
              <a:rPr b="1" lang="en-US" sz="3600"/>
              <a:t>1531</a:t>
            </a:r>
            <a:br>
              <a:rPr b="1" lang="en-US" sz="2160"/>
            </a:br>
            <a:r>
              <a:rPr b="1" lang="en-US" sz="3600"/>
              <a:t>Francisco Pizarro</a:t>
            </a:r>
            <a:endParaRPr b="1" sz="3600"/>
          </a:p>
        </p:txBody>
      </p:sp>
      <p:sp>
        <p:nvSpPr>
          <p:cNvPr id="163" name="Google Shape;163;p26"/>
          <p:cNvSpPr txBox="1"/>
          <p:nvPr>
            <p:ph idx="1" type="body"/>
          </p:nvPr>
        </p:nvSpPr>
        <p:spPr>
          <a:xfrm>
            <a:off x="0" y="1825625"/>
            <a:ext cx="12192000" cy="4874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Char char="•"/>
            </a:pPr>
            <a:r>
              <a:rPr i="1" lang="en-US" sz="3600">
                <a:solidFill>
                  <a:schemeClr val="accent2"/>
                </a:solidFill>
              </a:rPr>
              <a:t>Reason for Exploration</a:t>
            </a:r>
            <a:endParaRPr/>
          </a:p>
          <a:p>
            <a:pPr indent="-304800" lvl="0" marL="2286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</a:pPr>
            <a:r>
              <a:rPr lang="en-US" sz="4800" u="sng"/>
              <a:t>Wanted to conquer the INCA and take all of their gold and silver.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</a:pPr>
            <a:r>
              <a:rPr i="1" lang="en-US" sz="3600">
                <a:solidFill>
                  <a:schemeClr val="accent2"/>
                </a:solidFill>
              </a:rPr>
              <a:t>Accomplishment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 u="sng"/>
              <a:t>He DID conquer the INCA, took all of their riches and claimed their land for Spain.</a:t>
            </a:r>
            <a:endParaRPr sz="4800" u="sng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Calibri"/>
              <a:buNone/>
            </a:pPr>
            <a:r>
              <a:rPr lang="en-US" sz="3600">
                <a:solidFill>
                  <a:schemeClr val="accent2"/>
                </a:solidFill>
              </a:rPr>
              <a:t>Date of Exploration</a:t>
            </a:r>
            <a:br>
              <a:rPr lang="en-US" sz="3600"/>
            </a:br>
            <a:r>
              <a:rPr lang="en-US" sz="3600"/>
              <a:t>1540</a:t>
            </a:r>
            <a:br>
              <a:rPr lang="en-US" sz="2160"/>
            </a:br>
            <a:r>
              <a:rPr lang="en-US" sz="3600"/>
              <a:t>Hernando De Soto</a:t>
            </a:r>
            <a:endParaRPr sz="3600"/>
          </a:p>
        </p:txBody>
      </p:sp>
      <p:sp>
        <p:nvSpPr>
          <p:cNvPr id="169" name="Google Shape;169;p27"/>
          <p:cNvSpPr txBox="1"/>
          <p:nvPr>
            <p:ph idx="1" type="body"/>
          </p:nvPr>
        </p:nvSpPr>
        <p:spPr>
          <a:xfrm>
            <a:off x="0" y="1825625"/>
            <a:ext cx="121920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Char char="•"/>
            </a:pPr>
            <a:r>
              <a:rPr i="1" lang="en-US" sz="3600">
                <a:solidFill>
                  <a:schemeClr val="accent2"/>
                </a:solidFill>
              </a:rPr>
              <a:t>Reason for Exploration</a:t>
            </a:r>
            <a:endParaRPr/>
          </a:p>
          <a:p>
            <a:pPr indent="-304800" lvl="0" marL="2286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</a:pPr>
            <a:r>
              <a:rPr lang="en-US" sz="4800" u="sng"/>
              <a:t>He was searching for the “7 cities of gold”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</a:pPr>
            <a:r>
              <a:rPr i="1" lang="en-US" sz="3600">
                <a:solidFill>
                  <a:schemeClr val="accent2"/>
                </a:solidFill>
              </a:rPr>
              <a:t>Accomplishment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 u="sng"/>
              <a:t>1st Explorer to reach the Mississippi River.  Claimed the S.E. part of the USA for Spain.</a:t>
            </a:r>
            <a:endParaRPr sz="4800" u="sng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Calibri"/>
              <a:buNone/>
            </a:pPr>
            <a:r>
              <a:rPr lang="en-US" sz="3600">
                <a:solidFill>
                  <a:schemeClr val="accent2"/>
                </a:solidFill>
              </a:rPr>
              <a:t>Date of Exploration</a:t>
            </a:r>
            <a:br>
              <a:rPr lang="en-US" sz="3600"/>
            </a:br>
            <a:r>
              <a:rPr b="1" lang="en-US" sz="3600"/>
              <a:t>1540</a:t>
            </a:r>
            <a:br>
              <a:rPr b="1" lang="en-US" sz="2160"/>
            </a:br>
            <a:r>
              <a:rPr b="1" lang="en-US" sz="3600"/>
              <a:t>Francisco Coronado</a:t>
            </a:r>
            <a:endParaRPr b="1" sz="3600"/>
          </a:p>
        </p:txBody>
      </p:sp>
      <p:sp>
        <p:nvSpPr>
          <p:cNvPr id="175" name="Google Shape;175;p28"/>
          <p:cNvSpPr txBox="1"/>
          <p:nvPr>
            <p:ph idx="1" type="body"/>
          </p:nvPr>
        </p:nvSpPr>
        <p:spPr>
          <a:xfrm>
            <a:off x="0" y="1887618"/>
            <a:ext cx="121920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Char char="•"/>
            </a:pPr>
            <a:r>
              <a:rPr i="1" lang="en-US" sz="3600">
                <a:solidFill>
                  <a:schemeClr val="accent2"/>
                </a:solidFill>
              </a:rPr>
              <a:t>Reason for Exploration</a:t>
            </a:r>
            <a:endParaRPr/>
          </a:p>
          <a:p>
            <a:pPr indent="-304800" lvl="0" marL="2286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</a:pPr>
            <a:r>
              <a:rPr lang="en-US" sz="4800" u="sng"/>
              <a:t>He was searching for the “7 cities of gold”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</a:pPr>
            <a:r>
              <a:rPr i="1" lang="en-US" sz="3600">
                <a:solidFill>
                  <a:schemeClr val="accent2"/>
                </a:solidFill>
              </a:rPr>
              <a:t>Accomplishment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 u="sng"/>
              <a:t>He claimed much of the S.W. part of the USA for Spain.  Found the Grand Canyon</a:t>
            </a:r>
            <a:endParaRPr sz="4800" u="sn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4"/>
          <p:cNvSpPr txBox="1"/>
          <p:nvPr>
            <p:ph type="title"/>
          </p:nvPr>
        </p:nvSpPr>
        <p:spPr>
          <a:xfrm>
            <a:off x="838200" y="365125"/>
            <a:ext cx="10515600" cy="147626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Calibri"/>
              <a:buNone/>
            </a:pPr>
            <a:r>
              <a:rPr lang="en-US" sz="3600">
                <a:solidFill>
                  <a:schemeClr val="accent2"/>
                </a:solidFill>
              </a:rPr>
              <a:t>Date of Exploration</a:t>
            </a:r>
            <a:br>
              <a:rPr lang="en-US" sz="3600"/>
            </a:br>
            <a:r>
              <a:rPr b="1" lang="en-US" sz="3240" u="sng">
                <a:solidFill>
                  <a:srgbClr val="222A35"/>
                </a:solidFill>
              </a:rPr>
              <a:t>1000-1015</a:t>
            </a:r>
            <a:br>
              <a:rPr b="1" lang="en-US" sz="3240" u="sng">
                <a:solidFill>
                  <a:srgbClr val="222A35"/>
                </a:solidFill>
              </a:rPr>
            </a:br>
            <a:r>
              <a:rPr b="1" lang="en-US" sz="3240" u="sng">
                <a:solidFill>
                  <a:srgbClr val="222A35"/>
                </a:solidFill>
              </a:rPr>
              <a:t>Leif Erikson</a:t>
            </a:r>
            <a:br>
              <a:rPr lang="en-US" sz="2160"/>
            </a:br>
            <a:endParaRPr sz="2160"/>
          </a:p>
        </p:txBody>
      </p:sp>
      <p:sp>
        <p:nvSpPr>
          <p:cNvPr id="91" name="Google Shape;91;p14"/>
          <p:cNvSpPr txBox="1"/>
          <p:nvPr>
            <p:ph idx="1" type="body"/>
          </p:nvPr>
        </p:nvSpPr>
        <p:spPr>
          <a:xfrm>
            <a:off x="110359" y="1841390"/>
            <a:ext cx="11603420" cy="47801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Char char="•"/>
            </a:pPr>
            <a:r>
              <a:rPr i="1" lang="en-US" sz="3600">
                <a:solidFill>
                  <a:schemeClr val="accent2"/>
                </a:solidFill>
              </a:rPr>
              <a:t>Reason for Exploration</a:t>
            </a:r>
            <a:endParaRPr/>
          </a:p>
          <a:p>
            <a:pPr indent="-254000" lvl="0" marL="2286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22A35"/>
              </a:buClr>
              <a:buSzPts val="4000"/>
              <a:buChar char="•"/>
            </a:pPr>
            <a:r>
              <a:rPr lang="en-US" sz="4000" u="sng">
                <a:solidFill>
                  <a:srgbClr val="222A35"/>
                </a:solidFill>
              </a:rPr>
              <a:t>Erikson was interested in exploring land farther west of Greenland.  He needed to find wood for settlers in Greenland.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</a:pPr>
            <a:r>
              <a:rPr i="1" lang="en-US" sz="3600">
                <a:solidFill>
                  <a:schemeClr val="accent2"/>
                </a:solidFill>
              </a:rPr>
              <a:t>Accomplishment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4400" u="sng"/>
              <a:t>He landed on the east coast of Canada. He was the 1</a:t>
            </a:r>
            <a:r>
              <a:rPr baseline="30000" lang="en-US" sz="4400" u="sng"/>
              <a:t>st</a:t>
            </a:r>
            <a:r>
              <a:rPr lang="en-US" sz="4400" u="sng"/>
              <a:t> European to set foot in North America.</a:t>
            </a:r>
            <a:endParaRPr sz="4400" u="sng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Calibri"/>
              <a:buNone/>
            </a:pPr>
            <a:r>
              <a:rPr lang="en-US" sz="3600">
                <a:solidFill>
                  <a:schemeClr val="accent2"/>
                </a:solidFill>
              </a:rPr>
              <a:t>Date of Exploration</a:t>
            </a:r>
            <a:br>
              <a:rPr lang="en-US" sz="3600"/>
            </a:br>
            <a:r>
              <a:rPr b="1" lang="en-US" sz="3600"/>
              <a:t>1271-1295</a:t>
            </a:r>
            <a:br>
              <a:rPr b="1" lang="en-US" sz="3600"/>
            </a:br>
            <a:r>
              <a:rPr b="1" lang="en-US" sz="3600"/>
              <a:t>Marco Polo</a:t>
            </a:r>
            <a:endParaRPr b="1" sz="2160"/>
          </a:p>
        </p:txBody>
      </p:sp>
      <p:sp>
        <p:nvSpPr>
          <p:cNvPr id="97" name="Google Shape;97;p15"/>
          <p:cNvSpPr txBox="1"/>
          <p:nvPr>
            <p:ph idx="1" type="body"/>
          </p:nvPr>
        </p:nvSpPr>
        <p:spPr>
          <a:xfrm>
            <a:off x="0" y="1872120"/>
            <a:ext cx="12192000" cy="49858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Char char="•"/>
            </a:pPr>
            <a:r>
              <a:rPr i="1" lang="en-US" sz="3600">
                <a:solidFill>
                  <a:schemeClr val="accent2"/>
                </a:solidFill>
              </a:rPr>
              <a:t>Reason for Exploration</a:t>
            </a:r>
            <a:endParaRPr/>
          </a:p>
          <a:p>
            <a:pPr indent="-279400" lvl="0" marL="2286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 u="sng"/>
              <a:t>He wanted to bring back valuables like spices and silk from China to Italy.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</a:pPr>
            <a:r>
              <a:rPr i="1" lang="en-US" sz="3600">
                <a:solidFill>
                  <a:schemeClr val="accent2"/>
                </a:solidFill>
              </a:rPr>
              <a:t>Accomplishment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4400" u="sng"/>
              <a:t>He wrote a book of his journey and it inspired future explorers.  It made people want to know more of each other.</a:t>
            </a:r>
            <a:endParaRPr sz="4400" u="sng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6"/>
          <p:cNvSpPr txBox="1"/>
          <p:nvPr>
            <p:ph type="title"/>
          </p:nvPr>
        </p:nvSpPr>
        <p:spPr>
          <a:xfrm>
            <a:off x="838200" y="154480"/>
            <a:ext cx="10515600" cy="16679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Calibri"/>
              <a:buNone/>
            </a:pPr>
            <a:r>
              <a:rPr lang="en-US" sz="3600">
                <a:solidFill>
                  <a:schemeClr val="accent2"/>
                </a:solidFill>
              </a:rPr>
              <a:t>Date of Exploration</a:t>
            </a:r>
            <a:br>
              <a:rPr lang="en-US" sz="3600">
                <a:solidFill>
                  <a:schemeClr val="accent2"/>
                </a:solidFill>
              </a:rPr>
            </a:br>
            <a:r>
              <a:rPr b="1" lang="en-US" sz="3600" u="sng"/>
              <a:t>1420’s</a:t>
            </a:r>
            <a:br>
              <a:rPr b="1" lang="en-US" sz="3600" u="sng"/>
            </a:br>
            <a:r>
              <a:rPr b="1" lang="en-US" sz="3600" u="sng"/>
              <a:t>Henry the Navigator</a:t>
            </a:r>
            <a:br>
              <a:rPr b="1" lang="en-US" sz="2160"/>
            </a:br>
            <a:endParaRPr b="1" sz="2160"/>
          </a:p>
        </p:txBody>
      </p:sp>
      <p:sp>
        <p:nvSpPr>
          <p:cNvPr id="103" name="Google Shape;103;p16"/>
          <p:cNvSpPr txBox="1"/>
          <p:nvPr>
            <p:ph idx="1" type="body"/>
          </p:nvPr>
        </p:nvSpPr>
        <p:spPr>
          <a:xfrm>
            <a:off x="0" y="1538670"/>
            <a:ext cx="12192000" cy="51932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Char char="•"/>
            </a:pPr>
            <a:r>
              <a:rPr i="1" lang="en-US" sz="3600">
                <a:solidFill>
                  <a:schemeClr val="accent2"/>
                </a:solidFill>
              </a:rPr>
              <a:t>Reason for Exploration</a:t>
            </a:r>
            <a:endParaRPr/>
          </a:p>
          <a:p>
            <a:pPr indent="-279400" lvl="0" marL="2286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 u="sng"/>
              <a:t>He was trying to find a better route to Asia from Portugal to trade for Spices</a:t>
            </a:r>
            <a:endParaRPr i="1" sz="4400">
              <a:solidFill>
                <a:schemeClr val="accent2"/>
              </a:solidFill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</a:pPr>
            <a:r>
              <a:rPr i="1" lang="en-US" sz="3600">
                <a:solidFill>
                  <a:schemeClr val="accent2"/>
                </a:solidFill>
              </a:rPr>
              <a:t>Accomplishment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4400" u="sng"/>
              <a:t> He started a shipyard, navigation school, and observatory.</a:t>
            </a:r>
            <a:endParaRPr sz="4400" u="sng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Calibri"/>
              <a:buNone/>
            </a:pPr>
            <a:r>
              <a:rPr lang="en-US" sz="3600">
                <a:solidFill>
                  <a:schemeClr val="accent2"/>
                </a:solidFill>
              </a:rPr>
              <a:t>Date of Exploration</a:t>
            </a:r>
            <a:br>
              <a:rPr lang="en-US" sz="3600">
                <a:solidFill>
                  <a:schemeClr val="accent2"/>
                </a:solidFill>
              </a:rPr>
            </a:br>
            <a:r>
              <a:rPr b="1" lang="en-US" sz="3600" u="sng"/>
              <a:t>1488</a:t>
            </a:r>
            <a:br>
              <a:rPr b="1" lang="en-US" sz="3600" u="sng"/>
            </a:br>
            <a:r>
              <a:rPr b="1" lang="en-US" sz="3600" u="sng"/>
              <a:t>Bartholomeu Dias</a:t>
            </a:r>
            <a:br>
              <a:rPr b="1" lang="en-US" sz="2160">
                <a:solidFill>
                  <a:schemeClr val="accent2"/>
                </a:solidFill>
              </a:rPr>
            </a:br>
            <a:endParaRPr b="1" sz="2160">
              <a:solidFill>
                <a:schemeClr val="accent2"/>
              </a:solidFill>
            </a:endParaRPr>
          </a:p>
        </p:txBody>
      </p:sp>
      <p:sp>
        <p:nvSpPr>
          <p:cNvPr id="109" name="Google Shape;109;p17"/>
          <p:cNvSpPr txBox="1"/>
          <p:nvPr>
            <p:ph idx="1" type="body"/>
          </p:nvPr>
        </p:nvSpPr>
        <p:spPr>
          <a:xfrm>
            <a:off x="108488" y="1690688"/>
            <a:ext cx="12083510" cy="47416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Char char="•"/>
            </a:pPr>
            <a:r>
              <a:rPr i="1" lang="en-US" sz="3600">
                <a:solidFill>
                  <a:schemeClr val="accent2"/>
                </a:solidFill>
              </a:rPr>
              <a:t>Reason for Exploration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4400" u="sng"/>
              <a:t>He wanted to find an all water route to Asia by going around Africa.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</a:pPr>
            <a:r>
              <a:rPr i="1" lang="en-US" sz="3600">
                <a:solidFill>
                  <a:schemeClr val="accent2"/>
                </a:solidFill>
              </a:rPr>
              <a:t>Accomplishment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4400" u="sng"/>
              <a:t>His ships made it just around the tip of Africa. Wanted to name it “Cape of Storms” King said “Cape of Good Hope.”</a:t>
            </a:r>
            <a:endParaRPr sz="4400" u="sng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Calibri"/>
              <a:buNone/>
            </a:pPr>
            <a:r>
              <a:rPr lang="en-US" sz="3600">
                <a:solidFill>
                  <a:schemeClr val="accent2"/>
                </a:solidFill>
              </a:rPr>
              <a:t>Date of Exploration</a:t>
            </a:r>
            <a:br>
              <a:rPr lang="en-US" sz="3600"/>
            </a:br>
            <a:r>
              <a:rPr b="1" lang="en-US" sz="3240" u="sng"/>
              <a:t>1492</a:t>
            </a:r>
            <a:br>
              <a:rPr b="1" lang="en-US" sz="3240" u="sng"/>
            </a:br>
            <a:r>
              <a:rPr b="1" lang="en-US" sz="3240" u="sng"/>
              <a:t>Christopher Columbus</a:t>
            </a:r>
            <a:br>
              <a:rPr b="1" lang="en-US" sz="3240"/>
            </a:br>
            <a:endParaRPr b="1" sz="3240"/>
          </a:p>
        </p:txBody>
      </p:sp>
      <p:sp>
        <p:nvSpPr>
          <p:cNvPr id="115" name="Google Shape;115;p18"/>
          <p:cNvSpPr txBox="1"/>
          <p:nvPr>
            <p:ph idx="1" type="body"/>
          </p:nvPr>
        </p:nvSpPr>
        <p:spPr>
          <a:xfrm>
            <a:off x="0" y="1690688"/>
            <a:ext cx="12192000" cy="50411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Char char="•"/>
            </a:pPr>
            <a:r>
              <a:rPr i="1" lang="en-US" sz="3600">
                <a:solidFill>
                  <a:schemeClr val="accent2"/>
                </a:solidFill>
              </a:rPr>
              <a:t>Reason for Exploration</a:t>
            </a:r>
            <a:endParaRPr/>
          </a:p>
          <a:p>
            <a:pPr indent="-279400" lvl="0" marL="2286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Char char="•"/>
            </a:pPr>
            <a:r>
              <a:rPr lang="en-US" sz="4400"/>
              <a:t>He believed he could reach the Indies by sailing west across the Atlantic Ocean.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</a:pPr>
            <a:r>
              <a:rPr i="1" lang="en-US" sz="3600">
                <a:solidFill>
                  <a:schemeClr val="accent2"/>
                </a:solidFill>
              </a:rPr>
              <a:t>Accomplishment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</a:pPr>
            <a:r>
              <a:rPr lang="en-US" sz="4400"/>
              <a:t>He landed on the Bahamas and discovered 2 new continents… He opened up the western hemisphere to Europe.</a:t>
            </a:r>
            <a:endParaRPr sz="4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 txBox="1"/>
          <p:nvPr>
            <p:ph type="title"/>
          </p:nvPr>
        </p:nvSpPr>
        <p:spPr>
          <a:xfrm>
            <a:off x="838200" y="126125"/>
            <a:ext cx="10515600" cy="156456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Calibri"/>
              <a:buNone/>
            </a:pPr>
            <a:r>
              <a:rPr lang="en-US" sz="3600">
                <a:solidFill>
                  <a:schemeClr val="accent2"/>
                </a:solidFill>
              </a:rPr>
              <a:t>Date of Exploration</a:t>
            </a:r>
            <a:br>
              <a:rPr lang="en-US" sz="3600"/>
            </a:br>
            <a:r>
              <a:rPr b="1" lang="en-US" sz="3600"/>
              <a:t>1497-1498</a:t>
            </a:r>
            <a:br>
              <a:rPr b="1" lang="en-US" sz="3600"/>
            </a:br>
            <a:r>
              <a:rPr b="1" lang="en-US" sz="3600"/>
              <a:t>Vasco da Gama</a:t>
            </a:r>
            <a:br>
              <a:rPr lang="en-US" sz="2160"/>
            </a:br>
            <a:endParaRPr sz="2160"/>
          </a:p>
        </p:txBody>
      </p:sp>
      <p:sp>
        <p:nvSpPr>
          <p:cNvPr id="121" name="Google Shape;121;p19"/>
          <p:cNvSpPr txBox="1"/>
          <p:nvPr>
            <p:ph idx="1" type="body"/>
          </p:nvPr>
        </p:nvSpPr>
        <p:spPr>
          <a:xfrm>
            <a:off x="0" y="1825624"/>
            <a:ext cx="12192000" cy="5032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Char char="•"/>
            </a:pPr>
            <a:r>
              <a:rPr i="1" lang="en-US" sz="3600">
                <a:solidFill>
                  <a:schemeClr val="accent2"/>
                </a:solidFill>
              </a:rPr>
              <a:t>Reason for Exploration</a:t>
            </a:r>
            <a:endParaRPr sz="3600" u="sng">
              <a:solidFill>
                <a:schemeClr val="accent2"/>
              </a:solidFill>
            </a:endParaRPr>
          </a:p>
          <a:p>
            <a:pPr indent="-304800" lvl="0" marL="2286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</a:pPr>
            <a:r>
              <a:rPr lang="en-US" sz="4800" u="sng"/>
              <a:t>He was trying to sail around the Cape of Good Hope (tip of Africa) to get to India.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</a:pPr>
            <a:r>
              <a:rPr i="1" lang="en-US" sz="3600">
                <a:solidFill>
                  <a:schemeClr val="accent2"/>
                </a:solidFill>
              </a:rPr>
              <a:t>Accomplishment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 u="sng"/>
              <a:t>He was the 1</a:t>
            </a:r>
            <a:r>
              <a:rPr baseline="30000" lang="en-US" sz="4800" u="sng"/>
              <a:t>st</a:t>
            </a:r>
            <a:r>
              <a:rPr lang="en-US" sz="4800" u="sng"/>
              <a:t> to find an “All Water Route” to India by sailing around Africa.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/>
          <p:nvPr>
            <p:ph type="title"/>
          </p:nvPr>
        </p:nvSpPr>
        <p:spPr>
          <a:xfrm>
            <a:off x="838200" y="27053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Calibri"/>
              <a:buNone/>
            </a:pPr>
            <a:r>
              <a:rPr lang="en-US" sz="3600">
                <a:solidFill>
                  <a:schemeClr val="accent2"/>
                </a:solidFill>
              </a:rPr>
              <a:t>Date of Exploration</a:t>
            </a:r>
            <a:br>
              <a:rPr lang="en-US" sz="3600"/>
            </a:br>
            <a:r>
              <a:rPr b="1" lang="en-US" sz="3600"/>
              <a:t>1502</a:t>
            </a:r>
            <a:br>
              <a:rPr b="1" lang="en-US" sz="3600"/>
            </a:br>
            <a:r>
              <a:rPr b="1" lang="en-US" sz="3600"/>
              <a:t>Amerigo Vespucci</a:t>
            </a:r>
            <a:endParaRPr b="1" sz="2160"/>
          </a:p>
        </p:txBody>
      </p:sp>
      <p:sp>
        <p:nvSpPr>
          <p:cNvPr id="127" name="Google Shape;127;p20"/>
          <p:cNvSpPr txBox="1"/>
          <p:nvPr>
            <p:ph idx="1" type="body"/>
          </p:nvPr>
        </p:nvSpPr>
        <p:spPr>
          <a:xfrm>
            <a:off x="1" y="1825625"/>
            <a:ext cx="121920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Char char="•"/>
            </a:pPr>
            <a:r>
              <a:rPr i="1" lang="en-US" sz="3600">
                <a:solidFill>
                  <a:schemeClr val="accent2"/>
                </a:solidFill>
              </a:rPr>
              <a:t>Reason for Exploration</a:t>
            </a:r>
            <a:endParaRPr/>
          </a:p>
          <a:p>
            <a:pPr indent="-304800" lvl="0" marL="2286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</a:pPr>
            <a:r>
              <a:rPr lang="en-US" sz="4800"/>
              <a:t>Inspired by C. Columbus, went to search the new continents.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</a:pPr>
            <a:r>
              <a:rPr i="1" lang="en-US" sz="3600">
                <a:solidFill>
                  <a:schemeClr val="accent2"/>
                </a:solidFill>
              </a:rPr>
              <a:t>Accomplishment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 u="sng"/>
              <a:t>Realized that this was an unknown land. Americas are named after him.</a:t>
            </a:r>
            <a:endParaRPr sz="4800" u="sng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Calibri"/>
              <a:buNone/>
            </a:pPr>
            <a:r>
              <a:rPr lang="en-US" sz="3600">
                <a:solidFill>
                  <a:schemeClr val="accent2"/>
                </a:solidFill>
              </a:rPr>
              <a:t>Date of Exploration</a:t>
            </a:r>
            <a:br>
              <a:rPr lang="en-US" sz="3600"/>
            </a:br>
            <a:r>
              <a:rPr b="1" lang="en-US" sz="3600"/>
              <a:t>1513</a:t>
            </a:r>
            <a:br>
              <a:rPr b="1" lang="en-US" sz="3600"/>
            </a:br>
            <a:r>
              <a:rPr b="1" lang="en-US" sz="3600"/>
              <a:t>Juan Ponce De Leon</a:t>
            </a:r>
            <a:endParaRPr b="1" sz="2160"/>
          </a:p>
        </p:txBody>
      </p:sp>
      <p:sp>
        <p:nvSpPr>
          <p:cNvPr id="133" name="Google Shape;133;p21"/>
          <p:cNvSpPr txBox="1"/>
          <p:nvPr>
            <p:ph idx="1" type="body"/>
          </p:nvPr>
        </p:nvSpPr>
        <p:spPr>
          <a:xfrm>
            <a:off x="0" y="1825625"/>
            <a:ext cx="121920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</a:pPr>
            <a:r>
              <a:t/>
            </a:r>
            <a:endParaRPr i="1" sz="3600"/>
          </a:p>
          <a:p>
            <a:pPr indent="-228600" lvl="0" marL="2286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600"/>
              <a:buChar char="•"/>
            </a:pPr>
            <a:r>
              <a:rPr i="1" lang="en-US" sz="3600">
                <a:solidFill>
                  <a:schemeClr val="accent2"/>
                </a:solidFill>
              </a:rPr>
              <a:t>Reason for Exploration</a:t>
            </a:r>
            <a:endParaRPr/>
          </a:p>
          <a:p>
            <a:pPr indent="-304800" lvl="0" marL="22860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</a:pPr>
            <a:r>
              <a:rPr lang="en-US" sz="4800" u="sng"/>
              <a:t>He was looking for gold and the “Fountain of Youth”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3600"/>
              <a:buNone/>
            </a:pPr>
            <a:r>
              <a:rPr i="1" lang="en-US" sz="3600">
                <a:solidFill>
                  <a:schemeClr val="accent2"/>
                </a:solidFill>
              </a:rPr>
              <a:t>Accomplishment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</a:pPr>
            <a:r>
              <a:rPr lang="en-US" sz="4800" u="sng"/>
              <a:t>He claimed Florida for Spain.</a:t>
            </a:r>
            <a:endParaRPr sz="4800" u="sng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