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6" r:id="rId1"/>
    <p:sldMasterId id="2147483667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97DA6F0-AD19-40D3-9A30-EBFF752EE30E}">
  <a:tblStyle styleId="{497DA6F0-AD19-40D3-9A30-EBFF752EE30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56"/>
    <p:restoredTop sz="94638"/>
  </p:normalViewPr>
  <p:slideViewPr>
    <p:cSldViewPr snapToGrid="0" showGuides="1">
      <p:cViewPr varScale="1">
        <p:scale>
          <a:sx n="164" d="100"/>
          <a:sy n="164" d="100"/>
        </p:scale>
        <p:origin x="1264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akelet.com/wake/5aA5TBQ5JtyQGgnSr0w0z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3b76826cbe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13b76826cbe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3b76826cbe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13b76826cbe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3b76826cbe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13b76826cbe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 err="1"/>
              <a:t>Wakelet</a:t>
            </a:r>
            <a:r>
              <a:rPr lang="en-US" dirty="0"/>
              <a:t> Link: </a:t>
            </a:r>
            <a:r>
              <a:rPr lang="en-US" u="sng" dirty="0">
                <a:solidFill>
                  <a:schemeClr val="hlink"/>
                </a:solidFill>
                <a:hlinkClick r:id="rId3"/>
              </a:rPr>
              <a:t>https://wakelet.com/wake/5aA5TBQ5JtyQGgnSr0w0z</a:t>
            </a:r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3b76826cbe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3b76826cbe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rgbClr val="1155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" name="Google Shape;10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K20 Center. (n.d.). </a:t>
            </a:r>
            <a:r>
              <a:rPr lang="en-US" sz="1200">
                <a:solidFill>
                  <a:srgbClr val="A61C00"/>
                </a:solidFill>
                <a:latin typeface="Calibri"/>
                <a:ea typeface="Calibri"/>
                <a:cs typeface="Calibri"/>
                <a:sym typeface="Calibri"/>
              </a:rPr>
              <a:t>I Notice/I Wonder</a:t>
            </a: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. Strategies. </a:t>
            </a:r>
            <a:r>
              <a:rPr lang="en-US" sz="120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https://learn.k20center.ou.edu/strategy/180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3b76826cbe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13b76826cbe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dirty="0" err="1">
                <a:latin typeface="Calibri"/>
                <a:ea typeface="Calibri"/>
                <a:cs typeface="Calibri"/>
                <a:sym typeface="Calibri"/>
              </a:rPr>
              <a:t>PyromaniaFireworks</a:t>
            </a: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. (2018, November 11). The Greatest Showman - a </a:t>
            </a:r>
            <a:r>
              <a:rPr lang="en-US" sz="1200" dirty="0" err="1">
                <a:latin typeface="Calibri"/>
                <a:ea typeface="Calibri"/>
                <a:cs typeface="Calibri"/>
                <a:sym typeface="Calibri"/>
              </a:rPr>
              <a:t>Pyromusical</a:t>
            </a: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 Fireworks Display by Pyromania Fireworks [Video]. YouTube. </a:t>
            </a:r>
            <a:r>
              <a:rPr lang="en-US" sz="1200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https://</a:t>
            </a:r>
            <a:r>
              <a:rPr lang="en-US" sz="1200" dirty="0" err="1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www.youtube.com</a:t>
            </a:r>
            <a:r>
              <a:rPr lang="en-US" sz="1200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US" sz="1200" dirty="0" err="1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watch?v</a:t>
            </a:r>
            <a:r>
              <a:rPr lang="en-US" sz="1200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=oe-8QopJn9k </a:t>
            </a:r>
            <a:endParaRPr sz="1200" dirty="0">
              <a:solidFill>
                <a:srgbClr val="1155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3b76826cbe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13b76826cbe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556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 err="1"/>
              <a:t>SteveSpanglerScience</a:t>
            </a:r>
            <a:r>
              <a:rPr lang="en-US" dirty="0"/>
              <a:t>. (2013, July 2). </a:t>
            </a:r>
            <a:r>
              <a:rPr lang="en-US" i="1" dirty="0"/>
              <a:t>Flame Test Colorful Elements - Sick Science! #146 </a:t>
            </a:r>
            <a:r>
              <a:rPr lang="en-US" i="0" dirty="0"/>
              <a:t>[Video]</a:t>
            </a:r>
            <a:r>
              <a:rPr lang="en-US" dirty="0"/>
              <a:t>. YouTube. https://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=Y1LMYP-lJJY 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3b76826cbe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13b76826cbe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3b76826cbe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3b76826cbe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1" name="Google Shape;61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3" name="Google Shape;63;p11" descr="A picture containing transport, wheel&#10;&#10;Description automatically generated"/>
          <p:cNvPicPr preferRelativeResize="0"/>
          <p:nvPr/>
        </p:nvPicPr>
        <p:blipFill rotWithShape="1">
          <a:blip r:embed="rId3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7" name="Google Shape;67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69" name="Google Shape;69;p12" descr="A picture containing transport, wheel&#10;&#10;Description automatically generated"/>
          <p:cNvPicPr preferRelativeResize="0"/>
          <p:nvPr/>
        </p:nvPicPr>
        <p:blipFill rotWithShape="1">
          <a:blip r:embed="rId3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74" name="Google Shape;74;p13" descr="A picture containing transport, wheel&#10;&#10;Description automatically generated"/>
          <p:cNvPicPr preferRelativeResize="0"/>
          <p:nvPr/>
        </p:nvPicPr>
        <p:blipFill rotWithShape="1">
          <a:blip r:embed="rId3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78" name="Google Shape;78;p14" descr="A picture containing transport, wheel&#10;&#10;Description automatically generated"/>
          <p:cNvPicPr preferRelativeResize="0"/>
          <p:nvPr/>
        </p:nvPicPr>
        <p:blipFill rotWithShape="1">
          <a:blip r:embed="rId3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82" name="Google Shape;82;p15" descr="A picture containing transport, wheel&#10;&#10;Description automatically generated"/>
          <p:cNvPicPr preferRelativeResize="0"/>
          <p:nvPr/>
        </p:nvPicPr>
        <p:blipFill rotWithShape="1">
          <a:blip r:embed="rId3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6" descr="A picture containing transport, wheel&#10;&#10;Description automatically generated"/>
          <p:cNvPicPr preferRelativeResize="0"/>
          <p:nvPr/>
        </p:nvPicPr>
        <p:blipFill rotWithShape="1">
          <a:blip r:embed="rId3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 descr="A picture containing transport, wheel&#10;&#10;Description automatically generated"/>
          <p:cNvPicPr preferRelativeResize="0"/>
          <p:nvPr/>
        </p:nvPicPr>
        <p:blipFill rotWithShape="1">
          <a:blip r:embed="rId3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95" name="Google Shape;95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9" descr="A picture containing transport, wheel&#10;&#10;Description automatically generated"/>
          <p:cNvPicPr preferRelativeResize="0"/>
          <p:nvPr/>
        </p:nvPicPr>
        <p:blipFill rotWithShape="1">
          <a:blip r:embed="rId3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0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00" name="Google Shape;100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20" descr="A picture containing transport, wheel&#10;&#10;Description automatically generated"/>
          <p:cNvPicPr preferRelativeResize="0"/>
          <p:nvPr/>
        </p:nvPicPr>
        <p:blipFill rotWithShape="1">
          <a:blip r:embed="rId3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" name="Google Shape;14;p3" descr="A picture containing transport, wheel&#10;&#10;Description automatically generated"/>
          <p:cNvPicPr preferRelativeResize="0"/>
          <p:nvPr/>
        </p:nvPicPr>
        <p:blipFill rotWithShape="1">
          <a:blip r:embed="rId3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9" name="Google Shape;19;p4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0" name="Google Shape;20;p4" descr="A picture containing transport, wheel&#10;&#10;Description automatically generated"/>
          <p:cNvPicPr preferRelativeResize="0"/>
          <p:nvPr/>
        </p:nvPicPr>
        <p:blipFill rotWithShape="1">
          <a:blip r:embed="rId3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5" name="Google Shape;25;p5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6" name="Google Shape;26;p5" descr="A picture containing transport, wheel&#10;&#10;Description automatically generated"/>
          <p:cNvPicPr preferRelativeResize="0"/>
          <p:nvPr/>
        </p:nvPicPr>
        <p:blipFill rotWithShape="1">
          <a:blip r:embed="rId3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/>
          <p:nvPr/>
        </p:nvSpPr>
        <p:spPr>
          <a:xfrm>
            <a:off x="1394597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" name="Google Shape;29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2247871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2691070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3" name="Google Shape;33;p6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7" b="56088"/>
          <a:stretch/>
        </p:blipFill>
        <p:spPr>
          <a:xfrm>
            <a:off x="1567134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  <p:pic>
        <p:nvPicPr>
          <p:cNvPr id="34" name="Google Shape;34;p6" descr="A picture containing transport, wheel&#10;&#10;Description automatically generated"/>
          <p:cNvPicPr preferRelativeResize="0"/>
          <p:nvPr/>
        </p:nvPicPr>
        <p:blipFill rotWithShape="1">
          <a:blip r:embed="rId4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8" name="Google Shape;38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7" descr="A picture containing transport, wheel&#10;&#10;Description automatically generated"/>
          <p:cNvPicPr preferRelativeResize="0"/>
          <p:nvPr/>
        </p:nvPicPr>
        <p:blipFill rotWithShape="1">
          <a:blip r:embed="rId3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44" name="Google Shape;44;p8" descr="A picture containing transport, wheel&#10;&#10;Description automatically generated"/>
          <p:cNvPicPr preferRelativeResize="0"/>
          <p:nvPr/>
        </p:nvPicPr>
        <p:blipFill rotWithShape="1">
          <a:blip r:embed="rId3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8" name="Google Shape;48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9" descr="A picture containing transport, wheel&#10;&#10;Description automatically generated"/>
          <p:cNvPicPr preferRelativeResize="0"/>
          <p:nvPr/>
        </p:nvPicPr>
        <p:blipFill rotWithShape="1">
          <a:blip r:embed="rId3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5" name="Google Shape;55;p10" descr="A picture containing transport, wheel&#10;&#10;Description automatically generated"/>
          <p:cNvPicPr preferRelativeResize="0"/>
          <p:nvPr/>
        </p:nvPicPr>
        <p:blipFill rotWithShape="1">
          <a:blip r:embed="rId3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4.xml"/><Relationship Id="rId1" Type="http://schemas.openxmlformats.org/officeDocument/2006/relationships/video" Target="https://www.youtube.com/embed/oe-8QopJn9k?feature=oembed" TargetMode="Externa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5.xml"/><Relationship Id="rId1" Type="http://schemas.openxmlformats.org/officeDocument/2006/relationships/video" Target="https://www.youtube.com/embed/Y1LMYP-lJJY?feature=oembed" TargetMode="Externa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Flame Test Instructions</a:t>
            </a:r>
            <a:endParaRPr/>
          </a:p>
        </p:txBody>
      </p:sp>
      <p:sp>
        <p:nvSpPr>
          <p:cNvPr id="161" name="Google Shape;161;p3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20700" lvl="0" indent="-457200" algn="l" rtl="0">
              <a:spcBef>
                <a:spcPts val="52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Follow all directions on the handout. </a:t>
            </a:r>
          </a:p>
          <a:p>
            <a:pPr marL="520700" lvl="0" indent="-457200" algn="l" rtl="0">
              <a:spcBef>
                <a:spcPts val="52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Follow all safety instructions.</a:t>
            </a:r>
          </a:p>
          <a:p>
            <a:pPr marL="520700" lvl="0" indent="-457200" algn="l" rtl="0">
              <a:spcBef>
                <a:spcPts val="52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When you are finished, clean up your station properly.</a:t>
            </a:r>
          </a:p>
          <a:p>
            <a:pPr marL="520700" lvl="0" indent="-457200" algn="l" rtl="0">
              <a:spcBef>
                <a:spcPts val="52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Ask questions if you get stuck, do not improvise. 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Electrons in Atoms</a:t>
            </a:r>
            <a:endParaRPr/>
          </a:p>
        </p:txBody>
      </p:sp>
      <p:sp>
        <p:nvSpPr>
          <p:cNvPr id="167" name="Google Shape;167;p31"/>
          <p:cNvSpPr txBox="1">
            <a:spLocks noGrp="1"/>
          </p:cNvSpPr>
          <p:nvPr>
            <p:ph type="body" idx="2"/>
          </p:nvPr>
        </p:nvSpPr>
        <p:spPr>
          <a:xfrm>
            <a:off x="450849" y="1330012"/>
            <a:ext cx="4762471" cy="3257700"/>
          </a:xfrm>
          <a:prstGeom prst="rect">
            <a:avLst/>
          </a:prstGeom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/>
          <a:p>
            <a:pPr marL="457200" lvl="0" indent="-361950" algn="l" rtl="0">
              <a:lnSpc>
                <a:spcPct val="115000"/>
              </a:lnSpc>
              <a:spcBef>
                <a:spcPts val="420"/>
              </a:spcBef>
              <a:spcAft>
                <a:spcPts val="0"/>
              </a:spcAft>
              <a:buSzPts val="2100"/>
              <a:buFont typeface="Arial" panose="020B0604020202020204" pitchFamily="34" charset="0"/>
              <a:buChar char="•"/>
            </a:pPr>
            <a:r>
              <a:rPr lang="en-US" sz="2600" dirty="0"/>
              <a:t>With a partner, work to answer the questions on the handout.</a:t>
            </a:r>
            <a:endParaRPr sz="2600" dirty="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 panose="020B0604020202020204" pitchFamily="34" charset="0"/>
              <a:buChar char="•"/>
            </a:pPr>
            <a:r>
              <a:rPr lang="en-US" sz="2600" dirty="0"/>
              <a:t>When you are finished, </a:t>
            </a:r>
            <a:r>
              <a:rPr lang="en-US" sz="2600" dirty="0">
                <a:highlight>
                  <a:srgbClr val="00FFFF"/>
                </a:highlight>
              </a:rPr>
              <a:t>insert directions for student to discuss or turn in paper.</a:t>
            </a:r>
            <a:endParaRPr sz="2600" dirty="0">
              <a:highlight>
                <a:srgbClr val="00FFFF"/>
              </a:highlight>
            </a:endParaRPr>
          </a:p>
        </p:txBody>
      </p:sp>
      <p:pic>
        <p:nvPicPr>
          <p:cNvPr id="168" name="Google Shape;168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12748" y="307247"/>
            <a:ext cx="3674052" cy="36740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How do fireworks… work?</a:t>
            </a:r>
            <a:endParaRPr dirty="0"/>
          </a:p>
        </p:txBody>
      </p:sp>
      <p:sp>
        <p:nvSpPr>
          <p:cNvPr id="174" name="Google Shape;174;p32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indent="-457200">
              <a:buSzPct val="100000"/>
            </a:pPr>
            <a:r>
              <a:rPr lang="en-US" dirty="0"/>
              <a:t>Use the articles and videos from the </a:t>
            </a:r>
            <a:r>
              <a:rPr lang="en-US" b="1" dirty="0" err="1"/>
              <a:t>Wakelet</a:t>
            </a:r>
            <a:r>
              <a:rPr lang="en-US" dirty="0"/>
              <a:t> to research the science behind fireworks.</a:t>
            </a:r>
          </a:p>
          <a:p>
            <a:pPr indent="-457200">
              <a:buSzPct val="100000"/>
            </a:pPr>
            <a:r>
              <a:rPr lang="en-US" dirty="0"/>
              <a:t>While you are researching, keep in mind the essential questions:</a:t>
            </a:r>
            <a:endParaRPr dirty="0"/>
          </a:p>
          <a:p>
            <a:pPr lvl="1" indent="-349250">
              <a:spcBef>
                <a:spcPts val="0"/>
              </a:spcBef>
              <a:buClr>
                <a:schemeClr val="accent4"/>
              </a:buClr>
              <a:buSzPct val="100000"/>
              <a:buFont typeface="Calibri"/>
              <a:buChar char="•"/>
            </a:pPr>
            <a:r>
              <a:rPr lang="en-US" dirty="0"/>
              <a:t>How is the electron’s position in the atom related to its energy?</a:t>
            </a:r>
            <a:endParaRPr dirty="0"/>
          </a:p>
          <a:p>
            <a:pPr lvl="1" indent="-349250">
              <a:spcBef>
                <a:spcPts val="0"/>
              </a:spcBef>
              <a:buClr>
                <a:schemeClr val="accent4"/>
              </a:buClr>
              <a:buSzPct val="100000"/>
              <a:buFont typeface="Calibri"/>
              <a:buChar char="•"/>
            </a:pPr>
            <a:r>
              <a:rPr lang="en-US" dirty="0"/>
              <a:t>What is the relationship between the energy of light release/absorbed and the change in the electron’s energy?</a:t>
            </a:r>
          </a:p>
          <a:p>
            <a:pPr indent="-349250">
              <a:spcBef>
                <a:spcPts val="0"/>
              </a:spcBef>
              <a:buSzPct val="100000"/>
              <a:buFont typeface="Calibri"/>
              <a:buChar char="•"/>
            </a:pPr>
            <a:r>
              <a:rPr lang="en-US" u="sng" dirty="0">
                <a:solidFill>
                  <a:schemeClr val="hlink"/>
                </a:solidFill>
              </a:rPr>
              <a:t>https://</a:t>
            </a:r>
            <a:r>
              <a:rPr lang="en-US" u="sng" dirty="0" err="1">
                <a:solidFill>
                  <a:schemeClr val="hlink"/>
                </a:solidFill>
              </a:rPr>
              <a:t>tinyurl.com</a:t>
            </a:r>
            <a:r>
              <a:rPr lang="en-US" u="sng" dirty="0">
                <a:solidFill>
                  <a:schemeClr val="hlink"/>
                </a:solidFill>
              </a:rPr>
              <a:t>/d33npbh8</a:t>
            </a:r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DB8DAA7-3BED-5150-35EF-91EB498AD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978" y="740181"/>
            <a:ext cx="1446248" cy="1446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Caption This</a:t>
            </a:r>
            <a:endParaRPr/>
          </a:p>
        </p:txBody>
      </p:sp>
      <p:sp>
        <p:nvSpPr>
          <p:cNvPr id="181" name="Google Shape;181;p33"/>
          <p:cNvSpPr txBox="1">
            <a:spLocks noGrp="1"/>
          </p:cNvSpPr>
          <p:nvPr>
            <p:ph type="body" idx="1"/>
          </p:nvPr>
        </p:nvSpPr>
        <p:spPr>
          <a:xfrm>
            <a:off x="457200" y="1195431"/>
            <a:ext cx="7304856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68300" algn="l" rtl="0">
              <a:spcBef>
                <a:spcPts val="52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r>
              <a:rPr lang="en-US" sz="2400" dirty="0"/>
              <a:t>Find an image online or create them using Google Drawings. These images should be relevant to the research you did on the science behind fireworks.</a:t>
            </a:r>
            <a:endParaRPr sz="2400" dirty="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r>
              <a:rPr lang="en-US" sz="2400" dirty="0"/>
              <a:t>Write 1-3 sentences to caption each image.</a:t>
            </a:r>
            <a:endParaRPr sz="2400" dirty="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r>
              <a:rPr lang="en-US" sz="2400" dirty="0"/>
              <a:t>Your images and sentences should show what you learned during your research and answer the essential questions.</a:t>
            </a:r>
            <a:endParaRPr sz="2400" dirty="0"/>
          </a:p>
        </p:txBody>
      </p:sp>
      <p:pic>
        <p:nvPicPr>
          <p:cNvPr id="182" name="Google Shape;182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53207" y="162982"/>
            <a:ext cx="2090793" cy="20033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Funky Flames</a:t>
            </a:r>
            <a:endParaRPr dirty="0"/>
          </a:p>
        </p:txBody>
      </p:sp>
      <p:sp>
        <p:nvSpPr>
          <p:cNvPr id="111" name="Google Shape;111;p2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lvl="0" indent="0">
              <a:spcBef>
                <a:spcPts val="0"/>
              </a:spcBef>
            </a:pPr>
            <a:r>
              <a:rPr lang="en-US" dirty="0"/>
              <a:t>Using Flame Tests to Explore Electrons' Energy Levels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Questions</a:t>
            </a:r>
            <a:endParaRPr dirty="0"/>
          </a:p>
        </p:txBody>
      </p:sp>
      <p:sp>
        <p:nvSpPr>
          <p:cNvPr id="117" name="Google Shape;117;p2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2092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539750" lvl="0" indent="-457200" algn="l" rtl="0">
              <a:spcBef>
                <a:spcPts val="0"/>
              </a:spcBef>
              <a:spcAft>
                <a:spcPts val="0"/>
              </a:spcAft>
              <a:buSzPts val="2300"/>
              <a:buFont typeface="Arial" panose="020B0604020202020204" pitchFamily="34" charset="0"/>
              <a:buChar char="•"/>
            </a:pPr>
            <a:r>
              <a:rPr lang="en-US" dirty="0"/>
              <a:t>How is the electron’s position in the atom related to its energy?</a:t>
            </a:r>
            <a:endParaRPr dirty="0"/>
          </a:p>
          <a:p>
            <a:pPr marL="539750" lvl="0" indent="-457200" algn="l" rtl="0">
              <a:spcBef>
                <a:spcPts val="0"/>
              </a:spcBef>
              <a:spcAft>
                <a:spcPts val="0"/>
              </a:spcAft>
              <a:buSzPts val="2300"/>
              <a:buFont typeface="Arial" panose="020B0604020202020204" pitchFamily="34" charset="0"/>
              <a:buChar char="•"/>
            </a:pPr>
            <a:r>
              <a:rPr lang="en-US" dirty="0"/>
              <a:t>What is the relationship between the energy of light released/absorbed and the change in the electron’s energy?</a:t>
            </a:r>
            <a:endParaRPr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Lesson Objectives</a:t>
            </a:r>
            <a:endParaRPr dirty="0"/>
          </a:p>
        </p:txBody>
      </p:sp>
      <p:sp>
        <p:nvSpPr>
          <p:cNvPr id="123" name="Google Shape;123;p2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2696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 indent="-355600">
              <a:buSzPts val="2000"/>
              <a:buFont typeface="Arial" panose="020B0604020202020204" pitchFamily="34" charset="0"/>
              <a:buChar char="•"/>
            </a:pPr>
            <a:r>
              <a:rPr lang="en-US" sz="2000" dirty="0"/>
              <a:t>Explain how the electron’s position in the atom is related to its energy.</a:t>
            </a:r>
            <a:endParaRPr sz="2000" dirty="0"/>
          </a:p>
          <a:p>
            <a:pPr lvl="0" indent="-355600">
              <a:spcBef>
                <a:spcPts val="0"/>
              </a:spcBef>
              <a:buSzPts val="2000"/>
              <a:buFont typeface="Arial" panose="020B0604020202020204" pitchFamily="34" charset="0"/>
              <a:buChar char="•"/>
            </a:pPr>
            <a:r>
              <a:rPr lang="en-US" sz="2000" dirty="0"/>
              <a:t>Explain the relationship between the energy of light released/absorbed and the change in the electron’s energy.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•"/>
            </a:pPr>
            <a:r>
              <a:rPr lang="en-US" sz="2000" dirty="0"/>
              <a:t>Identify an unknown metal in a metallic salt by using a flame test.</a:t>
            </a:r>
            <a:endParaRPr sz="2000" dirty="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•"/>
            </a:pPr>
            <a:r>
              <a:rPr lang="en-US" sz="2000" dirty="0"/>
              <a:t>Set up and safely perform a flame test.</a:t>
            </a:r>
            <a:endParaRPr sz="2000" dirty="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•"/>
            </a:pPr>
            <a:r>
              <a:rPr lang="en-US" sz="2000" dirty="0"/>
              <a:t>Create a Bohr model and label the energy transfer.</a:t>
            </a:r>
            <a:endParaRPr sz="2000" dirty="0"/>
          </a:p>
          <a:p>
            <a:pPr marL="9144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85" dirty="0"/>
          </a:p>
          <a:p>
            <a:pPr marL="398463" lvl="0" indent="-177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15"/>
              <a:buFont typeface="Arial"/>
              <a:buNone/>
            </a:pPr>
            <a:endParaRPr sz="2815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I Notice/I Wonder</a:t>
            </a:r>
            <a:endParaRPr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62C314D-29B3-E502-B4CC-ADA8B41AF8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05059"/>
            <a:ext cx="6178062" cy="3620866"/>
          </a:xfrm>
        </p:spPr>
        <p:txBody>
          <a:bodyPr/>
          <a:lstStyle/>
          <a:p>
            <a:r>
              <a:rPr lang="en-US" dirty="0"/>
              <a:t>As you watch the video, make note of the following in your chart: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What you notice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What you are wondering about</a:t>
            </a:r>
            <a:endParaRPr lang="en-US" sz="1800" dirty="0"/>
          </a:p>
          <a:p>
            <a:r>
              <a:rPr lang="en-US" dirty="0"/>
              <a:t>Record your notes in your chart.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129" name="Google Shape;12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8611" y="159648"/>
            <a:ext cx="2412102" cy="24121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2" name="Online Media 1" descr="The Greatest Showman - A Pyromusical Fireworks Display by Pyromania Fireworks">
            <a:hlinkClick r:id="" action="ppaction://media"/>
            <a:extLst>
              <a:ext uri="{FF2B5EF4-FFF2-40B4-BE49-F238E27FC236}">
                <a16:creationId xmlns:a16="http://schemas.microsoft.com/office/drawing/2014/main" id="{9A69EF31-D48E-7E01-8ABF-DF07BEF4EBF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890275" y="1056575"/>
            <a:ext cx="5363450" cy="30303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descr="Flame Test Colorful Elements - Sick Science! #146">
            <a:hlinkClick r:id="" action="ppaction://media"/>
            <a:extLst>
              <a:ext uri="{FF2B5EF4-FFF2-40B4-BE49-F238E27FC236}">
                <a16:creationId xmlns:a16="http://schemas.microsoft.com/office/drawing/2014/main" id="{59BD8B53-0FF3-0E38-8652-6FE63D8B867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028604" y="1134731"/>
            <a:ext cx="5086791" cy="28740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Flame Test Safety</a:t>
            </a:r>
            <a:endParaRPr/>
          </a:p>
        </p:txBody>
      </p:sp>
      <p:sp>
        <p:nvSpPr>
          <p:cNvPr id="148" name="Google Shape;148;p2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20700" indent="-457200">
              <a:buFont typeface="Arial" panose="020B0604020202020204" pitchFamily="34" charset="0"/>
              <a:buChar char="•"/>
            </a:pPr>
            <a:r>
              <a:rPr lang="en-US" dirty="0"/>
              <a:t>Avoid contact of all chemicals with eyes and skin.</a:t>
            </a:r>
          </a:p>
          <a:p>
            <a:pPr marL="977900" lvl="1" indent="-457200">
              <a:buFont typeface="Arial" panose="020B0604020202020204" pitchFamily="34" charset="0"/>
              <a:buChar char="•"/>
            </a:pPr>
            <a:r>
              <a:rPr lang="en-US" dirty="0"/>
              <a:t>Copper (II) chloride is toxic by ingestion.</a:t>
            </a:r>
          </a:p>
          <a:p>
            <a:pPr marL="977900" lvl="1" indent="-457200">
              <a:buFont typeface="Arial" panose="020B0604020202020204" pitchFamily="34" charset="0"/>
              <a:buChar char="•"/>
            </a:pPr>
            <a:r>
              <a:rPr lang="en-US" dirty="0"/>
              <a:t>Wear goggles and an apron or lab coat.</a:t>
            </a:r>
          </a:p>
          <a:p>
            <a:pPr marL="977900" lvl="1" indent="-457200">
              <a:buFont typeface="Arial" panose="020B0604020202020204" pitchFamily="34" charset="0"/>
              <a:buChar char="•"/>
            </a:pPr>
            <a:r>
              <a:rPr lang="en-US" dirty="0"/>
              <a:t>Wash hands thoroughly with soap and water before leaving the lab.</a:t>
            </a:r>
          </a:p>
          <a:p>
            <a:pPr marL="520700" indent="-457200">
              <a:buFont typeface="Arial" panose="020B0604020202020204" pitchFamily="34" charset="0"/>
              <a:buChar char="•"/>
            </a:pPr>
            <a:r>
              <a:rPr lang="en-US" dirty="0"/>
              <a:t>Exercise caution around an open flame.</a:t>
            </a:r>
          </a:p>
          <a:p>
            <a:pPr marL="977900" lvl="1" indent="-457200">
              <a:buFont typeface="Arial" panose="020B0604020202020204" pitchFamily="34" charset="0"/>
              <a:buChar char="•"/>
            </a:pPr>
            <a:r>
              <a:rPr lang="en-US" dirty="0"/>
              <a:t>Secure long hair and avoid dangling jewelry and clothes. </a:t>
            </a:r>
          </a:p>
          <a:p>
            <a:pPr marL="977900" lvl="1" indent="-457200">
              <a:buFont typeface="Arial" panose="020B0604020202020204" pitchFamily="34" charset="0"/>
              <a:buChar char="•"/>
            </a:pPr>
            <a:r>
              <a:rPr lang="en-US" dirty="0"/>
              <a:t>Do not put anything into the flame unless specifically directed to.</a:t>
            </a:r>
          </a:p>
          <a:p>
            <a:pPr marL="977900" lvl="1" indent="-457200">
              <a:buFont typeface="Arial" panose="020B0604020202020204" pitchFamily="34" charset="0"/>
              <a:buChar char="•"/>
            </a:pPr>
            <a:r>
              <a:rPr lang="en-US" dirty="0"/>
              <a:t>Do not leave a lit burner unattended.</a:t>
            </a:r>
          </a:p>
          <a:p>
            <a:pPr marL="520700" lvl="1" indent="0">
              <a:buNone/>
            </a:pPr>
            <a:endParaRPr lang="en-US" dirty="0"/>
          </a:p>
          <a:p>
            <a:pPr marL="9779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5207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520700" lvl="0" indent="-457200" algn="l" rtl="0">
              <a:spcBef>
                <a:spcPts val="52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endParaRPr dirty="0">
              <a:highlight>
                <a:srgbClr val="00FFFF"/>
              </a:highligh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9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Flame Test Materials</a:t>
            </a:r>
            <a:endParaRPr/>
          </a:p>
        </p:txBody>
      </p:sp>
      <p:sp>
        <p:nvSpPr>
          <p:cNvPr id="154" name="Google Shape;154;p29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alibri"/>
              <a:buChar char="•"/>
            </a:pPr>
            <a:r>
              <a:rPr lang="en-US" sz="2600" dirty="0"/>
              <a:t>Bunsen burner </a:t>
            </a:r>
            <a:endParaRPr sz="26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alibri"/>
              <a:buChar char="•"/>
            </a:pPr>
            <a:r>
              <a:rPr lang="en-US" sz="2600" dirty="0"/>
              <a:t>Spot plate </a:t>
            </a:r>
            <a:endParaRPr sz="26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alibri"/>
              <a:buChar char="•"/>
            </a:pPr>
            <a:r>
              <a:rPr lang="en-US" sz="2600" dirty="0"/>
              <a:t>Cotton Swabs</a:t>
            </a:r>
            <a:endParaRPr sz="26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alibri"/>
              <a:buChar char="•"/>
            </a:pPr>
            <a:r>
              <a:rPr lang="en-US" sz="2600" dirty="0"/>
              <a:t>Beaker of distilled water</a:t>
            </a:r>
            <a:endParaRPr sz="26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Calibri"/>
              <a:buChar char="•"/>
            </a:pPr>
            <a:r>
              <a:rPr lang="en-US" sz="2600" dirty="0"/>
              <a:t>Cobalt glass</a:t>
            </a:r>
            <a:endParaRPr sz="2600" dirty="0"/>
          </a:p>
          <a:p>
            <a:pPr marL="457200" lvl="0" indent="0" algn="l" rtl="0">
              <a:spcBef>
                <a:spcPts val="48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5" name="Google Shape;155;p29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81000" algn="l" rtl="0"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-US" sz="2600" dirty="0">
                <a:highlight>
                  <a:srgbClr val="00FFFF"/>
                </a:highlight>
              </a:rPr>
              <a:t>insert Metallic Salts to be used during the experiment</a:t>
            </a:r>
            <a:endParaRPr sz="2600" dirty="0">
              <a:highlight>
                <a:srgbClr val="00FFFF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1363</TotalTime>
  <Words>565</Words>
  <Application>Microsoft Macintosh PowerPoint</Application>
  <PresentationFormat>On-screen Show (16:9)</PresentationFormat>
  <Paragraphs>56</Paragraphs>
  <Slides>13</Slides>
  <Notes>13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Noto Sans Symbols</vt:lpstr>
      <vt:lpstr>Times New Roman</vt:lpstr>
      <vt:lpstr>LEARN theme</vt:lpstr>
      <vt:lpstr>LEARN theme</vt:lpstr>
      <vt:lpstr>PowerPoint Presentation</vt:lpstr>
      <vt:lpstr>Funky Flames</vt:lpstr>
      <vt:lpstr>Essential Questions</vt:lpstr>
      <vt:lpstr>Lesson Objectives</vt:lpstr>
      <vt:lpstr>I Notice/I Wonder</vt:lpstr>
      <vt:lpstr>PowerPoint Presentation</vt:lpstr>
      <vt:lpstr>PowerPoint Presentation</vt:lpstr>
      <vt:lpstr>Flame Test Safety</vt:lpstr>
      <vt:lpstr>Flame Test Materials</vt:lpstr>
      <vt:lpstr>Flame Test Instructions</vt:lpstr>
      <vt:lpstr>Electrons in Atoms</vt:lpstr>
      <vt:lpstr>How do fireworks… work?</vt:lpstr>
      <vt:lpstr>Caption This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Hayden, Jordan K.</cp:lastModifiedBy>
  <cp:revision>3</cp:revision>
  <dcterms:modified xsi:type="dcterms:W3CDTF">2022-08-05T15:18:51Z</dcterms:modified>
</cp:coreProperties>
</file>