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kpVp+Xtx78XK30ZnLJOq7sBBy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71?rev=11586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6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2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ommons.wikimedia.org/wiki/File:Human_heart_male_adult_autopsy.jpg" TargetMode="External"/><Relationship Id="rId4" Type="http://schemas.openxmlformats.org/officeDocument/2006/relationships/hyperlink" Target="https://commons.wikimedia.org/wiki/File:Caucasian_Human_Skull.jpg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EuZMwdhY4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Vwek28P9Gk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f4285480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f4285480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f4285480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f4285480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Stand up, sit down.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https://learn.k20center.ou.edu/strategy/1771?rev=11586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1c9dd6f16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1c9dd6f16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Claim, evidence, reasoning (CER).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https://learn.k20center.ou.edu/strategy/156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c9dd6f16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1c9dd6f16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c9dd6f16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1c9dd6f16e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How am I feeling? What am I thinking?. Strategies.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https://learn.k20center.ou.edu/strategy/187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Quick write.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https://learn.k20center.ou.edu/strategy/1127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https://commons.wikimedia.org/wiki/File:Caucasian_Human_Skull.jpg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https://commons.wikimedia.org/wiki/File:Human_heart_male_adult_autopsy.jpg</a:t>
            </a:r>
            <a:r>
              <a:rPr lang="en-US"/>
              <a:t> 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Why-lighting.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c9dd6f16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c9dd6f16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https://www.youtube.com/watch?v=guEuZMwdhY4</a:t>
            </a: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c9dd6f16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c9dd6f16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c9dd6f16e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1c9dd6f16e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https://www.youtube.com/watch?v=8Vwek28P9Gk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5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EuZMwdhY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hyperlink" Target="http://www.youtube.com/watch?v=guEuZMwdhY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Vwek28P9G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hyperlink" Target="http://www.youtube.com/watch?v=8Vwek28P9G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f42854809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With your partner, think of a symbol to represent each of these concepts:</a:t>
            </a:r>
            <a:endParaRPr sz="24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2400" dirty="0"/>
              <a:t>Life</a:t>
            </a:r>
            <a:endParaRPr sz="24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2400" dirty="0"/>
              <a:t>Death</a:t>
            </a:r>
            <a:endParaRPr sz="24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2400" dirty="0"/>
              <a:t>Love</a:t>
            </a:r>
            <a:endParaRPr sz="24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2400" dirty="0"/>
              <a:t>Friendship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Be ready to share with the class.</a:t>
            </a:r>
            <a:endParaRPr sz="2400" dirty="0"/>
          </a:p>
        </p:txBody>
      </p:sp>
      <p:sp>
        <p:nvSpPr>
          <p:cNvPr id="148" name="Google Shape;148;g31f42854809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Symbolism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f42854809_0_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792875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Stand up and have your list of symbols ready.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If someone shares the same symbol for a concept that you and your partner have already chosen, sit down.</a:t>
            </a:r>
            <a:endParaRPr sz="2400"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4" name="Google Shape;154;g31f42854809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Stand Up, Sit Down</a:t>
            </a:r>
            <a:endParaRPr/>
          </a:p>
        </p:txBody>
      </p:sp>
      <p:pic>
        <p:nvPicPr>
          <p:cNvPr id="155" name="Google Shape;155;g31f42854809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02250" y="690983"/>
            <a:ext cx="1929275" cy="1931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1c9dd6f16e_0_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094136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400" dirty="0"/>
              <a:t>Question: "What does the raven symbolize in Edgar Allan Poe’s poem “The Raven?”</a:t>
            </a:r>
            <a:endParaRPr sz="2400"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Make a </a:t>
            </a:r>
            <a:r>
              <a:rPr lang="en-US" sz="2400" b="1" dirty="0">
                <a:solidFill>
                  <a:schemeClr val="accent4"/>
                </a:solidFill>
              </a:rPr>
              <a:t>CLAIM</a:t>
            </a:r>
            <a:r>
              <a:rPr lang="en-US" sz="2400" dirty="0"/>
              <a:t> by answering the question.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Gather </a:t>
            </a:r>
            <a:r>
              <a:rPr lang="en-US" sz="2400" b="1" dirty="0">
                <a:solidFill>
                  <a:schemeClr val="accent4"/>
                </a:solidFill>
              </a:rPr>
              <a:t>EVIDENCE </a:t>
            </a:r>
            <a:r>
              <a:rPr lang="en-US" sz="2400" dirty="0"/>
              <a:t>in support of your claim. Use your Why-Lighting as a resource.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Explain your </a:t>
            </a:r>
            <a:r>
              <a:rPr lang="en-US" sz="2400" b="1" dirty="0">
                <a:solidFill>
                  <a:schemeClr val="accent4"/>
                </a:solidFill>
              </a:rPr>
              <a:t>REASONING</a:t>
            </a:r>
            <a:r>
              <a:rPr lang="en-US" sz="2400" dirty="0"/>
              <a:t> by forming a conclusion based on your evidence.</a:t>
            </a:r>
            <a:endParaRPr sz="2400" dirty="0"/>
          </a:p>
        </p:txBody>
      </p:sp>
      <p:sp>
        <p:nvSpPr>
          <p:cNvPr id="161" name="Google Shape;161;g31c9dd6f16e_0_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Claim, Evidence, Reasoning</a:t>
            </a:r>
            <a:endParaRPr/>
          </a:p>
        </p:txBody>
      </p:sp>
      <p:pic>
        <p:nvPicPr>
          <p:cNvPr id="162" name="Google Shape;162;g31c9dd6f16e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5925" y="307250"/>
            <a:ext cx="1220875" cy="1360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c9dd6f16e_0_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079064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Using your handout as a guide, create a free-verse poem about yourself using symbolism.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Remember that a free-verse poem does not need to rhyme or follow typical grammar rules.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Sharing your poem with your classmates will be optional.</a:t>
            </a:r>
            <a:endParaRPr dirty="0"/>
          </a:p>
        </p:txBody>
      </p:sp>
      <p:sp>
        <p:nvSpPr>
          <p:cNvPr id="168" name="Google Shape;168;g31c9dd6f16e_0_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Symbols of Me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1c9dd6f16e_0_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345534" cy="28653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Draw a diagonal line on your sticky note to divide it in half. 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On one half, draw a picture to symbolize how you are feeling about what you have learned.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On the other half, write one sentence explaining what you learned about symbolism.</a:t>
            </a:r>
            <a:endParaRPr sz="2400" dirty="0"/>
          </a:p>
        </p:txBody>
      </p:sp>
      <p:sp>
        <p:nvSpPr>
          <p:cNvPr id="174" name="Google Shape;174;g31c9dd6f16e_0_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Am I Feeling? What Am I thinking?</a:t>
            </a:r>
            <a:endParaRPr/>
          </a:p>
        </p:txBody>
      </p:sp>
      <p:pic>
        <p:nvPicPr>
          <p:cNvPr id="175" name="Google Shape;175;g31c9dd6f16e_0_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3943" y="1426866"/>
            <a:ext cx="1632857" cy="1718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If You’re a Bird, I’m a Bird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Symbolism in Edgar Allan Poe’s “The Raven”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2029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are ideas communicated through symbols in poetry?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982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Understand symbolism and be able to identify symbols. </a:t>
            </a:r>
            <a:endParaRPr dirty="0"/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poem using symbolism.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On your paper, respond to the following prompt: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9779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Wingdings" panose="05000000000000000000" pitchFamily="2" charset="2"/>
              <a:buChar char="§"/>
            </a:pPr>
            <a:r>
              <a:rPr lang="en-US" sz="2400" dirty="0"/>
              <a:t>What do these parts of human anatomy represent to you?</a:t>
            </a:r>
            <a:endParaRPr sz="2400"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3064" y="1586488"/>
            <a:ext cx="1504320" cy="2027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83604" y="1586487"/>
            <a:ext cx="1593340" cy="2027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667270" cy="3388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As you read “The Raven” by Edgar Allan Poe, use your highlighter to mark any passage, phrase, or word you deem important.</a:t>
            </a:r>
            <a:endParaRPr sz="2400"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As you highlight, write down in the margins of your paper why you chose those particular words, phrases, or passages.  </a:t>
            </a: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Why-Lighting</a:t>
            </a:r>
            <a:endParaRPr/>
          </a:p>
        </p:txBody>
      </p:sp>
      <p:pic>
        <p:nvPicPr>
          <p:cNvPr id="123" name="Google Shape;12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2686" y="307249"/>
            <a:ext cx="1894114" cy="16622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1c9dd6f16e_0_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“The Raven” by Edgar Allan Poe</a:t>
            </a:r>
            <a:endParaRPr dirty="0">
              <a:solidFill>
                <a:srgbClr val="4A86E8"/>
              </a:solidFill>
            </a:endParaRPr>
          </a:p>
        </p:txBody>
      </p:sp>
      <p:pic>
        <p:nvPicPr>
          <p:cNvPr id="129" name="Google Shape;129;g31c9dd6f16e_0_2" descr="#alanrickman #theraven #edgarallanpoe &#10;&#10;AI voice created with ElevenLabs&#10;Affiliate link: https://www.elevenlabs.io/?from=partnernunez49&#10;&#10;Music Used &#10;I Tried by Cold Cinema&#10;Hopeful by Cold Cinema&#10;Drama by Infraction&#10;Goodbye by Infraction" title="Alan Rickman | The Raven by Edgar Allan Poe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61450" y="1661138"/>
            <a:ext cx="4821100" cy="27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c9dd6f16e_0_9"/>
          <p:cNvSpPr txBox="1">
            <a:spLocks noGrp="1"/>
          </p:cNvSpPr>
          <p:nvPr>
            <p:ph type="body" idx="1"/>
          </p:nvPr>
        </p:nvSpPr>
        <p:spPr>
          <a:xfrm>
            <a:off x="457200" y="1354570"/>
            <a:ext cx="5988818" cy="273511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With your partner, discuss what you chose to highlight and why. 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Determine whether the two of you chose any of the same things to highlight. 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400" dirty="0"/>
              <a:t>Be ready to share your thoughts with the class.</a:t>
            </a:r>
            <a:endParaRPr sz="2400" dirty="0"/>
          </a:p>
        </p:txBody>
      </p:sp>
      <p:sp>
        <p:nvSpPr>
          <p:cNvPr id="135" name="Google Shape;135;g31c9dd6f16e_0_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Why-Lighting</a:t>
            </a:r>
            <a:endParaRPr/>
          </a:p>
        </p:txBody>
      </p:sp>
      <p:pic>
        <p:nvPicPr>
          <p:cNvPr id="136" name="Google Shape;136;g31c9dd6f16e_0_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1517" y="307249"/>
            <a:ext cx="2065283" cy="2149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c9dd6f16e_0_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Symbolism?</a:t>
            </a:r>
            <a:endParaRPr>
              <a:solidFill>
                <a:srgbClr val="4A86E8"/>
              </a:solidFill>
            </a:endParaRPr>
          </a:p>
        </p:txBody>
      </p:sp>
      <p:pic>
        <p:nvPicPr>
          <p:cNvPr id="142" name="Google Shape;142;g31c9dd6f16e_0_37" descr="What is Symbolism?&#10;&#10;&#10;&#10;&#10;&#10;&#10;&#10;&#10;&#10;#청담러닝 #청담어학원 #ChungdahmLearning #Chungdahm #English #EnglishStudy #LearningEnglish #Animation #MotionGraphic #영어공부 #영어학원 #영어교육 #영어 #LiteraryDevices #Literature #문학 #애니메이션 #모션그래픽 #Education #EducationalVideo #Symbolism #상징주의" title="What is Symbolism?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0225" y="1848127"/>
            <a:ext cx="4583550" cy="257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612</Words>
  <Application>Microsoft Office PowerPoint</Application>
  <PresentationFormat>On-screen Show (16:9)</PresentationFormat>
  <Paragraphs>52</Paragraphs>
  <Slides>14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If You’re a Bird, I’m a Bird</vt:lpstr>
      <vt:lpstr>Essential Question</vt:lpstr>
      <vt:lpstr>Lesson Objectives</vt:lpstr>
      <vt:lpstr>Quick Write</vt:lpstr>
      <vt:lpstr>Why-Lighting</vt:lpstr>
      <vt:lpstr>“The Raven” by Edgar Allan Poe</vt:lpstr>
      <vt:lpstr>Why-Lighting</vt:lpstr>
      <vt:lpstr>What is Symbolism?</vt:lpstr>
      <vt:lpstr>Symbolism</vt:lpstr>
      <vt:lpstr>Stand Up, Sit Down</vt:lpstr>
      <vt:lpstr>Claim, Evidence, Reasoning</vt:lpstr>
      <vt:lpstr>Symbols of Me</vt:lpstr>
      <vt:lpstr>How Am I Feeling? What Am I thinking?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McLeod Porter, Delma</cp:lastModifiedBy>
  <cp:revision>2</cp:revision>
  <dcterms:created xsi:type="dcterms:W3CDTF">2022-06-29T19:59:44Z</dcterms:created>
  <dcterms:modified xsi:type="dcterms:W3CDTF">2025-01-10T19:40:05Z</dcterms:modified>
</cp:coreProperties>
</file>