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Constanti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ijQzwW/8HGPgKayTmaWtkqFd8S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nstantia-bold.fntdata"/><Relationship Id="rId27" Type="http://schemas.openxmlformats.org/officeDocument/2006/relationships/font" Target="fonts/Constanti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nstanti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onstanti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exels.com/photo/happy-multiracial-couple-hugging-on-waterfront-while-having-romantic-date-in-city-3775605/" TargetMode="External"/><Relationship Id="rId3" Type="http://schemas.openxmlformats.org/officeDocument/2006/relationships/hyperlink" Target="https://www.pexels.com/photo/happy-multiracial-couple-hugging-on-waterfront-while-having-romantic-date-in-city-3775605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Schoolchildren_line_up_for_free_issue_of_soup_and_a_slice_of_bread_in_the_Depression,_Belmore_North_Public_School,_Sydney,_2_August_1934_-_Sam_Hood_(3550268287).jpg#filelinks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xhere.com/en/photo/1552621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ngkey.com/maxpic/u2e6r5w7e6o0i1q8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xhere.com/en/photo/852011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Schoolchildren_line_up_for_free_issue_of_soup_and_a_slice_of_bread_in_the_Depression,_Belmore_North_Public_School,_Sydney,_2_August_1934_-_Sam_Hood_(3550268287).jpg" TargetMode="External"/><Relationship Id="rId3" Type="http://schemas.openxmlformats.org/officeDocument/2006/relationships/hyperlink" Target="https://commons.wikimedia.org/wiki/File:Schoolchildren_line_up_for_free_issue_of_soup_and_a_slice_of_bread_in_the_Depression,_Belmore_North_Public_School,_Sydney,_2_August_1934_-_Sam_Hood_(3550268287).jp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xhere.com/en/photo/1552621" TargetMode="External"/><Relationship Id="rId3" Type="http://schemas.openxmlformats.org/officeDocument/2006/relationships/hyperlink" Target="https://pxhere.com/en/photo/1552621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ngkey.com/maxpic/u2e6r5w7e6o0i1q8/" TargetMode="External"/><Relationship Id="rId3" Type="http://schemas.openxmlformats.org/officeDocument/2006/relationships/hyperlink" Target="https://www.pngkey.com/maxpic/u2e6r5w7e6o0i1q8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xhere.com/en/photo/852011" TargetMode="External"/><Relationship Id="rId3" Type="http://schemas.openxmlformats.org/officeDocument/2006/relationships/hyperlink" Target="https://pxhere.com/en/photo/85201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Image source: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https://www.pexels.com/photo/happy-multiracial-couple-hugging-on-waterfront-while-having-romantic-date-in-city-3775605/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02fb66df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1402fb66dfe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493663ad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f493663ad8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ed672adf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3ed672adf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https://commons.wikimedia.org/wiki/File:Schoolchildren_line_up_for_free_issue_of_soup_and_a_slice_of_bread_in_the_Depression,_Belmore_North_Public_School,_Sydney,_2_August_1934_-_Sam_Hood_(3550268287).jpg#filelinks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https://pxhere.com/en/photo/1552621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https://www.pngkey.com/maxpic/u2e6r5w7e6o0i1q8/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https://pxhere.com/en/photo/852011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ed672ad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ed672ad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a2f13f9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4a2f13f9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ed672adf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ed672adf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Image source: Matthews, D. (2013, July 2). Ceremony honors NC Guardsmen killed fighting fire [Photograph]. Defense Visual Information Distribution Service. https://static.dvidshub.net/media/thumbs/photos/1307/964528/250x166_q75.jpg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Image source: Hood, S. (1934, Aug. 2). Schoolchildren line up for tree issue of soup and a slice of bread in the Depression [Photograph]. Wikimedia Commons.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https://commons.wikimedia.org/wiki/File:Schoolchildren_line_up_for_free_issue_of_soup_and_a_slice_of_bread_in_the_Depression,_Belmore_North_Public_School,_Sydney,_2_August_1934_-_Sam_Hood_(3550268287).jpg#filelinks</a:t>
            </a:r>
            <a:endParaRPr sz="10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00CC"/>
                </a:solidFill>
              </a:rPr>
              <a:t>Image source:</a:t>
            </a:r>
            <a:r>
              <a:rPr lang="en">
                <a:solidFill>
                  <a:srgbClr val="2200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https://pxhere.com/en/photo/1552621</a:t>
            </a:r>
            <a:r>
              <a:rPr lang="en" u="sng">
                <a:solidFill>
                  <a:srgbClr val="2200CC"/>
                </a:solidFill>
              </a:rPr>
              <a:t>.</a:t>
            </a:r>
            <a:endParaRPr u="sng">
              <a:solidFill>
                <a:srgbClr val="2200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00CC"/>
                </a:solidFill>
              </a:rPr>
              <a:t>Public Domain</a:t>
            </a:r>
            <a:endParaRPr>
              <a:solidFill>
                <a:srgbClr val="2200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Source: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https://www.pngkey.com/maxpic/u2e6r5w7e6o0i1q8/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Public Domain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00CC"/>
                </a:solidFill>
              </a:rPr>
              <a:t>Image source:</a:t>
            </a:r>
            <a:r>
              <a:rPr lang="en">
                <a:solidFill>
                  <a:srgbClr val="2200CC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https://pxhere.com/en/photo/852011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4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4"/>
          <p:cNvSpPr txBox="1"/>
          <p:nvPr>
            <p:ph idx="1" type="subTitle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34288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11" name="Google Shape;1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3883" lvl="1" marL="914400" marR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b="0" i="0" sz="1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861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7" name="Google Shape;47;p34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34"/>
          <p:cNvSpPr txBox="1"/>
          <p:nvPr>
            <p:ph idx="2" type="body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9562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8607" lvl="2" marL="13716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8130" lvl="3" marL="18288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8129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49" name="Google Shape;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i="0" sz="3600" u="none" cap="none" strike="noStrik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2" name="Google Shape;52;p35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97179" lvl="6" marL="32004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4325" lvl="7" marL="36576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4325" lvl="8" marL="41148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3" name="Google Shape;53;p35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97179" lvl="6" marL="32004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14325" lvl="7" marL="36576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4325" lvl="8" marL="41148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54" name="Google Shape;5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ed">
  <p:cSld name="Title and body red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59" name="Google Shape;5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yellow">
  <p:cSld name="Title and body yellow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63" name="Google Shape;6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02fb66dfe_1_74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36550" lvl="2" marL="137160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66" name="Google Shape;66;g1402fb66dfe_1_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1402fb66dfe_1_74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5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b="0" i="0" sz="13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6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19" name="Google Shape;1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28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4289" lvl="3" marL="18288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6" name="Google Shape;26;p28"/>
          <p:cNvSpPr txBox="1"/>
          <p:nvPr>
            <p:ph idx="2" type="body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5275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84289" lvl="3" marL="18288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4289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27" name="Google Shape;2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 and body blu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pic>
        <p:nvPicPr>
          <p:cNvPr id="31" name="Google Shape;3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" type="body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2" type="body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3" type="body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4" type="body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8" name="Google Shape;3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hyperlink" Target="http://www.youtube.com/watch?v=KUqHWMUljSw" TargetMode="External"/><Relationship Id="rId6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image" Target="../media/image37.png"/><Relationship Id="rId5" Type="http://schemas.openxmlformats.org/officeDocument/2006/relationships/hyperlink" Target="http://www.youtube.com/watch?v=hHqmk_9XVR0" TargetMode="External"/><Relationship Id="rId6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The Gift of the Magi </a:t>
            </a:r>
            <a:endParaRPr/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 ELA 8th or 9th grade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type="title"/>
          </p:nvPr>
        </p:nvSpPr>
        <p:spPr>
          <a:xfrm>
            <a:off x="419113" y="390981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do you think this couple is feeling? </a:t>
            </a:r>
            <a:endParaRPr/>
          </a:p>
        </p:txBody>
      </p:sp>
      <p:pic>
        <p:nvPicPr>
          <p:cNvPr id="128" name="Google Shape;12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9026" y="631849"/>
            <a:ext cx="4925950" cy="32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2"/>
            <a:ext cx="9144001" cy="514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 title="Classroom Engagement Day 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8700" y="904675"/>
            <a:ext cx="6505500" cy="38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02fb66dfe_1_6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2" lvl="0" marL="2270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>
                <a:highlight>
                  <a:srgbClr val="00FFFF"/>
                </a:highlight>
              </a:rPr>
              <a:t>&lt;include QR and bit.ly for survey&gt;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36" name="Google Shape;136;g1402fb66dfe_1_6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Survey</a:t>
            </a:r>
            <a:endParaRPr/>
          </a:p>
        </p:txBody>
      </p:sp>
      <p:pic>
        <p:nvPicPr>
          <p:cNvPr id="137" name="Google Shape;137;g1402fb66dfe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"/>
            <a:ext cx="9144001" cy="514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402fb66dfe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902"/>
            <a:ext cx="9144001" cy="514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493663ad8_0_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11111"/>
              <a:buFont typeface="Calibri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Collaborative Word Cloud</a:t>
            </a:r>
            <a:endParaRPr/>
          </a:p>
        </p:txBody>
      </p:sp>
      <p:pic>
        <p:nvPicPr>
          <p:cNvPr id="144" name="Google Shape;144;gf493663ad8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075" y="1841862"/>
            <a:ext cx="2583674" cy="14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f493663ad8_0_12"/>
          <p:cNvSpPr txBox="1"/>
          <p:nvPr>
            <p:ph idx="1" type="body"/>
          </p:nvPr>
        </p:nvSpPr>
        <p:spPr>
          <a:xfrm>
            <a:off x="311700" y="1152475"/>
            <a:ext cx="530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words or actions the characters in the story displayed?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those words to the mentimeter: </a:t>
            </a:r>
            <a:r>
              <a:rPr i="1" lang="en">
                <a:highlight>
                  <a:srgbClr val="00FFFF"/>
                </a:highlight>
              </a:rPr>
              <a:t>insert code here</a:t>
            </a:r>
            <a:endParaRPr i="1">
              <a:highlight>
                <a:srgbClr val="00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ed672adf2_0_87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 Comics</a:t>
            </a:r>
            <a:endParaRPr/>
          </a:p>
        </p:txBody>
      </p:sp>
      <p:sp>
        <p:nvSpPr>
          <p:cNvPr id="151" name="Google Shape;151;g13ed672adf2_0_87"/>
          <p:cNvSpPr txBox="1"/>
          <p:nvPr>
            <p:ph idx="1" type="body"/>
          </p:nvPr>
        </p:nvSpPr>
        <p:spPr>
          <a:xfrm>
            <a:off x="457200" y="1440075"/>
            <a:ext cx="5212200" cy="33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Using the three (3) boxes: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Rewrite “The Gift of the Magi” as if it were happening in the present.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Illustrate these changes in the boxes above the text. </a:t>
            </a:r>
            <a:endParaRPr/>
          </a:p>
        </p:txBody>
      </p:sp>
      <p:pic>
        <p:nvPicPr>
          <p:cNvPr id="152" name="Google Shape;152;g13ed672adf2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9376" y="1247525"/>
            <a:ext cx="2630875" cy="26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...But now I know </a:t>
            </a:r>
            <a:endParaRPr/>
          </a:p>
        </p:txBody>
      </p:sp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457200" y="1440075"/>
            <a:ext cx="5530200" cy="3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Let’s revisit each image in the slideshow.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On the right side of your template, write down how your thoughts about each might have changed or any clarifications you now have. </a:t>
            </a:r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400" y="1222041"/>
            <a:ext cx="2699400" cy="26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Family members, friends, and colleagues pay homage to the ..."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001" y="732100"/>
            <a:ext cx="4872500" cy="3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/>
          <p:nvPr>
            <p:ph type="title"/>
          </p:nvPr>
        </p:nvSpPr>
        <p:spPr>
          <a:xfrm>
            <a:off x="204075" y="41325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are these people doing and why?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183825" y="4092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motivating the adults and children? </a:t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5175" y="304800"/>
            <a:ext cx="4923093" cy="378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173700" y="3930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motivating this couple? </a:t>
            </a:r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8522" y="761759"/>
            <a:ext cx="4596175" cy="30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355950" y="4095591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see in this image? </a:t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898" y="273575"/>
            <a:ext cx="3799075" cy="38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163575" y="4073950"/>
            <a:ext cx="815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do you think these people are feeling?</a:t>
            </a:r>
            <a:endParaRPr/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9066" y="1069534"/>
            <a:ext cx="4514800" cy="30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ed672adf2_0_0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Questions</a:t>
            </a:r>
            <a:endParaRPr/>
          </a:p>
        </p:txBody>
      </p:sp>
      <p:sp>
        <p:nvSpPr>
          <p:cNvPr id="79" name="Google Shape;79;g13ed672adf2_0_0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What motivates people to take action?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 we determine selfless actions?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type="title"/>
          </p:nvPr>
        </p:nvSpPr>
        <p:spPr>
          <a:xfrm>
            <a:off x="419113" y="390981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do you think this couple is feeling? </a:t>
            </a:r>
            <a:endParaRPr/>
          </a:p>
        </p:txBody>
      </p:sp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9026" y="631849"/>
            <a:ext cx="4925950" cy="32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02"/>
            <a:ext cx="9144001" cy="514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 title="Classroom Engagement Day 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5475" y="859275"/>
            <a:ext cx="6385700" cy="38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a2f13f927_0_10"/>
          <p:cNvSpPr txBox="1"/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14a2f13f927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7866"/>
            <a:ext cx="6140281" cy="345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4a2f13f927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902"/>
            <a:ext cx="9144001" cy="514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ed672adf2_0_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85" name="Google Shape;85;g13ed672adf2_0_5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Students will be able to:</a:t>
            </a:r>
            <a:endParaRPr/>
          </a:p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Understand character motivation.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Translate character’s motivations from “The Gift of the Magi,” into a written present day situation.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 used to think… </a:t>
            </a:r>
            <a:endParaRPr/>
          </a:p>
        </p:txBody>
      </p:sp>
      <p:sp>
        <p:nvSpPr>
          <p:cNvPr id="91" name="Google Shape;91;p3"/>
          <p:cNvSpPr txBox="1"/>
          <p:nvPr>
            <p:ph idx="1" type="body"/>
          </p:nvPr>
        </p:nvSpPr>
        <p:spPr>
          <a:xfrm>
            <a:off x="457200" y="1451600"/>
            <a:ext cx="56826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Look at each image in the slideshow.</a:t>
            </a:r>
            <a:endParaRPr sz="2400"/>
          </a:p>
          <a:p>
            <a:pPr indent="-231775" lvl="0" marL="2317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In the column next to the image on your handout, write down the emotions these people feel or the things that motivate them.</a:t>
            </a:r>
            <a:endParaRPr sz="2400"/>
          </a:p>
        </p:txBody>
      </p:sp>
      <p:pic>
        <p:nvPicPr>
          <p:cNvPr id="92" name="Google Shape;9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400" y="1222041"/>
            <a:ext cx="2699400" cy="26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Family members, friends, and colleagues pay homage to the ..."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001" y="732100"/>
            <a:ext cx="4872500" cy="32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>
            <p:ph type="title"/>
          </p:nvPr>
        </p:nvSpPr>
        <p:spPr>
          <a:xfrm>
            <a:off x="204075" y="41325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are these people doing and why?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title"/>
          </p:nvPr>
        </p:nvSpPr>
        <p:spPr>
          <a:xfrm>
            <a:off x="183825" y="4092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motivating the adults and children? </a:t>
            </a:r>
            <a:endParaRPr/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5175" y="304800"/>
            <a:ext cx="4923093" cy="3787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173700" y="3930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motivating this couple? </a:t>
            </a:r>
            <a:endParaRPr/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8522" y="761759"/>
            <a:ext cx="4596175" cy="30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355950" y="4095591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see in this image? </a:t>
            </a:r>
            <a:endParaRPr/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898" y="273575"/>
            <a:ext cx="3799075" cy="38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163575" y="4073950"/>
            <a:ext cx="8157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do you think these people are feeling?</a:t>
            </a:r>
            <a:endParaRPr/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9066" y="1069534"/>
            <a:ext cx="4514800" cy="30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