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Constantia" panose="02030602050306030303" pitchFamily="18"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ppTSQDTKJXnTb4KkuD6RW1z2l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00ED39-3232-4053-91E5-4F26963529DA}">
  <a:tblStyle styleId="{9400ED39-3232-4053-91E5-4F26963529D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KUqHWMUljSw&amp;feature=emb_log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time_continue=1&amp;v=hHqmk_9XVR0&amp;feature=emb_logo"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0" name="Google Shape;80;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a56168ead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fa56168ead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a56168ea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fa56168ead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fa56168ead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fa56168ead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fe1c7e6648_0_0:notes"/>
          <p:cNvSpPr>
            <a:spLocks noGrp="1" noRot="1" noChangeAspect="1"/>
          </p:cNvSpPr>
          <p:nvPr>
            <p:ph type="sldImg" idx="2"/>
          </p:nvPr>
        </p:nvSpPr>
        <p:spPr>
          <a:xfrm>
            <a:off x="381091"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gfe1c7e664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US" u="sng">
                <a:solidFill>
                  <a:schemeClr val="hlink"/>
                </a:solidFill>
                <a:hlinkClick r:id="rId3"/>
              </a:rPr>
              <a:t>https://www.youtube.com/watch?v=KUqHWMUljSw&amp;feature=emb_logo</a:t>
            </a:r>
            <a:r>
              <a:rPr lang="en-US"/>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e1c7e6648_0_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fe1c7e6648_0_9:notes"/>
          <p:cNvSpPr>
            <a:spLocks noGrp="1" noRot="1" noChangeAspect="1"/>
          </p:cNvSpPr>
          <p:nvPr>
            <p:ph type="sldImg" idx="2"/>
          </p:nvPr>
        </p:nvSpPr>
        <p:spPr>
          <a:xfrm>
            <a:off x="381091"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4a336832e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g14a336832e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3e71b2b6c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Click on the image to play video</a:t>
            </a:r>
            <a:endParaRPr/>
          </a:p>
          <a:p>
            <a:pPr marL="0" lvl="0" indent="0" algn="l" rtl="0">
              <a:lnSpc>
                <a:spcPct val="115000"/>
              </a:lnSpc>
              <a:spcBef>
                <a:spcPts val="1200"/>
              </a:spcBef>
              <a:spcAft>
                <a:spcPts val="1200"/>
              </a:spcAft>
              <a:buClr>
                <a:schemeClr val="dk1"/>
              </a:buClr>
              <a:buSzPts val="1100"/>
              <a:buFont typeface="Arial"/>
              <a:buNone/>
            </a:pPr>
            <a:r>
              <a:rPr lang="en-US"/>
              <a:t>YouTube. (2017). </a:t>
            </a:r>
            <a:r>
              <a:rPr lang="en-US" i="1"/>
              <a:t>YouTube</a:t>
            </a:r>
            <a:r>
              <a:rPr lang="en-US"/>
              <a:t>. Retrieved June 1, 2022, from https://www.youtube.com/watch?v=92XUa76AZ6c&amp;t=2s.</a:t>
            </a:r>
            <a:endParaRPr/>
          </a:p>
        </p:txBody>
      </p:sp>
      <p:sp>
        <p:nvSpPr>
          <p:cNvPr id="234" name="Google Shape;234;g13e71b2b6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dd4a3892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0" name="Google Shape;240;gfdd4a389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fdd4a38922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AutoNum type="arabicPeriod"/>
            </a:pPr>
            <a:r>
              <a:rPr lang="en-US"/>
              <a:t>Decomposition</a:t>
            </a:r>
            <a:endParaRPr/>
          </a:p>
          <a:p>
            <a:pPr marL="457200" lvl="0" indent="-317500" algn="l" rtl="0">
              <a:lnSpc>
                <a:spcPct val="115000"/>
              </a:lnSpc>
              <a:spcBef>
                <a:spcPts val="0"/>
              </a:spcBef>
              <a:spcAft>
                <a:spcPts val="0"/>
              </a:spcAft>
              <a:buSzPts val="1400"/>
              <a:buAutoNum type="arabicPeriod"/>
            </a:pPr>
            <a:r>
              <a:rPr lang="en-US"/>
              <a:t>Combustion</a:t>
            </a:r>
            <a:endParaRPr/>
          </a:p>
          <a:p>
            <a:pPr marL="457200" lvl="0" indent="-317500" algn="l" rtl="0">
              <a:lnSpc>
                <a:spcPct val="115000"/>
              </a:lnSpc>
              <a:spcBef>
                <a:spcPts val="0"/>
              </a:spcBef>
              <a:spcAft>
                <a:spcPts val="0"/>
              </a:spcAft>
              <a:buSzPts val="1400"/>
              <a:buAutoNum type="arabicPeriod"/>
            </a:pPr>
            <a:r>
              <a:rPr lang="en-US"/>
              <a:t>Double Replacement</a:t>
            </a:r>
            <a:endParaRPr/>
          </a:p>
        </p:txBody>
      </p:sp>
      <p:sp>
        <p:nvSpPr>
          <p:cNvPr id="246" name="Google Shape;246;gfdd4a3892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3ba005a341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Physical Science Extend</a:t>
            </a:r>
            <a:endParaRPr/>
          </a:p>
          <a:p>
            <a:pPr marL="0" lvl="0" indent="0" algn="l" rtl="0">
              <a:lnSpc>
                <a:spcPct val="115000"/>
              </a:lnSpc>
              <a:spcBef>
                <a:spcPts val="1200"/>
              </a:spcBef>
              <a:spcAft>
                <a:spcPts val="0"/>
              </a:spcAft>
              <a:buClr>
                <a:schemeClr val="dk1"/>
              </a:buClr>
              <a:buSzPts val="1100"/>
              <a:buFont typeface="Arial"/>
              <a:buNone/>
            </a:pPr>
            <a:r>
              <a:rPr lang="en-US"/>
              <a:t> When the time has ended, inform students to wrap up the practice problem they are on if they aren’t finished yet and move to the exit ticket.</a:t>
            </a:r>
            <a:endParaRPr/>
          </a:p>
          <a:p>
            <a:pPr marL="0" lvl="0" indent="0" algn="l" rtl="0">
              <a:lnSpc>
                <a:spcPct val="100000"/>
              </a:lnSpc>
              <a:spcBef>
                <a:spcPts val="1200"/>
              </a:spcBef>
              <a:spcAft>
                <a:spcPts val="0"/>
              </a:spcAft>
              <a:buSzPts val="1400"/>
              <a:buNone/>
            </a:pPr>
            <a:endParaRPr/>
          </a:p>
        </p:txBody>
      </p:sp>
      <p:sp>
        <p:nvSpPr>
          <p:cNvPr id="252" name="Google Shape;252;g13ba005a341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3ba005a341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Chemistry Extend</a:t>
            </a:r>
            <a:endParaRPr/>
          </a:p>
          <a:p>
            <a:pPr marL="0" lvl="0" indent="0" algn="l" rtl="0">
              <a:lnSpc>
                <a:spcPct val="115000"/>
              </a:lnSpc>
              <a:spcBef>
                <a:spcPts val="1200"/>
              </a:spcBef>
              <a:spcAft>
                <a:spcPts val="0"/>
              </a:spcAft>
              <a:buClr>
                <a:schemeClr val="dk1"/>
              </a:buClr>
              <a:buSzPts val="1100"/>
              <a:buFont typeface="Arial"/>
              <a:buNone/>
            </a:pPr>
            <a:r>
              <a:rPr lang="en-US"/>
              <a:t> When the time has expended inform students to wrap up the practice problem they are on if they aren’t finished yet and move to the exit ticket.</a:t>
            </a:r>
            <a:endParaRPr/>
          </a:p>
          <a:p>
            <a:pPr marL="0" lvl="0" indent="0" algn="l" rtl="0">
              <a:lnSpc>
                <a:spcPct val="100000"/>
              </a:lnSpc>
              <a:spcBef>
                <a:spcPts val="1200"/>
              </a:spcBef>
              <a:spcAft>
                <a:spcPts val="0"/>
              </a:spcAft>
              <a:buSzPts val="1400"/>
              <a:buNone/>
            </a:pPr>
            <a:endParaRPr/>
          </a:p>
        </p:txBody>
      </p:sp>
      <p:sp>
        <p:nvSpPr>
          <p:cNvPr id="259" name="Google Shape;259;g13ba005a341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66" name="Google Shape;26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fe1c7e6648_0_49:notes"/>
          <p:cNvSpPr>
            <a:spLocks noGrp="1" noRot="1" noChangeAspect="1"/>
          </p:cNvSpPr>
          <p:nvPr>
            <p:ph type="sldImg" idx="2"/>
          </p:nvPr>
        </p:nvSpPr>
        <p:spPr>
          <a:xfrm>
            <a:off x="381091"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gfe1c7e6648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US" u="sng">
                <a:solidFill>
                  <a:schemeClr val="hlink"/>
                </a:solidFill>
                <a:hlinkClick r:id="rId3"/>
              </a:rPr>
              <a:t>https://www.youtube.com/watch?time_continue=1&amp;v=hHqmk_9XVR0&amp;feature=emb_logo</a:t>
            </a:r>
            <a:r>
              <a:rPr lang="en-US"/>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fe1c7e6648_0_5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fe1c7e6648_0_58:notes"/>
          <p:cNvSpPr>
            <a:spLocks noGrp="1" noRot="1" noChangeAspect="1"/>
          </p:cNvSpPr>
          <p:nvPr>
            <p:ph type="sldImg" idx="2"/>
          </p:nvPr>
        </p:nvSpPr>
        <p:spPr>
          <a:xfrm>
            <a:off x="381091"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36e2dfae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Pair up students after all students have written their three points.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K20 Center. (2020, Sept 16). Bell ringers and exit tickets. Strategies. https://learn.k20center.ou.edu/strategy/125</a:t>
            </a:r>
            <a:endParaRPr/>
          </a:p>
          <a:p>
            <a:pPr marL="0" lvl="0" indent="0" algn="l" rtl="0">
              <a:lnSpc>
                <a:spcPct val="100000"/>
              </a:lnSpc>
              <a:spcBef>
                <a:spcPts val="0"/>
              </a:spcBef>
              <a:spcAft>
                <a:spcPts val="0"/>
              </a:spcAft>
              <a:buSzPts val="1400"/>
              <a:buNone/>
            </a:pPr>
            <a:r>
              <a:rPr lang="en-US"/>
              <a:t>K20 Center. (2020, Sept 16). Elbow partners. Strategies. https://learn.k20center.ou.edu/strategy/116</a:t>
            </a:r>
            <a:endParaRPr/>
          </a:p>
        </p:txBody>
      </p:sp>
      <p:sp>
        <p:nvSpPr>
          <p:cNvPr id="102" name="Google Shape;102;g136e2dfae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50">
                <a:solidFill>
                  <a:srgbClr val="3C4043"/>
                </a:solidFill>
                <a:highlight>
                  <a:schemeClr val="lt1"/>
                </a:highlight>
                <a:latin typeface="Roboto"/>
                <a:ea typeface="Roboto"/>
                <a:cs typeface="Roboto"/>
                <a:sym typeface="Roboto"/>
              </a:rPr>
              <a:t>Recap with students the proper way to set up and identify the parts of a chemical formula before sharing slide.</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a:t>K20 Center. (2020, Sept 16).  Card sort. Strategies. https://learn.k20center.ou.edu/strategy/147</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r>
              <a:rPr lang="en-US"/>
              <a:t>Print off enough of the Card Sort document so each group has a set and cut along the dotted lines. Put students in groups of 3-4. Pass out a set of Card Sorts to each group, and ask students to group similar reactions together.</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a:t>The students' reaction to such an open-ended card sort (especially if this is their first time) will likely be to insist that the activity is too hard and they can't do it. Your first reactions, as a teacher, will be to feed them hints leading into too much information and/or to just give up and move to explaining it as a whole group. The students will only work as hard as they think you'll survive, so don't let them trick you. Allow the hints to be as vague as "What do you notice that's the same? What do you notice that's different?" and wait until they answer. Seriously, resist the urge to fill the silence, put it on the students, and just wait for them to answer.</a:t>
            </a:r>
            <a:endParaRPr/>
          </a:p>
        </p:txBody>
      </p:sp>
      <p:sp>
        <p:nvSpPr>
          <p:cNvPr id="117" name="Google Shape;11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a56168e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fa56168ea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a56168ea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fa56168ead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3"/>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32"/>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 name="Google Shape;45;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6"/>
        <p:cNvGrpSpPr/>
        <p:nvPr/>
      </p:nvGrpSpPr>
      <p:grpSpPr>
        <a:xfrm>
          <a:off x="0" y="0"/>
          <a:ext cx="0" cy="0"/>
          <a:chOff x="0" y="0"/>
          <a:chExt cx="0" cy="0"/>
        </a:xfrm>
      </p:grpSpPr>
      <p:pic>
        <p:nvPicPr>
          <p:cNvPr id="47" name="Google Shape;47;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8"/>
        <p:cNvGrpSpPr/>
        <p:nvPr/>
      </p:nvGrpSpPr>
      <p:grpSpPr>
        <a:xfrm>
          <a:off x="0" y="0"/>
          <a:ext cx="0" cy="0"/>
          <a:chOff x="0" y="0"/>
          <a:chExt cx="0" cy="0"/>
        </a:xfrm>
      </p:grpSpPr>
      <p:sp>
        <p:nvSpPr>
          <p:cNvPr id="49" name="Google Shape;49;p34"/>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0" name="Google Shape;50;p3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2" name="Google Shape;52;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55" name="Google Shape;55;p35"/>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56" name="Google Shape;56;p35"/>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7" name="Google Shape;57;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2" name="Google Shape;62;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63"/>
        <p:cNvGrpSpPr/>
        <p:nvPr/>
      </p:nvGrpSpPr>
      <p:grpSpPr>
        <a:xfrm>
          <a:off x="0" y="0"/>
          <a:ext cx="0" cy="0"/>
          <a:chOff x="0" y="0"/>
          <a:chExt cx="0" cy="0"/>
        </a:xfrm>
      </p:grpSpPr>
      <p:sp>
        <p:nvSpPr>
          <p:cNvPr id="64" name="Google Shape;64;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6" name="Google Shape;66;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7"/>
        <p:cNvGrpSpPr/>
        <p:nvPr/>
      </p:nvGrpSpPr>
      <p:grpSpPr>
        <a:xfrm>
          <a:off x="0" y="0"/>
          <a:ext cx="0" cy="0"/>
          <a:chOff x="0" y="0"/>
          <a:chExt cx="0" cy="0"/>
        </a:xfrm>
      </p:grpSpPr>
      <p:sp>
        <p:nvSpPr>
          <p:cNvPr id="68" name="Google Shape;68;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70" name="Google Shape;70;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4"/>
        <p:cNvGrpSpPr/>
        <p:nvPr/>
      </p:nvGrpSpPr>
      <p:grpSpPr>
        <a:xfrm>
          <a:off x="0" y="0"/>
          <a:ext cx="0" cy="0"/>
          <a:chOff x="0" y="0"/>
          <a:chExt cx="0" cy="0"/>
        </a:xfrm>
      </p:grpSpPr>
      <p:sp>
        <p:nvSpPr>
          <p:cNvPr id="75" name="Google Shape;75;p25"/>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7" name="Google Shape;77;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2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
        <p:cNvGrpSpPr/>
        <p:nvPr/>
      </p:nvGrpSpPr>
      <p:grpSpPr>
        <a:xfrm>
          <a:off x="0" y="0"/>
          <a:ext cx="0" cy="0"/>
          <a:chOff x="0" y="0"/>
          <a:chExt cx="0" cy="0"/>
        </a:xfrm>
      </p:grpSpPr>
      <p:sp>
        <p:nvSpPr>
          <p:cNvPr id="15" name="Google Shape;15;p2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8"/>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7" name="Google Shape;17;p28"/>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8" name="Google Shape;18;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2" name="Google Shape;22;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3"/>
        <p:cNvGrpSpPr/>
        <p:nvPr/>
      </p:nvGrpSpPr>
      <p:grpSpPr>
        <a:xfrm>
          <a:off x="0" y="0"/>
          <a:ext cx="0" cy="0"/>
          <a:chOff x="0" y="0"/>
          <a:chExt cx="0" cy="0"/>
        </a:xfrm>
      </p:grpSpPr>
      <p:pic>
        <p:nvPicPr>
          <p:cNvPr id="24" name="Google Shape;24;g13ba005a341_0_8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 name="Google Shape;25;g13ba005a341_0_8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26"/>
        <p:cNvGrpSpPr/>
        <p:nvPr/>
      </p:nvGrpSpPr>
      <p:grpSpPr>
        <a:xfrm>
          <a:off x="0" y="0"/>
          <a:ext cx="0" cy="0"/>
          <a:chOff x="0" y="0"/>
          <a:chExt cx="0" cy="0"/>
        </a:xfrm>
      </p:grpSpPr>
      <p:sp>
        <p:nvSpPr>
          <p:cNvPr id="27" name="Google Shape;27;gfdd4a38922_0_7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8" name="Google Shape;28;gfdd4a38922_0_7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9" name="Google Shape;29;gfdd4a38922_0_7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0"/>
        <p:cNvGrpSpPr/>
        <p:nvPr/>
      </p:nvGrpSpPr>
      <p:grpSpPr>
        <a:xfrm>
          <a:off x="0" y="0"/>
          <a:ext cx="0" cy="0"/>
          <a:chOff x="0" y="0"/>
          <a:chExt cx="0" cy="0"/>
        </a:xfrm>
      </p:grpSpPr>
      <p:pic>
        <p:nvPicPr>
          <p:cNvPr id="31" name="Google Shape;31;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5" name="Google Shape;35;p3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6" name="Google Shape;36;p3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7" name="Google Shape;37;p3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8" name="Google Shape;38;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9"/>
        <p:cNvGrpSpPr/>
        <p:nvPr/>
      </p:nvGrpSpPr>
      <p:grpSpPr>
        <a:xfrm>
          <a:off x="0" y="0"/>
          <a:ext cx="0" cy="0"/>
          <a:chOff x="0" y="0"/>
          <a:chExt cx="0" cy="0"/>
        </a:xfrm>
      </p:grpSpPr>
      <p:sp>
        <p:nvSpPr>
          <p:cNvPr id="40" name="Google Shape;40;p31"/>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1"/>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42" name="Google Shape;42;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1"/>
        <p:cNvGrpSpPr/>
        <p:nvPr/>
      </p:nvGrpSpPr>
      <p:grpSpPr>
        <a:xfrm>
          <a:off x="0" y="0"/>
          <a:ext cx="0" cy="0"/>
          <a:chOff x="0" y="0"/>
          <a:chExt cx="0" cy="0"/>
        </a:xfrm>
      </p:grpSpPr>
      <p:sp>
        <p:nvSpPr>
          <p:cNvPr id="72" name="Google Shape;72;p2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2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hyperlink" Target="http://www.youtube.com/watch?v=KUqHWMUljSw"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bit.ly/day1-k20Lesso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92XUa76AZ6c"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hyperlink" Target="http://www.youtube.com/watch?v=hHqmk_9XVR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bit.ly/day2-k20lesson"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fa56168ead_0_85"/>
          <p:cNvSpPr txBox="1">
            <a:spLocks noGrp="1"/>
          </p:cNvSpPr>
          <p:nvPr>
            <p:ph type="title"/>
          </p:nvPr>
        </p:nvSpPr>
        <p:spPr>
          <a:xfrm>
            <a:off x="1896450" y="848750"/>
            <a:ext cx="1850100" cy="4668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Reactants </a:t>
            </a:r>
            <a:endParaRPr/>
          </a:p>
        </p:txBody>
      </p:sp>
      <p:sp>
        <p:nvSpPr>
          <p:cNvPr id="159" name="Google Shape;159;gfa56168ead_0_85"/>
          <p:cNvSpPr txBox="1"/>
          <p:nvPr/>
        </p:nvSpPr>
        <p:spPr>
          <a:xfrm>
            <a:off x="6159500" y="712700"/>
            <a:ext cx="2022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accent4"/>
                </a:solidFill>
                <a:latin typeface="Calibri"/>
                <a:ea typeface="Calibri"/>
                <a:cs typeface="Calibri"/>
                <a:sym typeface="Calibri"/>
              </a:rPr>
              <a:t>Products</a:t>
            </a:r>
            <a:endParaRPr sz="1400" b="0" i="0" u="none" strike="noStrike" cap="none">
              <a:solidFill>
                <a:srgbClr val="000000"/>
              </a:solidFill>
              <a:latin typeface="Arial"/>
              <a:ea typeface="Arial"/>
              <a:cs typeface="Arial"/>
              <a:sym typeface="Arial"/>
            </a:endParaRPr>
          </a:p>
        </p:txBody>
      </p:sp>
      <p:sp>
        <p:nvSpPr>
          <p:cNvPr id="160" name="Google Shape;160;gfa56168ead_0_85"/>
          <p:cNvSpPr txBox="1"/>
          <p:nvPr/>
        </p:nvSpPr>
        <p:spPr>
          <a:xfrm>
            <a:off x="2455350" y="2449025"/>
            <a:ext cx="732300" cy="846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300"/>
              <a:buFont typeface="Arial"/>
              <a:buNone/>
            </a:pPr>
            <a:r>
              <a:rPr lang="en-US" sz="4300" b="0" i="0" u="none" strike="noStrike" cap="none">
                <a:solidFill>
                  <a:schemeClr val="accent4"/>
                </a:solidFill>
                <a:latin typeface="Calibri"/>
                <a:ea typeface="Calibri"/>
                <a:cs typeface="Calibri"/>
                <a:sym typeface="Calibri"/>
              </a:rPr>
              <a:t>+</a:t>
            </a:r>
            <a:endParaRPr sz="2100" b="0" i="0" u="none" strike="noStrike" cap="none">
              <a:solidFill>
                <a:srgbClr val="000000"/>
              </a:solidFill>
              <a:latin typeface="Arial"/>
              <a:ea typeface="Arial"/>
              <a:cs typeface="Arial"/>
              <a:sym typeface="Arial"/>
            </a:endParaRPr>
          </a:p>
        </p:txBody>
      </p:sp>
      <p:cxnSp>
        <p:nvCxnSpPr>
          <p:cNvPr id="162" name="Google Shape;162;gfa56168ead_0_85"/>
          <p:cNvCxnSpPr>
            <a:stCxn id="159" idx="2"/>
          </p:cNvCxnSpPr>
          <p:nvPr/>
        </p:nvCxnSpPr>
        <p:spPr>
          <a:xfrm>
            <a:off x="7170500" y="1451600"/>
            <a:ext cx="5100" cy="432300"/>
          </a:xfrm>
          <a:prstGeom prst="straightConnector1">
            <a:avLst/>
          </a:prstGeom>
          <a:noFill/>
          <a:ln w="9525" cap="flat" cmpd="sng">
            <a:solidFill>
              <a:schemeClr val="dk2"/>
            </a:solidFill>
            <a:prstDash val="solid"/>
            <a:round/>
            <a:headEnd type="none" w="sm" len="sm"/>
            <a:tailEnd type="triangle" w="med" len="med"/>
          </a:ln>
        </p:spPr>
      </p:cxnSp>
      <p:cxnSp>
        <p:nvCxnSpPr>
          <p:cNvPr id="163" name="Google Shape;163;gfa56168ead_0_85"/>
          <p:cNvCxnSpPr/>
          <p:nvPr/>
        </p:nvCxnSpPr>
        <p:spPr>
          <a:xfrm flipH="1">
            <a:off x="2820450" y="1326088"/>
            <a:ext cx="2100" cy="166200"/>
          </a:xfrm>
          <a:prstGeom prst="straightConnector1">
            <a:avLst/>
          </a:prstGeom>
          <a:noFill/>
          <a:ln w="9525" cap="flat" cmpd="sng">
            <a:solidFill>
              <a:schemeClr val="dk2"/>
            </a:solidFill>
            <a:prstDash val="solid"/>
            <a:round/>
            <a:headEnd type="none" w="sm" len="sm"/>
            <a:tailEnd type="none" w="sm" len="sm"/>
          </a:ln>
        </p:spPr>
      </p:cxnSp>
      <p:cxnSp>
        <p:nvCxnSpPr>
          <p:cNvPr id="164" name="Google Shape;164;gfa56168ead_0_85"/>
          <p:cNvCxnSpPr/>
          <p:nvPr/>
        </p:nvCxnSpPr>
        <p:spPr>
          <a:xfrm>
            <a:off x="1803400" y="1502825"/>
            <a:ext cx="2163300" cy="0"/>
          </a:xfrm>
          <a:prstGeom prst="straightConnector1">
            <a:avLst/>
          </a:prstGeom>
          <a:noFill/>
          <a:ln w="9525" cap="flat" cmpd="sng">
            <a:solidFill>
              <a:schemeClr val="dk2"/>
            </a:solidFill>
            <a:prstDash val="solid"/>
            <a:round/>
            <a:headEnd type="none" w="sm" len="sm"/>
            <a:tailEnd type="none" w="sm" len="sm"/>
          </a:ln>
        </p:spPr>
      </p:cxnSp>
      <p:cxnSp>
        <p:nvCxnSpPr>
          <p:cNvPr id="165" name="Google Shape;165;gfa56168ead_0_85"/>
          <p:cNvCxnSpPr/>
          <p:nvPr/>
        </p:nvCxnSpPr>
        <p:spPr>
          <a:xfrm>
            <a:off x="1803400" y="1494200"/>
            <a:ext cx="8400" cy="410700"/>
          </a:xfrm>
          <a:prstGeom prst="straightConnector1">
            <a:avLst/>
          </a:prstGeom>
          <a:noFill/>
          <a:ln w="9525" cap="flat" cmpd="sng">
            <a:solidFill>
              <a:schemeClr val="dk2"/>
            </a:solidFill>
            <a:prstDash val="solid"/>
            <a:round/>
            <a:headEnd type="none" w="sm" len="sm"/>
            <a:tailEnd type="triangle" w="med" len="med"/>
          </a:ln>
        </p:spPr>
      </p:cxnSp>
      <p:cxnSp>
        <p:nvCxnSpPr>
          <p:cNvPr id="166" name="Google Shape;166;gfa56168ead_0_85"/>
          <p:cNvCxnSpPr/>
          <p:nvPr/>
        </p:nvCxnSpPr>
        <p:spPr>
          <a:xfrm>
            <a:off x="3966700" y="1494188"/>
            <a:ext cx="8400" cy="410700"/>
          </a:xfrm>
          <a:prstGeom prst="straightConnector1">
            <a:avLst/>
          </a:prstGeom>
          <a:noFill/>
          <a:ln w="9525" cap="flat" cmpd="sng">
            <a:solidFill>
              <a:schemeClr val="dk2"/>
            </a:solidFill>
            <a:prstDash val="solid"/>
            <a:round/>
            <a:headEnd type="none" w="sm" len="sm"/>
            <a:tailEnd type="triangle" w="med" len="med"/>
          </a:ln>
        </p:spPr>
      </p:cxnSp>
      <p:pic>
        <p:nvPicPr>
          <p:cNvPr id="167" name="Google Shape;167;gfa56168ead_0_85"/>
          <p:cNvPicPr preferRelativeResize="0"/>
          <p:nvPr/>
        </p:nvPicPr>
        <p:blipFill rotWithShape="1">
          <a:blip r:embed="rId3">
            <a:alphaModFix/>
          </a:blip>
          <a:srcRect/>
          <a:stretch/>
        </p:blipFill>
        <p:spPr>
          <a:xfrm>
            <a:off x="152400" y="2057300"/>
            <a:ext cx="2150550" cy="2150550"/>
          </a:xfrm>
          <a:prstGeom prst="rect">
            <a:avLst/>
          </a:prstGeom>
          <a:noFill/>
          <a:ln>
            <a:noFill/>
          </a:ln>
        </p:spPr>
      </p:pic>
      <p:pic>
        <p:nvPicPr>
          <p:cNvPr id="168" name="Google Shape;168;gfa56168ead_0_85"/>
          <p:cNvPicPr preferRelativeResize="0"/>
          <p:nvPr/>
        </p:nvPicPr>
        <p:blipFill rotWithShape="1">
          <a:blip r:embed="rId4">
            <a:alphaModFix/>
          </a:blip>
          <a:srcRect/>
          <a:stretch/>
        </p:blipFill>
        <p:spPr>
          <a:xfrm>
            <a:off x="3136350" y="2192775"/>
            <a:ext cx="1879600" cy="1879600"/>
          </a:xfrm>
          <a:prstGeom prst="rect">
            <a:avLst/>
          </a:prstGeom>
          <a:noFill/>
          <a:ln>
            <a:noFill/>
          </a:ln>
        </p:spPr>
      </p:pic>
      <p:pic>
        <p:nvPicPr>
          <p:cNvPr id="169" name="Google Shape;169;gfa56168ead_0_85"/>
          <p:cNvPicPr preferRelativeResize="0"/>
          <p:nvPr/>
        </p:nvPicPr>
        <p:blipFill rotWithShape="1">
          <a:blip r:embed="rId5">
            <a:alphaModFix/>
          </a:blip>
          <a:srcRect/>
          <a:stretch/>
        </p:blipFill>
        <p:spPr>
          <a:xfrm>
            <a:off x="5849338" y="1715263"/>
            <a:ext cx="2834635" cy="2834635"/>
          </a:xfrm>
          <a:prstGeom prst="rect">
            <a:avLst/>
          </a:prstGeom>
          <a:noFill/>
          <a:ln>
            <a:noFill/>
          </a:ln>
        </p:spPr>
      </p:pic>
      <p:sp>
        <p:nvSpPr>
          <p:cNvPr id="2" name="Arrow: Right 1">
            <a:extLst>
              <a:ext uri="{FF2B5EF4-FFF2-40B4-BE49-F238E27FC236}">
                <a16:creationId xmlns:a16="http://schemas.microsoft.com/office/drawing/2014/main" id="{4875D105-0CCC-90E2-D989-D4306CC0B142}"/>
              </a:ext>
            </a:extLst>
          </p:cNvPr>
          <p:cNvSpPr/>
          <p:nvPr/>
        </p:nvSpPr>
        <p:spPr>
          <a:xfrm>
            <a:off x="5205843" y="2812473"/>
            <a:ext cx="619991" cy="148936"/>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fa56168ead_0_121"/>
          <p:cNvSpPr txBox="1">
            <a:spLocks noGrp="1"/>
          </p:cNvSpPr>
          <p:nvPr>
            <p:ph type="title"/>
          </p:nvPr>
        </p:nvSpPr>
        <p:spPr>
          <a:xfrm>
            <a:off x="2219663" y="857225"/>
            <a:ext cx="1850100" cy="4668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Reactants </a:t>
            </a:r>
            <a:endParaRPr/>
          </a:p>
        </p:txBody>
      </p:sp>
      <p:sp>
        <p:nvSpPr>
          <p:cNvPr id="175" name="Google Shape;175;gfa56168ead_0_121"/>
          <p:cNvSpPr txBox="1"/>
          <p:nvPr/>
        </p:nvSpPr>
        <p:spPr>
          <a:xfrm>
            <a:off x="6729600" y="712700"/>
            <a:ext cx="2022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accent4"/>
                </a:solidFill>
                <a:latin typeface="Calibri"/>
                <a:ea typeface="Calibri"/>
                <a:cs typeface="Calibri"/>
                <a:sym typeface="Calibri"/>
              </a:rPr>
              <a:t>Products</a:t>
            </a:r>
            <a:endParaRPr sz="1400" b="0" i="0" u="none" strike="noStrike" cap="none">
              <a:solidFill>
                <a:srgbClr val="000000"/>
              </a:solidFill>
              <a:latin typeface="Arial"/>
              <a:ea typeface="Arial"/>
              <a:cs typeface="Arial"/>
              <a:sym typeface="Arial"/>
            </a:endParaRPr>
          </a:p>
        </p:txBody>
      </p:sp>
      <p:sp>
        <p:nvSpPr>
          <p:cNvPr id="176" name="Google Shape;176;gfa56168ead_0_121"/>
          <p:cNvSpPr txBox="1"/>
          <p:nvPr/>
        </p:nvSpPr>
        <p:spPr>
          <a:xfrm>
            <a:off x="1731375" y="2445225"/>
            <a:ext cx="732300" cy="846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300"/>
              <a:buFont typeface="Arial"/>
              <a:buNone/>
            </a:pPr>
            <a:r>
              <a:rPr lang="en-US" sz="4300" b="0" i="0" u="none" strike="noStrike" cap="none">
                <a:solidFill>
                  <a:schemeClr val="accent4"/>
                </a:solidFill>
                <a:latin typeface="Calibri"/>
                <a:ea typeface="Calibri"/>
                <a:cs typeface="Calibri"/>
                <a:sym typeface="Calibri"/>
              </a:rPr>
              <a:t>+</a:t>
            </a:r>
            <a:endParaRPr sz="2100" b="0" i="0" u="none" strike="noStrike" cap="none">
              <a:solidFill>
                <a:srgbClr val="000000"/>
              </a:solidFill>
              <a:latin typeface="Arial"/>
              <a:ea typeface="Arial"/>
              <a:cs typeface="Arial"/>
              <a:sym typeface="Arial"/>
            </a:endParaRPr>
          </a:p>
        </p:txBody>
      </p:sp>
      <p:cxnSp>
        <p:nvCxnSpPr>
          <p:cNvPr id="178" name="Google Shape;178;gfa56168ead_0_121"/>
          <p:cNvCxnSpPr>
            <a:stCxn id="175" idx="2"/>
          </p:cNvCxnSpPr>
          <p:nvPr/>
        </p:nvCxnSpPr>
        <p:spPr>
          <a:xfrm>
            <a:off x="7740600" y="1451600"/>
            <a:ext cx="5100" cy="432300"/>
          </a:xfrm>
          <a:prstGeom prst="straightConnector1">
            <a:avLst/>
          </a:prstGeom>
          <a:noFill/>
          <a:ln w="9525" cap="flat" cmpd="sng">
            <a:solidFill>
              <a:schemeClr val="dk2"/>
            </a:solidFill>
            <a:prstDash val="solid"/>
            <a:round/>
            <a:headEnd type="none" w="sm" len="sm"/>
            <a:tailEnd type="triangle" w="med" len="med"/>
          </a:ln>
        </p:spPr>
      </p:cxnSp>
      <p:cxnSp>
        <p:nvCxnSpPr>
          <p:cNvPr id="179" name="Google Shape;179;gfa56168ead_0_121"/>
          <p:cNvCxnSpPr/>
          <p:nvPr/>
        </p:nvCxnSpPr>
        <p:spPr>
          <a:xfrm flipH="1">
            <a:off x="3008950" y="1324013"/>
            <a:ext cx="2100" cy="166200"/>
          </a:xfrm>
          <a:prstGeom prst="straightConnector1">
            <a:avLst/>
          </a:prstGeom>
          <a:noFill/>
          <a:ln w="9525" cap="flat" cmpd="sng">
            <a:solidFill>
              <a:schemeClr val="dk2"/>
            </a:solidFill>
            <a:prstDash val="solid"/>
            <a:round/>
            <a:headEnd type="none" w="sm" len="sm"/>
            <a:tailEnd type="none" w="sm" len="sm"/>
          </a:ln>
        </p:spPr>
      </p:cxnSp>
      <p:cxnSp>
        <p:nvCxnSpPr>
          <p:cNvPr id="180" name="Google Shape;180;gfa56168ead_0_121"/>
          <p:cNvCxnSpPr/>
          <p:nvPr/>
        </p:nvCxnSpPr>
        <p:spPr>
          <a:xfrm rot="10800000" flipH="1">
            <a:off x="1143000" y="1494125"/>
            <a:ext cx="3945600" cy="8700"/>
          </a:xfrm>
          <a:prstGeom prst="straightConnector1">
            <a:avLst/>
          </a:prstGeom>
          <a:noFill/>
          <a:ln w="9525" cap="flat" cmpd="sng">
            <a:solidFill>
              <a:schemeClr val="dk2"/>
            </a:solidFill>
            <a:prstDash val="solid"/>
            <a:round/>
            <a:headEnd type="none" w="sm" len="sm"/>
            <a:tailEnd type="none" w="sm" len="sm"/>
          </a:ln>
        </p:spPr>
      </p:cxnSp>
      <p:cxnSp>
        <p:nvCxnSpPr>
          <p:cNvPr id="181" name="Google Shape;181;gfa56168ead_0_121"/>
          <p:cNvCxnSpPr/>
          <p:nvPr/>
        </p:nvCxnSpPr>
        <p:spPr>
          <a:xfrm>
            <a:off x="1143000" y="1494200"/>
            <a:ext cx="8400" cy="410700"/>
          </a:xfrm>
          <a:prstGeom prst="straightConnector1">
            <a:avLst/>
          </a:prstGeom>
          <a:noFill/>
          <a:ln w="9525" cap="flat" cmpd="sng">
            <a:solidFill>
              <a:schemeClr val="dk2"/>
            </a:solidFill>
            <a:prstDash val="solid"/>
            <a:round/>
            <a:headEnd type="none" w="sm" len="sm"/>
            <a:tailEnd type="triangle" w="med" len="med"/>
          </a:ln>
        </p:spPr>
      </p:cxnSp>
      <p:cxnSp>
        <p:nvCxnSpPr>
          <p:cNvPr id="182" name="Google Shape;182;gfa56168ead_0_121"/>
          <p:cNvCxnSpPr/>
          <p:nvPr/>
        </p:nvCxnSpPr>
        <p:spPr>
          <a:xfrm>
            <a:off x="5088600" y="1494188"/>
            <a:ext cx="8400" cy="410700"/>
          </a:xfrm>
          <a:prstGeom prst="straightConnector1">
            <a:avLst/>
          </a:prstGeom>
          <a:noFill/>
          <a:ln w="9525" cap="flat" cmpd="sng">
            <a:solidFill>
              <a:schemeClr val="dk2"/>
            </a:solidFill>
            <a:prstDash val="solid"/>
            <a:round/>
            <a:headEnd type="none" w="sm" len="sm"/>
            <a:tailEnd type="triangle" w="med" len="med"/>
          </a:ln>
        </p:spPr>
      </p:cxnSp>
      <p:sp>
        <p:nvSpPr>
          <p:cNvPr id="183" name="Google Shape;183;gfa56168ead_0_121"/>
          <p:cNvSpPr txBox="1"/>
          <p:nvPr/>
        </p:nvSpPr>
        <p:spPr>
          <a:xfrm>
            <a:off x="3810050" y="2445213"/>
            <a:ext cx="732300" cy="846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300"/>
              <a:buFont typeface="Arial"/>
              <a:buNone/>
            </a:pPr>
            <a:r>
              <a:rPr lang="en-US" sz="4300" b="0" i="0" u="none" strike="noStrike" cap="none">
                <a:solidFill>
                  <a:schemeClr val="accent4"/>
                </a:solidFill>
                <a:latin typeface="Calibri"/>
                <a:ea typeface="Calibri"/>
                <a:cs typeface="Calibri"/>
                <a:sym typeface="Calibri"/>
              </a:rPr>
              <a:t>+</a:t>
            </a:r>
            <a:endParaRPr sz="2100" b="0" i="0" u="none" strike="noStrike" cap="none">
              <a:solidFill>
                <a:srgbClr val="000000"/>
              </a:solidFill>
              <a:latin typeface="Arial"/>
              <a:ea typeface="Arial"/>
              <a:cs typeface="Arial"/>
              <a:sym typeface="Arial"/>
            </a:endParaRPr>
          </a:p>
        </p:txBody>
      </p:sp>
      <p:cxnSp>
        <p:nvCxnSpPr>
          <p:cNvPr id="184" name="Google Shape;184;gfa56168ead_0_121"/>
          <p:cNvCxnSpPr/>
          <p:nvPr/>
        </p:nvCxnSpPr>
        <p:spPr>
          <a:xfrm>
            <a:off x="3005800" y="1494188"/>
            <a:ext cx="8400" cy="410700"/>
          </a:xfrm>
          <a:prstGeom prst="straightConnector1">
            <a:avLst/>
          </a:prstGeom>
          <a:noFill/>
          <a:ln w="9525" cap="flat" cmpd="sng">
            <a:solidFill>
              <a:schemeClr val="dk2"/>
            </a:solidFill>
            <a:prstDash val="solid"/>
            <a:round/>
            <a:headEnd type="none" w="sm" len="sm"/>
            <a:tailEnd type="triangle" w="med" len="med"/>
          </a:ln>
        </p:spPr>
      </p:cxnSp>
      <p:pic>
        <p:nvPicPr>
          <p:cNvPr id="185" name="Google Shape;185;gfa56168ead_0_121"/>
          <p:cNvPicPr preferRelativeResize="0"/>
          <p:nvPr/>
        </p:nvPicPr>
        <p:blipFill rotWithShape="1">
          <a:blip r:embed="rId3">
            <a:alphaModFix/>
          </a:blip>
          <a:srcRect/>
          <a:stretch/>
        </p:blipFill>
        <p:spPr>
          <a:xfrm>
            <a:off x="207525" y="2027800"/>
            <a:ext cx="1604300" cy="1604300"/>
          </a:xfrm>
          <a:prstGeom prst="rect">
            <a:avLst/>
          </a:prstGeom>
          <a:noFill/>
          <a:ln>
            <a:noFill/>
          </a:ln>
        </p:spPr>
      </p:pic>
      <p:pic>
        <p:nvPicPr>
          <p:cNvPr id="186" name="Google Shape;186;gfa56168ead_0_121"/>
          <p:cNvPicPr preferRelativeResize="0"/>
          <p:nvPr/>
        </p:nvPicPr>
        <p:blipFill rotWithShape="1">
          <a:blip r:embed="rId4">
            <a:alphaModFix/>
          </a:blip>
          <a:srcRect/>
          <a:stretch/>
        </p:blipFill>
        <p:spPr>
          <a:xfrm>
            <a:off x="2190750" y="1943650"/>
            <a:ext cx="1850100" cy="1850100"/>
          </a:xfrm>
          <a:prstGeom prst="rect">
            <a:avLst/>
          </a:prstGeom>
          <a:noFill/>
          <a:ln>
            <a:noFill/>
          </a:ln>
        </p:spPr>
      </p:pic>
      <p:pic>
        <p:nvPicPr>
          <p:cNvPr id="187" name="Google Shape;187;gfa56168ead_0_121"/>
          <p:cNvPicPr preferRelativeResize="0"/>
          <p:nvPr/>
        </p:nvPicPr>
        <p:blipFill rotWithShape="1">
          <a:blip r:embed="rId5">
            <a:alphaModFix/>
          </a:blip>
          <a:srcRect/>
          <a:stretch/>
        </p:blipFill>
        <p:spPr>
          <a:xfrm>
            <a:off x="4542350" y="1943650"/>
            <a:ext cx="1850100" cy="1850100"/>
          </a:xfrm>
          <a:prstGeom prst="rect">
            <a:avLst/>
          </a:prstGeom>
          <a:noFill/>
          <a:ln>
            <a:noFill/>
          </a:ln>
        </p:spPr>
      </p:pic>
      <p:pic>
        <p:nvPicPr>
          <p:cNvPr id="188" name="Google Shape;188;gfa56168ead_0_121"/>
          <p:cNvPicPr preferRelativeResize="0"/>
          <p:nvPr/>
        </p:nvPicPr>
        <p:blipFill rotWithShape="1">
          <a:blip r:embed="rId6">
            <a:alphaModFix/>
          </a:blip>
          <a:srcRect/>
          <a:stretch/>
        </p:blipFill>
        <p:spPr>
          <a:xfrm>
            <a:off x="6991675" y="1876688"/>
            <a:ext cx="1984025" cy="1984025"/>
          </a:xfrm>
          <a:prstGeom prst="rect">
            <a:avLst/>
          </a:prstGeom>
          <a:noFill/>
          <a:ln>
            <a:noFill/>
          </a:ln>
        </p:spPr>
      </p:pic>
      <p:sp>
        <p:nvSpPr>
          <p:cNvPr id="2" name="Arrow: Right 1">
            <a:extLst>
              <a:ext uri="{FF2B5EF4-FFF2-40B4-BE49-F238E27FC236}">
                <a16:creationId xmlns:a16="http://schemas.microsoft.com/office/drawing/2014/main" id="{9EAF6E72-14B0-AF29-BDB8-2DAED55C9AB0}"/>
              </a:ext>
            </a:extLst>
          </p:cNvPr>
          <p:cNvSpPr/>
          <p:nvPr/>
        </p:nvSpPr>
        <p:spPr>
          <a:xfrm>
            <a:off x="6431968" y="2812473"/>
            <a:ext cx="619991" cy="148936"/>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fa56168ead_0_186"/>
          <p:cNvSpPr txBox="1">
            <a:spLocks noGrp="1"/>
          </p:cNvSpPr>
          <p:nvPr>
            <p:ph type="title"/>
          </p:nvPr>
        </p:nvSpPr>
        <p:spPr>
          <a:xfrm>
            <a:off x="2219663" y="857225"/>
            <a:ext cx="1850100" cy="4668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Reactants </a:t>
            </a:r>
            <a:endParaRPr/>
          </a:p>
        </p:txBody>
      </p:sp>
      <p:sp>
        <p:nvSpPr>
          <p:cNvPr id="194" name="Google Shape;194;gfa56168ead_0_186"/>
          <p:cNvSpPr txBox="1"/>
          <p:nvPr/>
        </p:nvSpPr>
        <p:spPr>
          <a:xfrm>
            <a:off x="6729600" y="712700"/>
            <a:ext cx="2022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accent4"/>
                </a:solidFill>
                <a:latin typeface="Calibri"/>
                <a:ea typeface="Calibri"/>
                <a:cs typeface="Calibri"/>
                <a:sym typeface="Calibri"/>
              </a:rPr>
              <a:t>Products</a:t>
            </a:r>
            <a:endParaRPr sz="1400" b="0" i="0" u="none" strike="noStrike" cap="none">
              <a:solidFill>
                <a:srgbClr val="000000"/>
              </a:solidFill>
              <a:latin typeface="Arial"/>
              <a:ea typeface="Arial"/>
              <a:cs typeface="Arial"/>
              <a:sym typeface="Arial"/>
            </a:endParaRPr>
          </a:p>
        </p:txBody>
      </p:sp>
      <p:sp>
        <p:nvSpPr>
          <p:cNvPr id="195" name="Google Shape;195;gfa56168ead_0_186"/>
          <p:cNvSpPr txBox="1"/>
          <p:nvPr/>
        </p:nvSpPr>
        <p:spPr>
          <a:xfrm>
            <a:off x="1731375" y="2445225"/>
            <a:ext cx="732300" cy="846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300"/>
              <a:buFont typeface="Arial"/>
              <a:buNone/>
            </a:pPr>
            <a:r>
              <a:rPr lang="en-US" sz="4300" b="0" i="0" u="none" strike="noStrike" cap="none">
                <a:solidFill>
                  <a:schemeClr val="accent4"/>
                </a:solidFill>
                <a:latin typeface="Calibri"/>
                <a:ea typeface="Calibri"/>
                <a:cs typeface="Calibri"/>
                <a:sym typeface="Calibri"/>
              </a:rPr>
              <a:t>+</a:t>
            </a:r>
            <a:endParaRPr sz="2100" b="0" i="0" u="none" strike="noStrike" cap="none">
              <a:solidFill>
                <a:srgbClr val="000000"/>
              </a:solidFill>
              <a:latin typeface="Arial"/>
              <a:ea typeface="Arial"/>
              <a:cs typeface="Arial"/>
              <a:sym typeface="Arial"/>
            </a:endParaRPr>
          </a:p>
        </p:txBody>
      </p:sp>
      <p:cxnSp>
        <p:nvCxnSpPr>
          <p:cNvPr id="197" name="Google Shape;197;gfa56168ead_0_186"/>
          <p:cNvCxnSpPr>
            <a:stCxn id="194" idx="2"/>
          </p:cNvCxnSpPr>
          <p:nvPr/>
        </p:nvCxnSpPr>
        <p:spPr>
          <a:xfrm>
            <a:off x="7740600" y="1451600"/>
            <a:ext cx="5100" cy="432300"/>
          </a:xfrm>
          <a:prstGeom prst="straightConnector1">
            <a:avLst/>
          </a:prstGeom>
          <a:noFill/>
          <a:ln w="9525" cap="flat" cmpd="sng">
            <a:solidFill>
              <a:schemeClr val="dk2"/>
            </a:solidFill>
            <a:prstDash val="solid"/>
            <a:round/>
            <a:headEnd type="none" w="sm" len="sm"/>
            <a:tailEnd type="triangle" w="med" len="med"/>
          </a:ln>
        </p:spPr>
      </p:cxnSp>
      <p:cxnSp>
        <p:nvCxnSpPr>
          <p:cNvPr id="198" name="Google Shape;198;gfa56168ead_0_186"/>
          <p:cNvCxnSpPr/>
          <p:nvPr/>
        </p:nvCxnSpPr>
        <p:spPr>
          <a:xfrm flipH="1">
            <a:off x="3008950" y="1324013"/>
            <a:ext cx="2100" cy="166200"/>
          </a:xfrm>
          <a:prstGeom prst="straightConnector1">
            <a:avLst/>
          </a:prstGeom>
          <a:noFill/>
          <a:ln w="9525" cap="flat" cmpd="sng">
            <a:solidFill>
              <a:schemeClr val="dk2"/>
            </a:solidFill>
            <a:prstDash val="solid"/>
            <a:round/>
            <a:headEnd type="none" w="sm" len="sm"/>
            <a:tailEnd type="none" w="sm" len="sm"/>
          </a:ln>
        </p:spPr>
      </p:cxnSp>
      <p:cxnSp>
        <p:nvCxnSpPr>
          <p:cNvPr id="199" name="Google Shape;199;gfa56168ead_0_186"/>
          <p:cNvCxnSpPr/>
          <p:nvPr/>
        </p:nvCxnSpPr>
        <p:spPr>
          <a:xfrm rot="10800000" flipH="1">
            <a:off x="1143000" y="1494125"/>
            <a:ext cx="3945600" cy="8700"/>
          </a:xfrm>
          <a:prstGeom prst="straightConnector1">
            <a:avLst/>
          </a:prstGeom>
          <a:noFill/>
          <a:ln w="9525" cap="flat" cmpd="sng">
            <a:solidFill>
              <a:schemeClr val="dk2"/>
            </a:solidFill>
            <a:prstDash val="solid"/>
            <a:round/>
            <a:headEnd type="none" w="sm" len="sm"/>
            <a:tailEnd type="none" w="sm" len="sm"/>
          </a:ln>
        </p:spPr>
      </p:cxnSp>
      <p:cxnSp>
        <p:nvCxnSpPr>
          <p:cNvPr id="200" name="Google Shape;200;gfa56168ead_0_186"/>
          <p:cNvCxnSpPr/>
          <p:nvPr/>
        </p:nvCxnSpPr>
        <p:spPr>
          <a:xfrm>
            <a:off x="1143000" y="1494200"/>
            <a:ext cx="8400" cy="410700"/>
          </a:xfrm>
          <a:prstGeom prst="straightConnector1">
            <a:avLst/>
          </a:prstGeom>
          <a:noFill/>
          <a:ln w="9525" cap="flat" cmpd="sng">
            <a:solidFill>
              <a:schemeClr val="dk2"/>
            </a:solidFill>
            <a:prstDash val="solid"/>
            <a:round/>
            <a:headEnd type="none" w="sm" len="sm"/>
            <a:tailEnd type="triangle" w="med" len="med"/>
          </a:ln>
        </p:spPr>
      </p:cxnSp>
      <p:cxnSp>
        <p:nvCxnSpPr>
          <p:cNvPr id="201" name="Google Shape;201;gfa56168ead_0_186"/>
          <p:cNvCxnSpPr/>
          <p:nvPr/>
        </p:nvCxnSpPr>
        <p:spPr>
          <a:xfrm>
            <a:off x="5088600" y="1494188"/>
            <a:ext cx="8400" cy="410700"/>
          </a:xfrm>
          <a:prstGeom prst="straightConnector1">
            <a:avLst/>
          </a:prstGeom>
          <a:noFill/>
          <a:ln w="9525" cap="flat" cmpd="sng">
            <a:solidFill>
              <a:schemeClr val="dk2"/>
            </a:solidFill>
            <a:prstDash val="solid"/>
            <a:round/>
            <a:headEnd type="none" w="sm" len="sm"/>
            <a:tailEnd type="triangle" w="med" len="med"/>
          </a:ln>
        </p:spPr>
      </p:cxnSp>
      <p:sp>
        <p:nvSpPr>
          <p:cNvPr id="202" name="Google Shape;202;gfa56168ead_0_186"/>
          <p:cNvSpPr txBox="1"/>
          <p:nvPr/>
        </p:nvSpPr>
        <p:spPr>
          <a:xfrm>
            <a:off x="3810050" y="2445213"/>
            <a:ext cx="732300" cy="846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300"/>
              <a:buFont typeface="Arial"/>
              <a:buNone/>
            </a:pPr>
            <a:r>
              <a:rPr lang="en-US" sz="4300" b="0" i="0" u="none" strike="noStrike" cap="none">
                <a:solidFill>
                  <a:schemeClr val="accent4"/>
                </a:solidFill>
                <a:latin typeface="Calibri"/>
                <a:ea typeface="Calibri"/>
                <a:cs typeface="Calibri"/>
                <a:sym typeface="Calibri"/>
              </a:rPr>
              <a:t>+</a:t>
            </a:r>
            <a:endParaRPr sz="2100" b="0" i="0" u="none" strike="noStrike" cap="none">
              <a:solidFill>
                <a:srgbClr val="000000"/>
              </a:solidFill>
              <a:latin typeface="Arial"/>
              <a:ea typeface="Arial"/>
              <a:cs typeface="Arial"/>
              <a:sym typeface="Arial"/>
            </a:endParaRPr>
          </a:p>
        </p:txBody>
      </p:sp>
      <p:cxnSp>
        <p:nvCxnSpPr>
          <p:cNvPr id="203" name="Google Shape;203;gfa56168ead_0_186"/>
          <p:cNvCxnSpPr/>
          <p:nvPr/>
        </p:nvCxnSpPr>
        <p:spPr>
          <a:xfrm>
            <a:off x="3005800" y="1494188"/>
            <a:ext cx="8400" cy="410700"/>
          </a:xfrm>
          <a:prstGeom prst="straightConnector1">
            <a:avLst/>
          </a:prstGeom>
          <a:noFill/>
          <a:ln w="9525" cap="flat" cmpd="sng">
            <a:solidFill>
              <a:schemeClr val="dk2"/>
            </a:solidFill>
            <a:prstDash val="solid"/>
            <a:round/>
            <a:headEnd type="none" w="sm" len="sm"/>
            <a:tailEnd type="triangle" w="med" len="med"/>
          </a:ln>
        </p:spPr>
      </p:cxnSp>
      <p:pic>
        <p:nvPicPr>
          <p:cNvPr id="204" name="Google Shape;204;gfa56168ead_0_186"/>
          <p:cNvPicPr preferRelativeResize="0"/>
          <p:nvPr/>
        </p:nvPicPr>
        <p:blipFill rotWithShape="1">
          <a:blip r:embed="rId3">
            <a:alphaModFix/>
          </a:blip>
          <a:srcRect/>
          <a:stretch/>
        </p:blipFill>
        <p:spPr>
          <a:xfrm>
            <a:off x="136200" y="1953625"/>
            <a:ext cx="2022000" cy="2022000"/>
          </a:xfrm>
          <a:prstGeom prst="rect">
            <a:avLst/>
          </a:prstGeom>
          <a:noFill/>
          <a:ln>
            <a:noFill/>
          </a:ln>
        </p:spPr>
      </p:pic>
      <p:pic>
        <p:nvPicPr>
          <p:cNvPr id="205" name="Google Shape;205;gfa56168ead_0_186"/>
          <p:cNvPicPr preferRelativeResize="0"/>
          <p:nvPr/>
        </p:nvPicPr>
        <p:blipFill rotWithShape="1">
          <a:blip r:embed="rId4">
            <a:alphaModFix/>
          </a:blip>
          <a:srcRect/>
          <a:stretch/>
        </p:blipFill>
        <p:spPr>
          <a:xfrm>
            <a:off x="2133725" y="1908875"/>
            <a:ext cx="2022000" cy="2022000"/>
          </a:xfrm>
          <a:prstGeom prst="rect">
            <a:avLst/>
          </a:prstGeom>
          <a:noFill/>
          <a:ln>
            <a:noFill/>
          </a:ln>
        </p:spPr>
      </p:pic>
      <p:pic>
        <p:nvPicPr>
          <p:cNvPr id="206" name="Google Shape;206;gfa56168ead_0_186"/>
          <p:cNvPicPr preferRelativeResize="0"/>
          <p:nvPr/>
        </p:nvPicPr>
        <p:blipFill rotWithShape="1">
          <a:blip r:embed="rId5">
            <a:alphaModFix/>
          </a:blip>
          <a:srcRect/>
          <a:stretch/>
        </p:blipFill>
        <p:spPr>
          <a:xfrm>
            <a:off x="4401550" y="1904900"/>
            <a:ext cx="1850100" cy="1850100"/>
          </a:xfrm>
          <a:prstGeom prst="rect">
            <a:avLst/>
          </a:prstGeom>
          <a:noFill/>
          <a:ln>
            <a:noFill/>
          </a:ln>
        </p:spPr>
      </p:pic>
      <p:pic>
        <p:nvPicPr>
          <p:cNvPr id="207" name="Google Shape;207;gfa56168ead_0_186"/>
          <p:cNvPicPr preferRelativeResize="0"/>
          <p:nvPr/>
        </p:nvPicPr>
        <p:blipFill rotWithShape="1">
          <a:blip r:embed="rId6">
            <a:alphaModFix/>
          </a:blip>
          <a:srcRect/>
          <a:stretch/>
        </p:blipFill>
        <p:spPr>
          <a:xfrm>
            <a:off x="7007575" y="2036300"/>
            <a:ext cx="1984025" cy="1984025"/>
          </a:xfrm>
          <a:prstGeom prst="rect">
            <a:avLst/>
          </a:prstGeom>
          <a:noFill/>
          <a:ln>
            <a:noFill/>
          </a:ln>
        </p:spPr>
      </p:pic>
      <p:sp>
        <p:nvSpPr>
          <p:cNvPr id="2" name="Arrow: Right 1">
            <a:extLst>
              <a:ext uri="{FF2B5EF4-FFF2-40B4-BE49-F238E27FC236}">
                <a16:creationId xmlns:a16="http://schemas.microsoft.com/office/drawing/2014/main" id="{E75C6C0A-057C-F961-ADD6-A27B6BC57F11}"/>
              </a:ext>
            </a:extLst>
          </p:cNvPr>
          <p:cNvSpPr/>
          <p:nvPr/>
        </p:nvSpPr>
        <p:spPr>
          <a:xfrm>
            <a:off x="6348849" y="2805545"/>
            <a:ext cx="619991" cy="148936"/>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grpSp>
        <p:nvGrpSpPr>
          <p:cNvPr id="212" name="Google Shape;212;gfe1c7e6648_0_0"/>
          <p:cNvGrpSpPr/>
          <p:nvPr/>
        </p:nvGrpSpPr>
        <p:grpSpPr>
          <a:xfrm>
            <a:off x="141570" y="95171"/>
            <a:ext cx="2209475" cy="2295946"/>
            <a:chOff x="-65764" y="-1541114"/>
            <a:chExt cx="6358200" cy="6358200"/>
          </a:xfrm>
        </p:grpSpPr>
        <p:sp>
          <p:nvSpPr>
            <p:cNvPr id="213" name="Google Shape;213;gfe1c7e6648_0_0"/>
            <p:cNvSpPr/>
            <p:nvPr/>
          </p:nvSpPr>
          <p:spPr>
            <a:xfrm>
              <a:off x="150989" y="-1324362"/>
              <a:ext cx="5924700" cy="5924700"/>
            </a:xfrm>
            <a:prstGeom prst="ellipse">
              <a:avLst/>
            </a:prstGeom>
            <a:solidFill>
              <a:schemeClr val="accent4"/>
            </a:solidFill>
            <a:ln>
              <a:noFill/>
            </a:ln>
          </p:spPr>
          <p:txBody>
            <a:bodyPr spcFirstLastPara="1" wrap="square" lIns="91450" tIns="45725" rIns="91450" bIns="45725" anchor="ctr" anchorCtr="0">
              <a:noAutofit/>
            </a:bodyPr>
            <a:lstStyle/>
            <a:p>
              <a:pPr marL="0" marR="0" lvl="0" indent="0" algn="ctr" rtl="0">
                <a:spcBef>
                  <a:spcPts val="0"/>
                </a:spcBef>
                <a:spcAft>
                  <a:spcPts val="0"/>
                </a:spcAft>
                <a:buNone/>
              </a:pPr>
              <a:endParaRPr sz="2500" b="0" i="0" u="none" strike="noStrike" cap="none">
                <a:solidFill>
                  <a:schemeClr val="lt1"/>
                </a:solidFill>
                <a:latin typeface="Constantia"/>
                <a:ea typeface="Constantia"/>
                <a:cs typeface="Constantia"/>
                <a:sym typeface="Constantia"/>
              </a:endParaRPr>
            </a:p>
          </p:txBody>
        </p:sp>
        <p:sp>
          <p:nvSpPr>
            <p:cNvPr id="214" name="Google Shape;214;gfe1c7e6648_0_0"/>
            <p:cNvSpPr/>
            <p:nvPr/>
          </p:nvSpPr>
          <p:spPr>
            <a:xfrm>
              <a:off x="-65764" y="-1541114"/>
              <a:ext cx="6358200" cy="6358200"/>
            </a:xfrm>
            <a:prstGeom prst="ellipse">
              <a:avLst/>
            </a:prstGeom>
            <a:noFill/>
            <a:ln w="9525" cap="flat" cmpd="sng">
              <a:solidFill>
                <a:srgbClr val="659298"/>
              </a:solidFill>
              <a:prstDash val="solid"/>
              <a:round/>
              <a:headEnd type="none" w="sm" len="sm"/>
              <a:tailEnd type="none" w="sm" len="sm"/>
            </a:ln>
          </p:spPr>
          <p:txBody>
            <a:bodyPr spcFirstLastPara="1" wrap="square" lIns="91450" tIns="45725" rIns="91450" bIns="45725" anchor="ctr" anchorCtr="0">
              <a:noAutofit/>
            </a:bodyPr>
            <a:lstStyle/>
            <a:p>
              <a:pPr marL="0" marR="0" lvl="0" indent="0" algn="ctr" rtl="0">
                <a:spcBef>
                  <a:spcPts val="0"/>
                </a:spcBef>
                <a:spcAft>
                  <a:spcPts val="0"/>
                </a:spcAft>
                <a:buNone/>
              </a:pPr>
              <a:endParaRPr sz="2500" b="0" i="0" u="none" strike="noStrike" cap="none">
                <a:solidFill>
                  <a:schemeClr val="lt1"/>
                </a:solidFill>
                <a:latin typeface="Constantia"/>
                <a:ea typeface="Constantia"/>
                <a:cs typeface="Constantia"/>
                <a:sym typeface="Constantia"/>
              </a:endParaRPr>
            </a:p>
          </p:txBody>
        </p:sp>
        <p:pic>
          <p:nvPicPr>
            <p:cNvPr id="215" name="Google Shape;215;gfe1c7e6648_0_0"/>
            <p:cNvPicPr preferRelativeResize="0"/>
            <p:nvPr/>
          </p:nvPicPr>
          <p:blipFill rotWithShape="1">
            <a:blip r:embed="rId3">
              <a:alphaModFix/>
            </a:blip>
            <a:srcRect/>
            <a:stretch/>
          </p:blipFill>
          <p:spPr>
            <a:xfrm>
              <a:off x="248641" y="-1275536"/>
              <a:ext cx="5826938" cy="5826938"/>
            </a:xfrm>
            <a:prstGeom prst="rect">
              <a:avLst/>
            </a:prstGeom>
            <a:noFill/>
            <a:ln>
              <a:noFill/>
            </a:ln>
          </p:spPr>
        </p:pic>
      </p:grpSp>
      <p:sp>
        <p:nvSpPr>
          <p:cNvPr id="216" name="Google Shape;216;gfe1c7e6648_0_0"/>
          <p:cNvSpPr/>
          <p:nvPr/>
        </p:nvSpPr>
        <p:spPr>
          <a:xfrm>
            <a:off x="2464118" y="245482"/>
            <a:ext cx="6338400" cy="584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3800" b="1" i="0" u="none" strike="noStrike" cap="none">
                <a:solidFill>
                  <a:schemeClr val="accent4"/>
                </a:solidFill>
                <a:latin typeface="Calibri"/>
                <a:ea typeface="Calibri"/>
                <a:cs typeface="Calibri"/>
                <a:sym typeface="Calibri"/>
              </a:rPr>
              <a:t>Day 1 Student Survey</a:t>
            </a:r>
            <a:endParaRPr sz="700"/>
          </a:p>
        </p:txBody>
      </p:sp>
      <p:pic>
        <p:nvPicPr>
          <p:cNvPr id="217" name="Google Shape;217;gfe1c7e6648_0_0" title="Classroom Engagement Day 1">
            <a:hlinkClick r:id="rId4"/>
          </p:cNvPr>
          <p:cNvPicPr preferRelativeResize="0"/>
          <p:nvPr/>
        </p:nvPicPr>
        <p:blipFill>
          <a:blip r:embed="rId5">
            <a:alphaModFix/>
          </a:blip>
          <a:stretch>
            <a:fillRect/>
          </a:stretch>
        </p:blipFill>
        <p:spPr>
          <a:xfrm>
            <a:off x="2479625" y="973575"/>
            <a:ext cx="6402425" cy="3591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fe1c7e6648_0_9"/>
          <p:cNvSpPr txBox="1">
            <a:spLocks noGrp="1"/>
          </p:cNvSpPr>
          <p:nvPr>
            <p:ph type="title"/>
          </p:nvPr>
        </p:nvSpPr>
        <p:spPr>
          <a:xfrm>
            <a:off x="241094" y="278472"/>
            <a:ext cx="4339800" cy="452100"/>
          </a:xfrm>
          <a:prstGeom prst="rect">
            <a:avLst/>
          </a:prstGeom>
          <a:noFill/>
          <a:ln>
            <a:noFill/>
          </a:ln>
        </p:spPr>
        <p:txBody>
          <a:bodyPr spcFirstLastPara="1" wrap="square" lIns="0" tIns="34275" rIns="0" bIns="0" anchor="b" anchorCtr="0">
            <a:normAutofit fontScale="90000"/>
          </a:bodyPr>
          <a:lstStyle/>
          <a:p>
            <a:pPr marL="0" lvl="0" indent="0" algn="l" rtl="0">
              <a:spcBef>
                <a:spcPts val="0"/>
              </a:spcBef>
              <a:spcAft>
                <a:spcPts val="0"/>
              </a:spcAft>
              <a:buClr>
                <a:schemeClr val="accent4"/>
              </a:buClr>
              <a:buSzPct val="138888"/>
              <a:buFont typeface="Calibri"/>
              <a:buNone/>
            </a:pPr>
            <a:r>
              <a:rPr lang="en-US"/>
              <a:t>Day 1 Student Survey</a:t>
            </a:r>
            <a:endParaRPr/>
          </a:p>
        </p:txBody>
      </p:sp>
      <p:sp>
        <p:nvSpPr>
          <p:cNvPr id="223" name="Google Shape;223;gfe1c7e6648_0_9"/>
          <p:cNvSpPr txBox="1">
            <a:spLocks noGrp="1"/>
          </p:cNvSpPr>
          <p:nvPr>
            <p:ph type="body" idx="1"/>
          </p:nvPr>
        </p:nvSpPr>
        <p:spPr>
          <a:xfrm>
            <a:off x="457201" y="1440064"/>
            <a:ext cx="4770300" cy="3326100"/>
          </a:xfrm>
          <a:prstGeom prst="rect">
            <a:avLst/>
          </a:prstGeom>
          <a:noFill/>
          <a:ln>
            <a:noFill/>
          </a:ln>
        </p:spPr>
        <p:txBody>
          <a:bodyPr spcFirstLastPara="1" wrap="square" lIns="68575" tIns="34275" rIns="68575" bIns="34275" anchor="t" anchorCtr="0">
            <a:normAutofit/>
          </a:bodyPr>
          <a:lstStyle/>
          <a:p>
            <a:pPr marL="279400" lvl="0" indent="-285750" algn="l" rtl="0">
              <a:spcBef>
                <a:spcPts val="0"/>
              </a:spcBef>
              <a:spcAft>
                <a:spcPts val="0"/>
              </a:spcAft>
              <a:buSzPts val="2500"/>
              <a:buChar char="•"/>
            </a:pPr>
            <a:r>
              <a:rPr lang="en-US" u="sng">
                <a:solidFill>
                  <a:schemeClr val="hlink"/>
                </a:solidFill>
                <a:hlinkClick r:id="rId3"/>
              </a:rPr>
              <a:t>https://bit.ly/day1-k20Lesson</a:t>
            </a:r>
            <a:r>
              <a:rPr lang="en-US"/>
              <a:t> </a:t>
            </a:r>
            <a:endParaRPr/>
          </a:p>
        </p:txBody>
      </p:sp>
      <p:pic>
        <p:nvPicPr>
          <p:cNvPr id="224" name="Google Shape;224;gfe1c7e6648_0_9"/>
          <p:cNvPicPr preferRelativeResize="0">
            <a:picLocks noGrp="1"/>
          </p:cNvPicPr>
          <p:nvPr>
            <p:ph type="body" idx="2"/>
          </p:nvPr>
        </p:nvPicPr>
        <p:blipFill rotWithShape="1">
          <a:blip r:embed="rId4">
            <a:alphaModFix/>
          </a:blip>
          <a:srcRect/>
          <a:stretch/>
        </p:blipFill>
        <p:spPr>
          <a:xfrm>
            <a:off x="5364350" y="2149012"/>
            <a:ext cx="3322500" cy="1907700"/>
          </a:xfrm>
          <a:prstGeom prst="rect">
            <a:avLst/>
          </a:prstGeom>
          <a:noFill/>
          <a:ln>
            <a:noFill/>
          </a:ln>
        </p:spPr>
      </p:pic>
      <p:pic>
        <p:nvPicPr>
          <p:cNvPr id="225" name="Google Shape;225;gfe1c7e6648_0_9"/>
          <p:cNvPicPr preferRelativeResize="0"/>
          <p:nvPr/>
        </p:nvPicPr>
        <p:blipFill rotWithShape="1">
          <a:blip r:embed="rId5">
            <a:alphaModFix/>
          </a:blip>
          <a:srcRect/>
          <a:stretch/>
        </p:blipFill>
        <p:spPr>
          <a:xfrm>
            <a:off x="1276987" y="2217991"/>
            <a:ext cx="2215055" cy="236071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sp>
        <p:nvSpPr>
          <p:cNvPr id="230" name="Google Shape;230;g14a336832e1_0_2"/>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DAY 2</a:t>
            </a:r>
            <a:endParaRPr/>
          </a:p>
        </p:txBody>
      </p:sp>
      <p:sp>
        <p:nvSpPr>
          <p:cNvPr id="231" name="Google Shape;231;g14a336832e1_0_2"/>
          <p:cNvSpPr txBox="1">
            <a:spLocks noGrp="1"/>
          </p:cNvSpPr>
          <p:nvPr>
            <p:ph type="subTitle" idx="1"/>
          </p:nvPr>
        </p:nvSpPr>
        <p:spPr>
          <a:xfrm>
            <a:off x="533400" y="2421402"/>
            <a:ext cx="7854600" cy="131460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3e71b2b6cb_0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Clr>
                <a:schemeClr val="accent4"/>
              </a:buClr>
              <a:buSzPts val="3600"/>
              <a:buFont typeface="Calibri"/>
              <a:buNone/>
            </a:pPr>
            <a:r>
              <a:rPr lang="en-US"/>
              <a:t>Types of Chemical Reactions</a:t>
            </a:r>
            <a:endParaRPr/>
          </a:p>
        </p:txBody>
      </p:sp>
      <p:pic>
        <p:nvPicPr>
          <p:cNvPr id="237" name="Google Shape;237;g13e71b2b6cb_0_0" descr="In Intro Chemistry, we learn 5 different types of chemical reactions: synthesis, decomposition, combustion, single replacement, and double replacement. To keep them in order, we can compare them to the joy that is sandwiches." title="The 5 Different Types of Chemical Reactions">
            <a:hlinkClick r:id="rId3"/>
          </p:cNvPr>
          <p:cNvPicPr preferRelativeResize="0"/>
          <p:nvPr/>
        </p:nvPicPr>
        <p:blipFill rotWithShape="1">
          <a:blip r:embed="rId4">
            <a:alphaModFix/>
          </a:blip>
          <a:srcRect/>
          <a:stretch/>
        </p:blipFill>
        <p:spPr>
          <a:xfrm>
            <a:off x="2060028" y="1345425"/>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fdd4a38922_0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Equation Set Up</a:t>
            </a:r>
            <a:endParaRPr/>
          </a:p>
        </p:txBody>
      </p:sp>
      <p:graphicFrame>
        <p:nvGraphicFramePr>
          <p:cNvPr id="243" name="Google Shape;243;gfdd4a38922_0_0"/>
          <p:cNvGraphicFramePr/>
          <p:nvPr/>
        </p:nvGraphicFramePr>
        <p:xfrm>
          <a:off x="457200" y="1309688"/>
          <a:ext cx="3000000" cy="3000000"/>
        </p:xfrm>
        <a:graphic>
          <a:graphicData uri="http://schemas.openxmlformats.org/drawingml/2006/table">
            <a:tbl>
              <a:tblPr>
                <a:noFill/>
                <a:tableStyleId>{9400ED39-3232-4053-91E5-4F26963529DA}</a:tableStyleId>
              </a:tblPr>
              <a:tblGrid>
                <a:gridCol w="3857650">
                  <a:extLst>
                    <a:ext uri="{9D8B030D-6E8A-4147-A177-3AD203B41FA5}">
                      <a16:colId xmlns:a16="http://schemas.microsoft.com/office/drawing/2014/main" val="20000"/>
                    </a:ext>
                  </a:extLst>
                </a:gridCol>
                <a:gridCol w="3856400">
                  <a:extLst>
                    <a:ext uri="{9D8B030D-6E8A-4147-A177-3AD203B41FA5}">
                      <a16:colId xmlns:a16="http://schemas.microsoft.com/office/drawing/2014/main" val="20001"/>
                    </a:ext>
                  </a:extLst>
                </a:gridCol>
              </a:tblGrid>
              <a:tr h="42037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FFFFFF"/>
                          </a:solidFill>
                          <a:latin typeface="Calibri"/>
                          <a:ea typeface="Calibri"/>
                          <a:cs typeface="Calibri"/>
                          <a:sym typeface="Calibri"/>
                        </a:rPr>
                        <a:t>Type of Reaction</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FFFFFF"/>
                          </a:solidFill>
                          <a:latin typeface="Calibri"/>
                          <a:ea typeface="Calibri"/>
                          <a:cs typeface="Calibri"/>
                          <a:sym typeface="Calibri"/>
                        </a:rPr>
                        <a:t>Equation Set Up</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4203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rgbClr val="910D28"/>
                          </a:solidFill>
                          <a:latin typeface="Calibri"/>
                          <a:ea typeface="Calibri"/>
                          <a:cs typeface="Calibri"/>
                          <a:sym typeface="Calibri"/>
                        </a:rPr>
                        <a:t>Synthesis</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A+B→AB</a:t>
                      </a:r>
                      <a:endParaRPr sz="1800" u="none" strike="noStrike" cap="none">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4203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rgbClr val="910D28"/>
                          </a:solidFill>
                          <a:latin typeface="Calibri"/>
                          <a:ea typeface="Calibri"/>
                          <a:cs typeface="Calibri"/>
                          <a:sym typeface="Calibri"/>
                        </a:rPr>
                        <a:t>Decomposition</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u="none" strike="noStrike" cap="none">
                          <a:latin typeface="Calibri"/>
                          <a:ea typeface="Calibri"/>
                          <a:cs typeface="Calibri"/>
                          <a:sym typeface="Calibri"/>
                        </a:rPr>
                        <a:t>AB→A+B</a:t>
                      </a:r>
                      <a:endParaRPr sz="1800" u="none" strike="noStrike" cap="none">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2"/>
                  </a:ext>
                </a:extLst>
              </a:tr>
              <a:tr h="4203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rgbClr val="910D28"/>
                          </a:solidFill>
                          <a:latin typeface="Calibri"/>
                          <a:ea typeface="Calibri"/>
                          <a:cs typeface="Calibri"/>
                          <a:sym typeface="Calibri"/>
                        </a:rPr>
                        <a:t>Combustion</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C</a:t>
                      </a:r>
                      <a:r>
                        <a:rPr lang="en-US" sz="1800" u="none" strike="noStrike" cap="none" baseline="-25000">
                          <a:latin typeface="Calibri"/>
                          <a:ea typeface="Calibri"/>
                          <a:cs typeface="Calibri"/>
                          <a:sym typeface="Calibri"/>
                        </a:rPr>
                        <a:t>x</a:t>
                      </a:r>
                      <a:r>
                        <a:rPr lang="en-US" sz="1800" u="none" strike="noStrike" cap="none">
                          <a:latin typeface="Calibri"/>
                          <a:ea typeface="Calibri"/>
                          <a:cs typeface="Calibri"/>
                          <a:sym typeface="Calibri"/>
                        </a:rPr>
                        <a:t>H</a:t>
                      </a:r>
                      <a:r>
                        <a:rPr lang="en-US" sz="1800" u="none" strike="noStrike" cap="none" baseline="-25000">
                          <a:latin typeface="Calibri"/>
                          <a:ea typeface="Calibri"/>
                          <a:cs typeface="Calibri"/>
                          <a:sym typeface="Calibri"/>
                        </a:rPr>
                        <a:t>x</a:t>
                      </a:r>
                      <a:r>
                        <a:rPr lang="en-US" sz="1800" u="none" strike="noStrike" cap="none">
                          <a:latin typeface="Calibri"/>
                          <a:ea typeface="Calibri"/>
                          <a:cs typeface="Calibri"/>
                          <a:sym typeface="Calibri"/>
                        </a:rPr>
                        <a:t>(O</a:t>
                      </a:r>
                      <a:r>
                        <a:rPr lang="en-US" sz="1800" u="none" strike="noStrike" cap="none" baseline="-25000">
                          <a:latin typeface="Calibri"/>
                          <a:ea typeface="Calibri"/>
                          <a:cs typeface="Calibri"/>
                          <a:sym typeface="Calibri"/>
                        </a:rPr>
                        <a:t>2</a:t>
                      </a:r>
                      <a:r>
                        <a:rPr lang="en-US" sz="1800" u="none" strike="noStrike" cap="none">
                          <a:latin typeface="Calibri"/>
                          <a:ea typeface="Calibri"/>
                          <a:cs typeface="Calibri"/>
                          <a:sym typeface="Calibri"/>
                        </a:rPr>
                        <a:t>) + O</a:t>
                      </a:r>
                      <a:r>
                        <a:rPr lang="en-US" sz="1800" u="none" strike="noStrike" cap="none" baseline="-25000">
                          <a:latin typeface="Calibri"/>
                          <a:ea typeface="Calibri"/>
                          <a:cs typeface="Calibri"/>
                          <a:sym typeface="Calibri"/>
                        </a:rPr>
                        <a:t>2</a:t>
                      </a:r>
                      <a:r>
                        <a:rPr lang="en-US" sz="1800" u="none" strike="noStrike" cap="none">
                          <a:latin typeface="Calibri"/>
                          <a:ea typeface="Calibri"/>
                          <a:cs typeface="Calibri"/>
                          <a:sym typeface="Calibri"/>
                        </a:rPr>
                        <a:t> -&gt; CO</a:t>
                      </a:r>
                      <a:r>
                        <a:rPr lang="en-US" sz="1800" u="none" strike="noStrike" cap="none" baseline="-25000">
                          <a:latin typeface="Calibri"/>
                          <a:ea typeface="Calibri"/>
                          <a:cs typeface="Calibri"/>
                          <a:sym typeface="Calibri"/>
                        </a:rPr>
                        <a:t>2</a:t>
                      </a:r>
                      <a:r>
                        <a:rPr lang="en-US" sz="1800" u="none" strike="noStrike" cap="none">
                          <a:latin typeface="Calibri"/>
                          <a:ea typeface="Calibri"/>
                          <a:cs typeface="Calibri"/>
                          <a:sym typeface="Calibri"/>
                        </a:rPr>
                        <a:t> + H</a:t>
                      </a:r>
                      <a:r>
                        <a:rPr lang="en-US" sz="1800" u="none" strike="noStrike" cap="none" baseline="-25000">
                          <a:latin typeface="Calibri"/>
                          <a:ea typeface="Calibri"/>
                          <a:cs typeface="Calibri"/>
                          <a:sym typeface="Calibri"/>
                        </a:rPr>
                        <a:t>2</a:t>
                      </a:r>
                      <a:r>
                        <a:rPr lang="en-US" sz="1800" u="none" strike="noStrike" cap="none">
                          <a:latin typeface="Calibri"/>
                          <a:ea typeface="Calibri"/>
                          <a:cs typeface="Calibri"/>
                          <a:sym typeface="Calibri"/>
                        </a:rPr>
                        <a:t>O</a:t>
                      </a:r>
                      <a:endParaRPr sz="1800" u="none" strike="noStrike" cap="none">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r h="4203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rgbClr val="910D28"/>
                          </a:solidFill>
                          <a:latin typeface="Calibri"/>
                          <a:ea typeface="Calibri"/>
                          <a:cs typeface="Calibri"/>
                          <a:sym typeface="Calibri"/>
                        </a:rPr>
                        <a:t>Single Replacement</a:t>
                      </a:r>
                      <a:endParaRPr sz="1800" b="1" u="none" strike="noStrike" cap="none">
                        <a:solidFill>
                          <a:srgbClr val="910D28"/>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A+BC→AC+B</a:t>
                      </a:r>
                      <a:endParaRPr sz="1800" u="none" strike="noStrike" cap="none">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4"/>
                  </a:ext>
                </a:extLst>
              </a:tr>
              <a:tr h="4203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rgbClr val="910D28"/>
                          </a:solidFill>
                          <a:latin typeface="Calibri"/>
                          <a:ea typeface="Calibri"/>
                          <a:cs typeface="Calibri"/>
                          <a:sym typeface="Calibri"/>
                        </a:rPr>
                        <a:t>Double Replacement</a:t>
                      </a:r>
                      <a:endParaRPr sz="1800" b="1" u="none" strike="noStrike" cap="none">
                        <a:solidFill>
                          <a:srgbClr val="910D28"/>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u="none" strike="noStrike" cap="none">
                          <a:latin typeface="Calibri"/>
                          <a:ea typeface="Calibri"/>
                          <a:cs typeface="Calibri"/>
                          <a:sym typeface="Calibri"/>
                        </a:rPr>
                        <a:t>AB+CD→AD+CB</a:t>
                      </a:r>
                      <a:endParaRPr sz="1800" u="none" strike="noStrike" cap="none">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fdd4a38922_0_86"/>
          <p:cNvSpPr txBox="1">
            <a:spLocks noGrp="1"/>
          </p:cNvSpPr>
          <p:nvPr>
            <p:ph type="title"/>
          </p:nvPr>
        </p:nvSpPr>
        <p:spPr>
          <a:xfrm>
            <a:off x="457200" y="351492"/>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Now You Try </a:t>
            </a:r>
            <a:endParaRPr/>
          </a:p>
        </p:txBody>
      </p:sp>
      <p:sp>
        <p:nvSpPr>
          <p:cNvPr id="249" name="Google Shape;249;gfdd4a38922_0_86"/>
          <p:cNvSpPr txBox="1">
            <a:spLocks noGrp="1"/>
          </p:cNvSpPr>
          <p:nvPr>
            <p:ph type="body" idx="1"/>
          </p:nvPr>
        </p:nvSpPr>
        <p:spPr>
          <a:xfrm>
            <a:off x="416210" y="1111075"/>
            <a:ext cx="8229600" cy="3291900"/>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0"/>
              </a:spcBef>
              <a:spcAft>
                <a:spcPts val="0"/>
              </a:spcAft>
              <a:buSzPts val="2600"/>
              <a:buNone/>
            </a:pPr>
            <a:r>
              <a:rPr lang="en-US" sz="3000"/>
              <a:t>What type of Chemical Reaction are each of these? How do you know?</a:t>
            </a:r>
            <a:endParaRPr sz="3000"/>
          </a:p>
          <a:p>
            <a:pPr marL="914400" lvl="0" indent="-469900" algn="l" rtl="0">
              <a:lnSpc>
                <a:spcPct val="100000"/>
              </a:lnSpc>
              <a:spcBef>
                <a:spcPts val="0"/>
              </a:spcBef>
              <a:spcAft>
                <a:spcPts val="0"/>
              </a:spcAft>
              <a:buSzPts val="2400"/>
              <a:buFont typeface="Calibri"/>
              <a:buChar char="•"/>
            </a:pPr>
            <a:r>
              <a:rPr lang="en-US" sz="3000"/>
              <a:t>Al</a:t>
            </a:r>
            <a:r>
              <a:rPr lang="en-US" sz="3000" baseline="-25000"/>
              <a:t>2</a:t>
            </a:r>
            <a:r>
              <a:rPr lang="en-US" sz="3000"/>
              <a:t>S</a:t>
            </a:r>
            <a:r>
              <a:rPr lang="en-US" sz="3000" baseline="-25000"/>
              <a:t>3</a:t>
            </a:r>
            <a:r>
              <a:rPr lang="en-US" sz="3000"/>
              <a:t> -&gt; 2Al + 3S </a:t>
            </a:r>
            <a:endParaRPr sz="3000"/>
          </a:p>
          <a:p>
            <a:pPr marL="914400" lvl="0" indent="-469900" algn="l" rtl="0">
              <a:lnSpc>
                <a:spcPct val="100000"/>
              </a:lnSpc>
              <a:spcBef>
                <a:spcPts val="0"/>
              </a:spcBef>
              <a:spcAft>
                <a:spcPts val="0"/>
              </a:spcAft>
              <a:buSzPts val="2400"/>
              <a:buFont typeface="Calibri"/>
              <a:buChar char="•"/>
            </a:pPr>
            <a:r>
              <a:rPr lang="en-US" sz="3000"/>
              <a:t>C</a:t>
            </a:r>
            <a:r>
              <a:rPr lang="en-US" sz="3000" baseline="-25000"/>
              <a:t>4</a:t>
            </a:r>
            <a:r>
              <a:rPr lang="en-US" sz="3000"/>
              <a:t>H</a:t>
            </a:r>
            <a:r>
              <a:rPr lang="en-US" sz="3000" baseline="-25000"/>
              <a:t>12</a:t>
            </a:r>
            <a:r>
              <a:rPr lang="en-US" sz="3000"/>
              <a:t> + 7O</a:t>
            </a:r>
            <a:r>
              <a:rPr lang="en-US" sz="3000" baseline="-25000"/>
              <a:t>2</a:t>
            </a:r>
            <a:r>
              <a:rPr lang="en-US" sz="3000"/>
              <a:t>-&gt;4CO</a:t>
            </a:r>
            <a:r>
              <a:rPr lang="en-US" sz="3000" baseline="-25000"/>
              <a:t>2</a:t>
            </a:r>
            <a:r>
              <a:rPr lang="en-US" sz="3000"/>
              <a:t> +6H</a:t>
            </a:r>
            <a:r>
              <a:rPr lang="en-US" sz="3000" baseline="-25000"/>
              <a:t>2</a:t>
            </a:r>
            <a:r>
              <a:rPr lang="en-US" sz="3000"/>
              <a:t>0</a:t>
            </a:r>
            <a:endParaRPr sz="3000"/>
          </a:p>
          <a:p>
            <a:pPr marL="914400" lvl="0" indent="-469900" algn="l" rtl="0">
              <a:lnSpc>
                <a:spcPct val="100000"/>
              </a:lnSpc>
              <a:spcBef>
                <a:spcPts val="0"/>
              </a:spcBef>
              <a:spcAft>
                <a:spcPts val="0"/>
              </a:spcAft>
              <a:buSzPts val="2400"/>
              <a:buFont typeface="Calibri"/>
              <a:buChar char="•"/>
            </a:pPr>
            <a:r>
              <a:rPr lang="en-US" sz="3000"/>
              <a:t>2NaOH + CuSO</a:t>
            </a:r>
            <a:r>
              <a:rPr lang="en-US" sz="3000" baseline="-25000"/>
              <a:t>4</a:t>
            </a:r>
            <a:r>
              <a:rPr lang="en-US" sz="3000"/>
              <a:t>-&gt; Na</a:t>
            </a:r>
            <a:r>
              <a:rPr lang="en-US" sz="3000" baseline="-25000"/>
              <a:t>2</a:t>
            </a:r>
            <a:r>
              <a:rPr lang="en-US" sz="3000"/>
              <a:t>SO</a:t>
            </a:r>
            <a:r>
              <a:rPr lang="en-US" sz="3000" baseline="-25000"/>
              <a:t>4</a:t>
            </a:r>
            <a:r>
              <a:rPr lang="en-US" sz="3000"/>
              <a:t> + CU(OH)</a:t>
            </a:r>
            <a:r>
              <a:rPr lang="en-US" sz="3000" baseline="-25000"/>
              <a:t>2</a:t>
            </a:r>
            <a:r>
              <a:rPr lang="en-US" sz="3000"/>
              <a:t> </a:t>
            </a:r>
            <a:endParaRPr sz="300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13ba005a341_0_92"/>
          <p:cNvSpPr txBox="1">
            <a:spLocks noGrp="1"/>
          </p:cNvSpPr>
          <p:nvPr>
            <p:ph type="title"/>
          </p:nvPr>
        </p:nvSpPr>
        <p:spPr>
          <a:xfrm>
            <a:off x="400444" y="225368"/>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1800"/>
              <a:buNone/>
            </a:pPr>
            <a:r>
              <a:rPr lang="en-US"/>
              <a:t>Chat Stations</a:t>
            </a:r>
            <a:endParaRPr/>
          </a:p>
        </p:txBody>
      </p:sp>
      <p:sp>
        <p:nvSpPr>
          <p:cNvPr id="255" name="Google Shape;255;g13ba005a341_0_92"/>
          <p:cNvSpPr txBox="1">
            <a:spLocks noGrp="1"/>
          </p:cNvSpPr>
          <p:nvPr>
            <p:ph type="body" idx="1"/>
          </p:nvPr>
        </p:nvSpPr>
        <p:spPr>
          <a:xfrm>
            <a:off x="460353" y="1206746"/>
            <a:ext cx="4514100" cy="3326100"/>
          </a:xfrm>
          <a:prstGeom prst="rect">
            <a:avLst/>
          </a:prstGeom>
          <a:noFill/>
          <a:ln>
            <a:noFill/>
          </a:ln>
        </p:spPr>
        <p:txBody>
          <a:bodyPr spcFirstLastPara="1" wrap="square" lIns="91425" tIns="45700" rIns="91425" bIns="45700" anchor="t" anchorCtr="0">
            <a:noAutofit/>
          </a:bodyPr>
          <a:lstStyle/>
          <a:p>
            <a:pPr marL="457200" lvl="0" indent="-412750" algn="l" rtl="0">
              <a:lnSpc>
                <a:spcPct val="100000"/>
              </a:lnSpc>
              <a:spcBef>
                <a:spcPts val="0"/>
              </a:spcBef>
              <a:spcAft>
                <a:spcPts val="0"/>
              </a:spcAft>
              <a:buClr>
                <a:srgbClr val="000000"/>
              </a:buClr>
              <a:buSzPts val="2900"/>
              <a:buChar char="•"/>
            </a:pPr>
            <a:r>
              <a:rPr lang="en-US" sz="2600">
                <a:solidFill>
                  <a:srgbClr val="000000"/>
                </a:solidFill>
              </a:rPr>
              <a:t>You and your group will go to each station to determine the product for each problem.</a:t>
            </a:r>
            <a:endParaRPr sz="2600">
              <a:solidFill>
                <a:srgbClr val="000000"/>
              </a:solidFill>
            </a:endParaRPr>
          </a:p>
          <a:p>
            <a:pPr marL="457200" lvl="0" indent="-412750" algn="l" rtl="0">
              <a:lnSpc>
                <a:spcPct val="100000"/>
              </a:lnSpc>
              <a:spcBef>
                <a:spcPts val="0"/>
              </a:spcBef>
              <a:spcAft>
                <a:spcPts val="0"/>
              </a:spcAft>
              <a:buClr>
                <a:srgbClr val="000000"/>
              </a:buClr>
              <a:buSzPts val="2900"/>
              <a:buChar char="•"/>
            </a:pPr>
            <a:r>
              <a:rPr lang="en-US" sz="26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Once you have determined the reaction, use your answer to find the next chat station.</a:t>
            </a:r>
            <a:endParaRPr sz="2600">
              <a:solidFill>
                <a:srgbClr val="000000"/>
              </a:solidFill>
            </a:endParaRPr>
          </a:p>
          <a:p>
            <a:pPr marL="76200" lvl="0" indent="0" algn="l" rtl="0">
              <a:lnSpc>
                <a:spcPct val="100000"/>
              </a:lnSpc>
              <a:spcBef>
                <a:spcPts val="480"/>
              </a:spcBef>
              <a:spcAft>
                <a:spcPts val="0"/>
              </a:spcAft>
              <a:buSzPts val="2400"/>
              <a:buNone/>
            </a:pPr>
            <a:br>
              <a:rPr lang="en-US" sz="3500"/>
            </a:br>
            <a:endParaRPr sz="3500"/>
          </a:p>
        </p:txBody>
      </p:sp>
      <p:pic>
        <p:nvPicPr>
          <p:cNvPr id="256" name="Google Shape;256;g13ba005a341_0_92"/>
          <p:cNvPicPr preferRelativeResize="0"/>
          <p:nvPr/>
        </p:nvPicPr>
        <p:blipFill rotWithShape="1">
          <a:blip r:embed="rId3">
            <a:alphaModFix/>
          </a:blip>
          <a:srcRect/>
          <a:stretch/>
        </p:blipFill>
        <p:spPr>
          <a:xfrm>
            <a:off x="5633669" y="1607484"/>
            <a:ext cx="2996375" cy="21967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Chemical Equations</a:t>
            </a:r>
            <a:endParaRPr/>
          </a:p>
        </p:txBody>
      </p:sp>
      <p:sp>
        <p:nvSpPr>
          <p:cNvPr id="87" name="Google Shape;87;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SzPts val="2600"/>
              <a:buNone/>
            </a:pPr>
            <a:r>
              <a:rPr lang="en-US"/>
              <a:t>Physical Science/Chemistry </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3ba005a341_0_99"/>
          <p:cNvSpPr txBox="1">
            <a:spLocks noGrp="1"/>
          </p:cNvSpPr>
          <p:nvPr>
            <p:ph type="title"/>
          </p:nvPr>
        </p:nvSpPr>
        <p:spPr>
          <a:xfrm>
            <a:off x="457200" y="23798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1800"/>
              <a:buNone/>
            </a:pPr>
            <a:r>
              <a:rPr lang="en-US"/>
              <a:t>Chat Stations</a:t>
            </a:r>
            <a:endParaRPr/>
          </a:p>
        </p:txBody>
      </p:sp>
      <p:sp>
        <p:nvSpPr>
          <p:cNvPr id="262" name="Google Shape;262;g13ba005a341_0_99"/>
          <p:cNvSpPr txBox="1">
            <a:spLocks noGrp="1"/>
          </p:cNvSpPr>
          <p:nvPr>
            <p:ph type="body" idx="1"/>
          </p:nvPr>
        </p:nvSpPr>
        <p:spPr>
          <a:xfrm>
            <a:off x="457200" y="1200439"/>
            <a:ext cx="5074200" cy="3326100"/>
          </a:xfrm>
          <a:prstGeom prst="rect">
            <a:avLst/>
          </a:prstGeom>
          <a:noFill/>
          <a:ln>
            <a:noFill/>
          </a:ln>
        </p:spPr>
        <p:txBody>
          <a:bodyPr spcFirstLastPara="1" wrap="square" lIns="91425" tIns="45700" rIns="91425" bIns="45700" anchor="t" anchorCtr="0">
            <a:noAutofit/>
          </a:bodyPr>
          <a:lstStyle/>
          <a:p>
            <a:pPr marL="457200" lvl="0" indent="-412750" algn="l" rtl="0">
              <a:lnSpc>
                <a:spcPct val="100000"/>
              </a:lnSpc>
              <a:spcBef>
                <a:spcPts val="0"/>
              </a:spcBef>
              <a:spcAft>
                <a:spcPts val="0"/>
              </a:spcAft>
              <a:buClr>
                <a:srgbClr val="000000"/>
              </a:buClr>
              <a:buSzPts val="2900"/>
              <a:buChar char="•"/>
            </a:pPr>
            <a:r>
              <a:rPr lang="en-US" sz="2600">
                <a:solidFill>
                  <a:srgbClr val="000000"/>
                </a:solidFill>
              </a:rPr>
              <a:t>You and your group will go to each station to determine the product for each problem and determine the molecular model.</a:t>
            </a:r>
            <a:endParaRPr sz="2600">
              <a:solidFill>
                <a:srgbClr val="000000"/>
              </a:solidFill>
            </a:endParaRPr>
          </a:p>
          <a:p>
            <a:pPr marL="457200" lvl="0" indent="-412750" algn="l" rtl="0">
              <a:lnSpc>
                <a:spcPct val="100000"/>
              </a:lnSpc>
              <a:spcBef>
                <a:spcPts val="0"/>
              </a:spcBef>
              <a:spcAft>
                <a:spcPts val="0"/>
              </a:spcAft>
              <a:buClr>
                <a:srgbClr val="000000"/>
              </a:buClr>
              <a:buSzPts val="2900"/>
              <a:buChar char="•"/>
            </a:pPr>
            <a:r>
              <a:rPr lang="en-US" sz="2600">
                <a:solidFill>
                  <a:srgbClr val="000000"/>
                </a:solidFill>
              </a:rPr>
              <a:t>Once you have solved the problem, record your answers on the provided handout.</a:t>
            </a:r>
            <a:endParaRPr sz="2600">
              <a:solidFill>
                <a:srgbClr val="000000"/>
              </a:solidFill>
            </a:endParaRPr>
          </a:p>
          <a:p>
            <a:pPr marL="76200" lvl="0" indent="0" algn="l" rtl="0">
              <a:lnSpc>
                <a:spcPct val="100000"/>
              </a:lnSpc>
              <a:spcBef>
                <a:spcPts val="480"/>
              </a:spcBef>
              <a:spcAft>
                <a:spcPts val="0"/>
              </a:spcAft>
              <a:buSzPts val="2400"/>
              <a:buNone/>
            </a:pPr>
            <a:br>
              <a:rPr lang="en-US" sz="2600"/>
            </a:br>
            <a:endParaRPr sz="2600"/>
          </a:p>
        </p:txBody>
      </p:sp>
      <p:pic>
        <p:nvPicPr>
          <p:cNvPr id="263" name="Google Shape;263;g13ba005a341_0_99"/>
          <p:cNvPicPr preferRelativeResize="0"/>
          <p:nvPr/>
        </p:nvPicPr>
        <p:blipFill rotWithShape="1">
          <a:blip r:embed="rId3">
            <a:alphaModFix/>
          </a:blip>
          <a:srcRect/>
          <a:stretch/>
        </p:blipFill>
        <p:spPr>
          <a:xfrm>
            <a:off x="5853520" y="1443523"/>
            <a:ext cx="2612275" cy="19151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1"/>
          <p:cNvSpPr txBox="1">
            <a:spLocks noGrp="1"/>
          </p:cNvSpPr>
          <p:nvPr>
            <p:ph type="title"/>
          </p:nvPr>
        </p:nvSpPr>
        <p:spPr>
          <a:xfrm>
            <a:off x="409903" y="34684"/>
            <a:ext cx="6769713" cy="1151986"/>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I Used to Think…But Now I Know... </a:t>
            </a:r>
            <a:endParaRPr/>
          </a:p>
        </p:txBody>
      </p:sp>
      <p:sp>
        <p:nvSpPr>
          <p:cNvPr id="269" name="Google Shape;269;p21"/>
          <p:cNvSpPr txBox="1">
            <a:spLocks noGrp="1"/>
          </p:cNvSpPr>
          <p:nvPr>
            <p:ph type="body" idx="1"/>
          </p:nvPr>
        </p:nvSpPr>
        <p:spPr>
          <a:xfrm>
            <a:off x="409903" y="1464084"/>
            <a:ext cx="5019741" cy="2802065"/>
          </a:xfrm>
          <a:prstGeom prst="rect">
            <a:avLst/>
          </a:prstGeom>
          <a:noFill/>
          <a:ln>
            <a:noFill/>
          </a:ln>
        </p:spPr>
        <p:txBody>
          <a:bodyPr spcFirstLastPara="1" wrap="square" lIns="45700" tIns="0" rIns="45700" bIns="0" anchor="ctr" anchorCtr="0">
            <a:noAutofit/>
          </a:bodyPr>
          <a:lstStyle/>
          <a:p>
            <a:pPr marL="457200" lvl="0" indent="-457200" algn="l" rtl="0">
              <a:lnSpc>
                <a:spcPct val="100000"/>
              </a:lnSpc>
              <a:spcBef>
                <a:spcPts val="0"/>
              </a:spcBef>
              <a:spcAft>
                <a:spcPts val="0"/>
              </a:spcAft>
              <a:buSzPts val="2600"/>
              <a:buChar char="•"/>
            </a:pPr>
            <a:r>
              <a:rPr lang="en-US"/>
              <a:t>On the left side of the table, write a statement of what you used to think about chemical reactions. </a:t>
            </a:r>
            <a:endParaRPr/>
          </a:p>
          <a:p>
            <a:pPr marL="457200" lvl="0" indent="-457200" algn="l" rtl="0">
              <a:lnSpc>
                <a:spcPct val="100000"/>
              </a:lnSpc>
              <a:spcBef>
                <a:spcPts val="0"/>
              </a:spcBef>
              <a:spcAft>
                <a:spcPts val="0"/>
              </a:spcAft>
              <a:buSzPts val="2600"/>
              <a:buChar char="•"/>
            </a:pPr>
            <a:r>
              <a:rPr lang="en-US"/>
              <a:t>On the right side, write at least one thing that you now understand about reactions.</a:t>
            </a:r>
            <a:endParaRPr/>
          </a:p>
        </p:txBody>
      </p:sp>
      <p:pic>
        <p:nvPicPr>
          <p:cNvPr id="270" name="Google Shape;270;p21"/>
          <p:cNvPicPr preferRelativeResize="0"/>
          <p:nvPr/>
        </p:nvPicPr>
        <p:blipFill rotWithShape="1">
          <a:blip r:embed="rId3">
            <a:alphaModFix/>
          </a:blip>
          <a:srcRect/>
          <a:stretch/>
        </p:blipFill>
        <p:spPr>
          <a:xfrm>
            <a:off x="5991591" y="1828801"/>
            <a:ext cx="2561275" cy="16017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grpSp>
        <p:nvGrpSpPr>
          <p:cNvPr id="275" name="Google Shape;275;gfe1c7e6648_0_49"/>
          <p:cNvGrpSpPr/>
          <p:nvPr/>
        </p:nvGrpSpPr>
        <p:grpSpPr>
          <a:xfrm>
            <a:off x="141570" y="95171"/>
            <a:ext cx="2209475" cy="2295946"/>
            <a:chOff x="-65764" y="-1541114"/>
            <a:chExt cx="6358200" cy="6358200"/>
          </a:xfrm>
        </p:grpSpPr>
        <p:sp>
          <p:nvSpPr>
            <p:cNvPr id="276" name="Google Shape;276;gfe1c7e6648_0_49"/>
            <p:cNvSpPr/>
            <p:nvPr/>
          </p:nvSpPr>
          <p:spPr>
            <a:xfrm>
              <a:off x="150989" y="-1324362"/>
              <a:ext cx="5924700" cy="5924700"/>
            </a:xfrm>
            <a:prstGeom prst="ellipse">
              <a:avLst/>
            </a:prstGeom>
            <a:solidFill>
              <a:schemeClr val="accent4"/>
            </a:solidFill>
            <a:ln>
              <a:noFill/>
            </a:ln>
          </p:spPr>
          <p:txBody>
            <a:bodyPr spcFirstLastPara="1" wrap="square" lIns="91450" tIns="45725" rIns="91450" bIns="45725" anchor="ctr" anchorCtr="0">
              <a:noAutofit/>
            </a:bodyPr>
            <a:lstStyle/>
            <a:p>
              <a:pPr marL="0" marR="0" lvl="0" indent="0" algn="ctr" rtl="0">
                <a:spcBef>
                  <a:spcPts val="0"/>
                </a:spcBef>
                <a:spcAft>
                  <a:spcPts val="0"/>
                </a:spcAft>
                <a:buNone/>
              </a:pPr>
              <a:endParaRPr sz="2500" b="0" i="0" u="none" strike="noStrike" cap="none">
                <a:solidFill>
                  <a:schemeClr val="lt1"/>
                </a:solidFill>
                <a:latin typeface="Constantia"/>
                <a:ea typeface="Constantia"/>
                <a:cs typeface="Constantia"/>
                <a:sym typeface="Constantia"/>
              </a:endParaRPr>
            </a:p>
          </p:txBody>
        </p:sp>
        <p:sp>
          <p:nvSpPr>
            <p:cNvPr id="277" name="Google Shape;277;gfe1c7e6648_0_49"/>
            <p:cNvSpPr/>
            <p:nvPr/>
          </p:nvSpPr>
          <p:spPr>
            <a:xfrm>
              <a:off x="-65764" y="-1541114"/>
              <a:ext cx="6358200" cy="6358200"/>
            </a:xfrm>
            <a:prstGeom prst="ellipse">
              <a:avLst/>
            </a:prstGeom>
            <a:noFill/>
            <a:ln w="9525" cap="flat" cmpd="sng">
              <a:solidFill>
                <a:srgbClr val="659298"/>
              </a:solidFill>
              <a:prstDash val="solid"/>
              <a:round/>
              <a:headEnd type="none" w="sm" len="sm"/>
              <a:tailEnd type="none" w="sm" len="sm"/>
            </a:ln>
          </p:spPr>
          <p:txBody>
            <a:bodyPr spcFirstLastPara="1" wrap="square" lIns="91450" tIns="45725" rIns="91450" bIns="45725" anchor="ctr" anchorCtr="0">
              <a:noAutofit/>
            </a:bodyPr>
            <a:lstStyle/>
            <a:p>
              <a:pPr marL="0" marR="0" lvl="0" indent="0" algn="ctr" rtl="0">
                <a:spcBef>
                  <a:spcPts val="0"/>
                </a:spcBef>
                <a:spcAft>
                  <a:spcPts val="0"/>
                </a:spcAft>
                <a:buNone/>
              </a:pPr>
              <a:endParaRPr sz="2500" b="0" i="0" u="none" strike="noStrike" cap="none">
                <a:solidFill>
                  <a:schemeClr val="lt1"/>
                </a:solidFill>
                <a:latin typeface="Constantia"/>
                <a:ea typeface="Constantia"/>
                <a:cs typeface="Constantia"/>
                <a:sym typeface="Constantia"/>
              </a:endParaRPr>
            </a:p>
          </p:txBody>
        </p:sp>
        <p:pic>
          <p:nvPicPr>
            <p:cNvPr id="278" name="Google Shape;278;gfe1c7e6648_0_49"/>
            <p:cNvPicPr preferRelativeResize="0"/>
            <p:nvPr/>
          </p:nvPicPr>
          <p:blipFill rotWithShape="1">
            <a:blip r:embed="rId3">
              <a:alphaModFix/>
            </a:blip>
            <a:srcRect/>
            <a:stretch/>
          </p:blipFill>
          <p:spPr>
            <a:xfrm>
              <a:off x="248641" y="-1275536"/>
              <a:ext cx="5826938" cy="5826938"/>
            </a:xfrm>
            <a:prstGeom prst="rect">
              <a:avLst/>
            </a:prstGeom>
            <a:noFill/>
            <a:ln>
              <a:noFill/>
            </a:ln>
          </p:spPr>
        </p:pic>
      </p:grpSp>
      <p:sp>
        <p:nvSpPr>
          <p:cNvPr id="279" name="Google Shape;279;gfe1c7e6648_0_49"/>
          <p:cNvSpPr/>
          <p:nvPr/>
        </p:nvSpPr>
        <p:spPr>
          <a:xfrm>
            <a:off x="2464118" y="245482"/>
            <a:ext cx="6338400" cy="584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3800" b="1" i="0" u="none" strike="noStrike" cap="none">
                <a:solidFill>
                  <a:schemeClr val="accent4"/>
                </a:solidFill>
                <a:latin typeface="Calibri"/>
                <a:ea typeface="Calibri"/>
                <a:cs typeface="Calibri"/>
                <a:sym typeface="Calibri"/>
              </a:rPr>
              <a:t>Day 2 Student Survey</a:t>
            </a:r>
            <a:endParaRPr sz="700"/>
          </a:p>
        </p:txBody>
      </p:sp>
      <p:pic>
        <p:nvPicPr>
          <p:cNvPr id="280" name="Google Shape;280;gfe1c7e6648_0_49" title="Classroom Engagement Day 2">
            <a:hlinkClick r:id="rId4"/>
          </p:cNvPr>
          <p:cNvPicPr preferRelativeResize="0"/>
          <p:nvPr/>
        </p:nvPicPr>
        <p:blipFill>
          <a:blip r:embed="rId5">
            <a:alphaModFix/>
          </a:blip>
          <a:stretch>
            <a:fillRect/>
          </a:stretch>
        </p:blipFill>
        <p:spPr>
          <a:xfrm>
            <a:off x="2526325" y="977775"/>
            <a:ext cx="6338400" cy="3613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1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fe1c7e6648_0_58"/>
          <p:cNvSpPr txBox="1">
            <a:spLocks noGrp="1"/>
          </p:cNvSpPr>
          <p:nvPr>
            <p:ph type="title"/>
          </p:nvPr>
        </p:nvSpPr>
        <p:spPr>
          <a:xfrm>
            <a:off x="241094" y="278472"/>
            <a:ext cx="4339800" cy="452100"/>
          </a:xfrm>
          <a:prstGeom prst="rect">
            <a:avLst/>
          </a:prstGeom>
          <a:noFill/>
          <a:ln>
            <a:noFill/>
          </a:ln>
        </p:spPr>
        <p:txBody>
          <a:bodyPr spcFirstLastPara="1" wrap="square" lIns="0" tIns="34275" rIns="0" bIns="0" anchor="b" anchorCtr="0">
            <a:normAutofit fontScale="90000"/>
          </a:bodyPr>
          <a:lstStyle/>
          <a:p>
            <a:pPr marL="0" lvl="0" indent="0" algn="l" rtl="0">
              <a:spcBef>
                <a:spcPts val="0"/>
              </a:spcBef>
              <a:spcAft>
                <a:spcPts val="0"/>
              </a:spcAft>
              <a:buClr>
                <a:schemeClr val="accent4"/>
              </a:buClr>
              <a:buSzPct val="138888"/>
              <a:buFont typeface="Calibri"/>
              <a:buNone/>
            </a:pPr>
            <a:r>
              <a:rPr lang="en-US"/>
              <a:t>Day 2 Student Survey</a:t>
            </a:r>
            <a:endParaRPr/>
          </a:p>
        </p:txBody>
      </p:sp>
      <p:sp>
        <p:nvSpPr>
          <p:cNvPr id="286" name="Google Shape;286;gfe1c7e6648_0_58"/>
          <p:cNvSpPr txBox="1">
            <a:spLocks noGrp="1"/>
          </p:cNvSpPr>
          <p:nvPr>
            <p:ph type="body" idx="1"/>
          </p:nvPr>
        </p:nvSpPr>
        <p:spPr>
          <a:xfrm>
            <a:off x="457201" y="1440064"/>
            <a:ext cx="4770300" cy="3326100"/>
          </a:xfrm>
          <a:prstGeom prst="rect">
            <a:avLst/>
          </a:prstGeom>
          <a:noFill/>
          <a:ln>
            <a:noFill/>
          </a:ln>
        </p:spPr>
        <p:txBody>
          <a:bodyPr spcFirstLastPara="1" wrap="square" lIns="68575" tIns="34275" rIns="68575" bIns="34275" anchor="t" anchorCtr="0">
            <a:normAutofit/>
          </a:bodyPr>
          <a:lstStyle/>
          <a:p>
            <a:pPr marL="279400" lvl="0" indent="-285750" algn="l" rtl="0">
              <a:spcBef>
                <a:spcPts val="0"/>
              </a:spcBef>
              <a:spcAft>
                <a:spcPts val="0"/>
              </a:spcAft>
              <a:buSzPts val="2500"/>
              <a:buChar char="•"/>
            </a:pPr>
            <a:r>
              <a:rPr lang="en-US" u="sng">
                <a:solidFill>
                  <a:schemeClr val="hlink"/>
                </a:solidFill>
                <a:hlinkClick r:id="rId3"/>
              </a:rPr>
              <a:t>https://bit.ly/day2-k20lesson</a:t>
            </a:r>
            <a:r>
              <a:rPr lang="en-US"/>
              <a:t> </a:t>
            </a:r>
            <a:endParaRPr/>
          </a:p>
        </p:txBody>
      </p:sp>
      <p:pic>
        <p:nvPicPr>
          <p:cNvPr id="287" name="Google Shape;287;gfe1c7e6648_0_58"/>
          <p:cNvPicPr preferRelativeResize="0">
            <a:picLocks noGrp="1"/>
          </p:cNvPicPr>
          <p:nvPr>
            <p:ph type="body" idx="2"/>
          </p:nvPr>
        </p:nvPicPr>
        <p:blipFill rotWithShape="1">
          <a:blip r:embed="rId4">
            <a:alphaModFix/>
          </a:blip>
          <a:srcRect/>
          <a:stretch/>
        </p:blipFill>
        <p:spPr>
          <a:xfrm>
            <a:off x="5364350" y="2123611"/>
            <a:ext cx="3322500" cy="1958700"/>
          </a:xfrm>
          <a:prstGeom prst="rect">
            <a:avLst/>
          </a:prstGeom>
          <a:noFill/>
          <a:ln>
            <a:noFill/>
          </a:ln>
        </p:spPr>
      </p:pic>
      <p:pic>
        <p:nvPicPr>
          <p:cNvPr id="288" name="Google Shape;288;gfe1c7e6648_0_58"/>
          <p:cNvPicPr preferRelativeResize="0"/>
          <p:nvPr/>
        </p:nvPicPr>
        <p:blipFill rotWithShape="1">
          <a:blip r:embed="rId5">
            <a:alphaModFix/>
          </a:blip>
          <a:srcRect/>
          <a:stretch/>
        </p:blipFill>
        <p:spPr>
          <a:xfrm>
            <a:off x="1325454" y="2202788"/>
            <a:ext cx="2315511" cy="23607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Essential Question</a:t>
            </a:r>
            <a:endParaRPr/>
          </a:p>
        </p:txBody>
      </p:sp>
      <p:sp>
        <p:nvSpPr>
          <p:cNvPr id="93" name="Google Shape;93;p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457200" lvl="0" indent="-393700" algn="l" rtl="0">
              <a:lnSpc>
                <a:spcPct val="100000"/>
              </a:lnSpc>
              <a:spcBef>
                <a:spcPts val="520"/>
              </a:spcBef>
              <a:spcAft>
                <a:spcPts val="0"/>
              </a:spcAft>
              <a:buClr>
                <a:schemeClr val="lt1"/>
              </a:buClr>
              <a:buSzPts val="2080"/>
              <a:buChar char="●"/>
            </a:pPr>
            <a:r>
              <a:rPr lang="en-US"/>
              <a:t>How are atoms conserved during a chemical reaction?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530352" y="1493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Learning Objectives</a:t>
            </a:r>
            <a:endParaRPr/>
          </a:p>
        </p:txBody>
      </p:sp>
      <p:sp>
        <p:nvSpPr>
          <p:cNvPr id="99" name="Google Shape;99;p4"/>
          <p:cNvSpPr txBox="1">
            <a:spLocks noGrp="1"/>
          </p:cNvSpPr>
          <p:nvPr>
            <p:ph type="body" idx="1"/>
          </p:nvPr>
        </p:nvSpPr>
        <p:spPr>
          <a:xfrm>
            <a:off x="530350" y="1342704"/>
            <a:ext cx="7772400" cy="3594000"/>
          </a:xfrm>
          <a:prstGeom prst="rect">
            <a:avLst/>
          </a:prstGeom>
          <a:noFill/>
          <a:ln>
            <a:noFill/>
          </a:ln>
        </p:spPr>
        <p:txBody>
          <a:bodyPr spcFirstLastPara="1" wrap="square" lIns="45700" tIns="45700" rIns="45700" bIns="45700" anchor="t" anchorCtr="0">
            <a:noAutofit/>
          </a:bodyPr>
          <a:lstStyle/>
          <a:p>
            <a:pPr marL="457200" lvl="0" indent="-400050" algn="l" rtl="0">
              <a:lnSpc>
                <a:spcPct val="115000"/>
              </a:lnSpc>
              <a:spcBef>
                <a:spcPts val="1200"/>
              </a:spcBef>
              <a:spcAft>
                <a:spcPts val="0"/>
              </a:spcAft>
              <a:buClr>
                <a:schemeClr val="lt1"/>
              </a:buClr>
              <a:buSzPts val="2160"/>
              <a:buChar char="●"/>
            </a:pPr>
            <a:r>
              <a:rPr lang="en-US" sz="2700"/>
              <a:t>Identify and apply understanding of reactants compared to products for different types of chemical reactions.</a:t>
            </a:r>
            <a:endParaRPr sz="2700"/>
          </a:p>
          <a:p>
            <a:pPr marL="457200" lvl="0" indent="-400050" algn="l" rtl="0">
              <a:lnSpc>
                <a:spcPct val="115000"/>
              </a:lnSpc>
              <a:spcBef>
                <a:spcPts val="1200"/>
              </a:spcBef>
              <a:spcAft>
                <a:spcPts val="0"/>
              </a:spcAft>
              <a:buClr>
                <a:schemeClr val="lt1"/>
              </a:buClr>
              <a:buSzPts val="2160"/>
              <a:buChar char="●"/>
            </a:pPr>
            <a:r>
              <a:rPr lang="en-US" sz="2700"/>
              <a:t>Apply the principle that energy and matter are conserved, not created or destroyed.</a:t>
            </a:r>
            <a:endParaRPr sz="2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136e2dfaef7_0_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1800"/>
              <a:buNone/>
            </a:pPr>
            <a:r>
              <a:rPr lang="en-US"/>
              <a:t>Bell Ringer</a:t>
            </a:r>
            <a:endParaRPr/>
          </a:p>
        </p:txBody>
      </p:sp>
      <p:sp>
        <p:nvSpPr>
          <p:cNvPr id="105" name="Google Shape;105;g136e2dfaef7_0_0"/>
          <p:cNvSpPr txBox="1">
            <a:spLocks noGrp="1"/>
          </p:cNvSpPr>
          <p:nvPr>
            <p:ph type="body" idx="1"/>
          </p:nvPr>
        </p:nvSpPr>
        <p:spPr>
          <a:xfrm>
            <a:off x="457200" y="1440075"/>
            <a:ext cx="5521500" cy="33261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Font typeface="Calibri"/>
              <a:buChar char="•"/>
            </a:pPr>
            <a:r>
              <a:rPr lang="en-US" sz="2900" b="0" i="0" u="none" strike="noStrike">
                <a:solidFill>
                  <a:srgbClr val="000000"/>
                </a:solidFill>
                <a:latin typeface="Calibri"/>
                <a:ea typeface="Calibri"/>
                <a:cs typeface="Calibri"/>
                <a:sym typeface="Calibri"/>
              </a:rPr>
              <a:t>On </a:t>
            </a:r>
            <a:r>
              <a:rPr lang="en-US" sz="2900">
                <a:solidFill>
                  <a:srgbClr val="000000"/>
                </a:solidFill>
              </a:rPr>
              <a:t>a piece of paper, write down any three things you know about chemical reactions.</a:t>
            </a:r>
            <a:endParaRPr sz="2900">
              <a:solidFill>
                <a:srgbClr val="000000"/>
              </a:solidFill>
            </a:endParaRPr>
          </a:p>
          <a:p>
            <a:pPr marL="457200" lvl="0" indent="-393700" algn="l" rtl="0">
              <a:lnSpc>
                <a:spcPct val="100000"/>
              </a:lnSpc>
              <a:spcBef>
                <a:spcPts val="0"/>
              </a:spcBef>
              <a:spcAft>
                <a:spcPts val="0"/>
              </a:spcAft>
              <a:buSzPts val="2600"/>
              <a:buFont typeface="Calibri"/>
              <a:buChar char="•"/>
            </a:pPr>
            <a:r>
              <a:rPr lang="en-US" sz="2900">
                <a:solidFill>
                  <a:srgbClr val="000000"/>
                </a:solidFill>
              </a:rPr>
              <a:t>After time is up, share with your partner what you wrote and come up with a group summary.</a:t>
            </a:r>
            <a:endParaRPr sz="2900">
              <a:solidFill>
                <a:srgbClr val="000000"/>
              </a:solidFill>
            </a:endParaRPr>
          </a:p>
          <a:p>
            <a:pPr marL="457200" lvl="0" indent="-393700" algn="l" rtl="0">
              <a:lnSpc>
                <a:spcPct val="100000"/>
              </a:lnSpc>
              <a:spcBef>
                <a:spcPts val="0"/>
              </a:spcBef>
              <a:spcAft>
                <a:spcPts val="0"/>
              </a:spcAft>
              <a:buSzPts val="2600"/>
              <a:buFont typeface="Calibri"/>
              <a:buChar char="•"/>
            </a:pPr>
            <a:r>
              <a:rPr lang="en-US" sz="2900"/>
              <a:t>Be prepared to share out. :)</a:t>
            </a:r>
            <a:endParaRPr sz="2900"/>
          </a:p>
          <a:p>
            <a:pPr marL="457200" lvl="0" indent="0" algn="l" rtl="0">
              <a:lnSpc>
                <a:spcPct val="100000"/>
              </a:lnSpc>
              <a:spcBef>
                <a:spcPts val="0"/>
              </a:spcBef>
              <a:spcAft>
                <a:spcPts val="0"/>
              </a:spcAft>
              <a:buSzPts val="2400"/>
              <a:buNone/>
            </a:pPr>
            <a:endParaRPr sz="2900" b="1">
              <a:solidFill>
                <a:srgbClr val="000000"/>
              </a:solidFill>
            </a:endParaRPr>
          </a:p>
          <a:p>
            <a:pPr marL="457200" lvl="0" indent="0" algn="l" rtl="0">
              <a:lnSpc>
                <a:spcPct val="100000"/>
              </a:lnSpc>
              <a:spcBef>
                <a:spcPts val="0"/>
              </a:spcBef>
              <a:spcAft>
                <a:spcPts val="0"/>
              </a:spcAft>
              <a:buSzPts val="2400"/>
              <a:buNone/>
            </a:pPr>
            <a:br>
              <a:rPr lang="en-US" sz="3500"/>
            </a:br>
            <a:endParaRPr sz="3500"/>
          </a:p>
        </p:txBody>
      </p:sp>
      <p:pic>
        <p:nvPicPr>
          <p:cNvPr id="106" name="Google Shape;106;g136e2dfaef7_0_0"/>
          <p:cNvPicPr preferRelativeResize="0"/>
          <p:nvPr/>
        </p:nvPicPr>
        <p:blipFill rotWithShape="1">
          <a:blip r:embed="rId3">
            <a:alphaModFix/>
          </a:blip>
          <a:srcRect/>
          <a:stretch/>
        </p:blipFill>
        <p:spPr>
          <a:xfrm>
            <a:off x="6131650" y="1850025"/>
            <a:ext cx="2393725" cy="1443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Think about this...</a:t>
            </a:r>
            <a:endParaRPr/>
          </a:p>
        </p:txBody>
      </p:sp>
      <p:sp>
        <p:nvSpPr>
          <p:cNvPr id="112" name="Google Shape;112;p5"/>
          <p:cNvSpPr/>
          <p:nvPr/>
        </p:nvSpPr>
        <p:spPr>
          <a:xfrm>
            <a:off x="3369625" y="2846750"/>
            <a:ext cx="1710600" cy="501600"/>
          </a:xfrm>
          <a:prstGeom prst="rightArrow">
            <a:avLst>
              <a:gd name="adj1" fmla="val 50000"/>
              <a:gd name="adj2" fmla="val 50000"/>
            </a:avLst>
          </a:prstGeom>
          <a:solidFill>
            <a:srgbClr val="971D2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5"/>
          <p:cNvSpPr txBox="1"/>
          <p:nvPr/>
        </p:nvSpPr>
        <p:spPr>
          <a:xfrm>
            <a:off x="430825" y="2747150"/>
            <a:ext cx="3620400" cy="70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971D20"/>
                </a:solidFill>
                <a:latin typeface="Calibri"/>
                <a:ea typeface="Calibri"/>
                <a:cs typeface="Calibri"/>
                <a:sym typeface="Calibri"/>
              </a:rPr>
              <a:t>Reactants </a:t>
            </a:r>
            <a:endParaRPr sz="3200" b="1" i="0" u="none" strike="noStrike" cap="none">
              <a:solidFill>
                <a:srgbClr val="971D20"/>
              </a:solidFill>
              <a:latin typeface="Calibri"/>
              <a:ea typeface="Calibri"/>
              <a:cs typeface="Calibri"/>
              <a:sym typeface="Calibri"/>
            </a:endParaRPr>
          </a:p>
        </p:txBody>
      </p:sp>
      <p:sp>
        <p:nvSpPr>
          <p:cNvPr id="114" name="Google Shape;114;p5"/>
          <p:cNvSpPr txBox="1"/>
          <p:nvPr/>
        </p:nvSpPr>
        <p:spPr>
          <a:xfrm>
            <a:off x="5080213" y="2744450"/>
            <a:ext cx="2359800" cy="70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971D20"/>
                </a:solidFill>
                <a:latin typeface="Calibri"/>
                <a:ea typeface="Calibri"/>
                <a:cs typeface="Calibri"/>
                <a:sym typeface="Calibri"/>
              </a:rPr>
              <a:t>Products</a:t>
            </a:r>
            <a:endParaRPr sz="3200" b="1" i="0" u="none" strike="noStrike" cap="none">
              <a:solidFill>
                <a:srgbClr val="971D2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0"/>
          <p:cNvSpPr txBox="1">
            <a:spLocks noGrp="1"/>
          </p:cNvSpPr>
          <p:nvPr>
            <p:ph type="title"/>
          </p:nvPr>
        </p:nvSpPr>
        <p:spPr>
          <a:xfrm>
            <a:off x="457200" y="285277"/>
            <a:ext cx="3225625"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Card Sort </a:t>
            </a:r>
            <a:endParaRPr/>
          </a:p>
        </p:txBody>
      </p:sp>
      <p:sp>
        <p:nvSpPr>
          <p:cNvPr id="120" name="Google Shape;120;p10"/>
          <p:cNvSpPr txBox="1">
            <a:spLocks noGrp="1"/>
          </p:cNvSpPr>
          <p:nvPr>
            <p:ph type="body" idx="1"/>
          </p:nvPr>
        </p:nvSpPr>
        <p:spPr>
          <a:xfrm>
            <a:off x="428822" y="956691"/>
            <a:ext cx="5889997" cy="3169164"/>
          </a:xfrm>
          <a:prstGeom prst="rect">
            <a:avLst/>
          </a:prstGeom>
          <a:noFill/>
          <a:ln>
            <a:noFill/>
          </a:ln>
        </p:spPr>
        <p:txBody>
          <a:bodyPr spcFirstLastPara="1" wrap="square" lIns="45700" tIns="0" rIns="45700" bIns="0" anchor="ctr" anchorCtr="0">
            <a:noAutofit/>
          </a:bodyPr>
          <a:lstStyle/>
          <a:p>
            <a:pPr marL="0" lvl="0" indent="0" algn="l" rtl="0">
              <a:lnSpc>
                <a:spcPct val="100000"/>
              </a:lnSpc>
              <a:spcBef>
                <a:spcPts val="0"/>
              </a:spcBef>
              <a:spcAft>
                <a:spcPts val="0"/>
              </a:spcAft>
              <a:buSzPts val="2600"/>
              <a:buNone/>
            </a:pPr>
            <a:r>
              <a:rPr lang="en-US"/>
              <a:t>As a group: </a:t>
            </a:r>
            <a:endParaRPr/>
          </a:p>
          <a:p>
            <a:pPr marL="457200" lvl="0" indent="-393700" algn="l" rtl="0">
              <a:lnSpc>
                <a:spcPct val="100000"/>
              </a:lnSpc>
              <a:spcBef>
                <a:spcPts val="0"/>
              </a:spcBef>
              <a:spcAft>
                <a:spcPts val="0"/>
              </a:spcAft>
              <a:buSzPts val="2600"/>
              <a:buChar char="•"/>
            </a:pPr>
            <a:r>
              <a:rPr lang="en-US"/>
              <a:t>Take a moment to review all of the different items you have.</a:t>
            </a:r>
            <a:endParaRPr/>
          </a:p>
          <a:p>
            <a:pPr marL="457200" lvl="0" indent="-393700" algn="l" rtl="0">
              <a:lnSpc>
                <a:spcPct val="100000"/>
              </a:lnSpc>
              <a:spcBef>
                <a:spcPts val="0"/>
              </a:spcBef>
              <a:spcAft>
                <a:spcPts val="0"/>
              </a:spcAft>
              <a:buSzPts val="2600"/>
              <a:buChar char="•"/>
            </a:pPr>
            <a:r>
              <a:rPr lang="en-US"/>
              <a:t>Determine what cards go together. </a:t>
            </a:r>
            <a:endParaRPr/>
          </a:p>
          <a:p>
            <a:pPr marL="457200" lvl="0" indent="-393700" algn="l" rtl="0">
              <a:lnSpc>
                <a:spcPct val="100000"/>
              </a:lnSpc>
              <a:spcBef>
                <a:spcPts val="0"/>
              </a:spcBef>
              <a:spcAft>
                <a:spcPts val="0"/>
              </a:spcAft>
              <a:buSzPts val="2600"/>
              <a:buChar char="•"/>
            </a:pPr>
            <a:r>
              <a:rPr lang="en-US"/>
              <a:t>Discuss why you might group these together.</a:t>
            </a:r>
            <a:endParaRPr/>
          </a:p>
        </p:txBody>
      </p:sp>
      <p:pic>
        <p:nvPicPr>
          <p:cNvPr id="121" name="Google Shape;121;p10"/>
          <p:cNvPicPr preferRelativeResize="0"/>
          <p:nvPr/>
        </p:nvPicPr>
        <p:blipFill rotWithShape="1">
          <a:blip r:embed="rId3">
            <a:alphaModFix/>
          </a:blip>
          <a:srcRect/>
          <a:stretch/>
        </p:blipFill>
        <p:spPr>
          <a:xfrm>
            <a:off x="6429178" y="1385316"/>
            <a:ext cx="2310872" cy="12976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fa56168ead_0_0"/>
          <p:cNvSpPr txBox="1">
            <a:spLocks noGrp="1"/>
          </p:cNvSpPr>
          <p:nvPr>
            <p:ph type="title"/>
          </p:nvPr>
        </p:nvSpPr>
        <p:spPr>
          <a:xfrm>
            <a:off x="1896450" y="848750"/>
            <a:ext cx="1850100" cy="4668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Reactants </a:t>
            </a:r>
            <a:endParaRPr/>
          </a:p>
        </p:txBody>
      </p:sp>
      <p:sp>
        <p:nvSpPr>
          <p:cNvPr id="127" name="Google Shape;127;gfa56168ead_0_0"/>
          <p:cNvSpPr txBox="1"/>
          <p:nvPr/>
        </p:nvSpPr>
        <p:spPr>
          <a:xfrm>
            <a:off x="6159500" y="712700"/>
            <a:ext cx="2022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accent4"/>
                </a:solidFill>
                <a:latin typeface="Calibri"/>
                <a:ea typeface="Calibri"/>
                <a:cs typeface="Calibri"/>
                <a:sym typeface="Calibri"/>
              </a:rPr>
              <a:t>Products</a:t>
            </a:r>
            <a:endParaRPr sz="1400" b="0" i="0" u="none" strike="noStrike" cap="none">
              <a:solidFill>
                <a:srgbClr val="000000"/>
              </a:solidFill>
              <a:latin typeface="Arial"/>
              <a:ea typeface="Arial"/>
              <a:cs typeface="Arial"/>
              <a:sym typeface="Arial"/>
            </a:endParaRPr>
          </a:p>
        </p:txBody>
      </p:sp>
      <p:sp>
        <p:nvSpPr>
          <p:cNvPr id="128" name="Google Shape;128;gfa56168ead_0_0"/>
          <p:cNvSpPr txBox="1"/>
          <p:nvPr/>
        </p:nvSpPr>
        <p:spPr>
          <a:xfrm>
            <a:off x="2455350" y="2449025"/>
            <a:ext cx="732300" cy="846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300"/>
              <a:buFont typeface="Arial"/>
              <a:buNone/>
            </a:pPr>
            <a:r>
              <a:rPr lang="en-US" sz="4300" b="0" i="0" u="none" strike="noStrike" cap="none" dirty="0">
                <a:solidFill>
                  <a:schemeClr val="accent4"/>
                </a:solidFill>
                <a:latin typeface="Calibri"/>
                <a:ea typeface="Calibri"/>
                <a:cs typeface="Calibri"/>
                <a:sym typeface="Calibri"/>
              </a:rPr>
              <a:t>+</a:t>
            </a:r>
            <a:endParaRPr sz="2100" b="0" i="0" u="none" strike="noStrike" cap="none" dirty="0">
              <a:solidFill>
                <a:srgbClr val="000000"/>
              </a:solidFill>
              <a:latin typeface="Arial"/>
              <a:ea typeface="Arial"/>
              <a:cs typeface="Arial"/>
              <a:sym typeface="Arial"/>
            </a:endParaRPr>
          </a:p>
        </p:txBody>
      </p:sp>
      <p:cxnSp>
        <p:nvCxnSpPr>
          <p:cNvPr id="130" name="Google Shape;130;gfa56168ead_0_0"/>
          <p:cNvCxnSpPr>
            <a:stCxn id="127" idx="2"/>
          </p:cNvCxnSpPr>
          <p:nvPr/>
        </p:nvCxnSpPr>
        <p:spPr>
          <a:xfrm>
            <a:off x="7170500" y="1451600"/>
            <a:ext cx="5100" cy="432300"/>
          </a:xfrm>
          <a:prstGeom prst="straightConnector1">
            <a:avLst/>
          </a:prstGeom>
          <a:noFill/>
          <a:ln w="9525" cap="flat" cmpd="sng">
            <a:solidFill>
              <a:schemeClr val="dk2"/>
            </a:solidFill>
            <a:prstDash val="solid"/>
            <a:round/>
            <a:headEnd type="none" w="sm" len="sm"/>
            <a:tailEnd type="triangle" w="med" len="med"/>
          </a:ln>
        </p:spPr>
      </p:cxnSp>
      <p:cxnSp>
        <p:nvCxnSpPr>
          <p:cNvPr id="131" name="Google Shape;131;gfa56168ead_0_0"/>
          <p:cNvCxnSpPr/>
          <p:nvPr/>
        </p:nvCxnSpPr>
        <p:spPr>
          <a:xfrm flipH="1">
            <a:off x="2820450" y="1326088"/>
            <a:ext cx="2100" cy="166200"/>
          </a:xfrm>
          <a:prstGeom prst="straightConnector1">
            <a:avLst/>
          </a:prstGeom>
          <a:noFill/>
          <a:ln w="9525" cap="flat" cmpd="sng">
            <a:solidFill>
              <a:schemeClr val="dk2"/>
            </a:solidFill>
            <a:prstDash val="solid"/>
            <a:round/>
            <a:headEnd type="none" w="sm" len="sm"/>
            <a:tailEnd type="none" w="sm" len="sm"/>
          </a:ln>
        </p:spPr>
      </p:cxnSp>
      <p:cxnSp>
        <p:nvCxnSpPr>
          <p:cNvPr id="132" name="Google Shape;132;gfa56168ead_0_0"/>
          <p:cNvCxnSpPr/>
          <p:nvPr/>
        </p:nvCxnSpPr>
        <p:spPr>
          <a:xfrm>
            <a:off x="1803400" y="1502825"/>
            <a:ext cx="2163300" cy="0"/>
          </a:xfrm>
          <a:prstGeom prst="straightConnector1">
            <a:avLst/>
          </a:prstGeom>
          <a:noFill/>
          <a:ln w="9525" cap="flat" cmpd="sng">
            <a:solidFill>
              <a:schemeClr val="dk2"/>
            </a:solidFill>
            <a:prstDash val="solid"/>
            <a:round/>
            <a:headEnd type="none" w="sm" len="sm"/>
            <a:tailEnd type="none" w="sm" len="sm"/>
          </a:ln>
        </p:spPr>
      </p:cxnSp>
      <p:cxnSp>
        <p:nvCxnSpPr>
          <p:cNvPr id="133" name="Google Shape;133;gfa56168ead_0_0"/>
          <p:cNvCxnSpPr/>
          <p:nvPr/>
        </p:nvCxnSpPr>
        <p:spPr>
          <a:xfrm>
            <a:off x="1803400" y="1494200"/>
            <a:ext cx="8400" cy="410700"/>
          </a:xfrm>
          <a:prstGeom prst="straightConnector1">
            <a:avLst/>
          </a:prstGeom>
          <a:noFill/>
          <a:ln w="9525" cap="flat" cmpd="sng">
            <a:solidFill>
              <a:schemeClr val="dk2"/>
            </a:solidFill>
            <a:prstDash val="solid"/>
            <a:round/>
            <a:headEnd type="none" w="sm" len="sm"/>
            <a:tailEnd type="triangle" w="med" len="med"/>
          </a:ln>
        </p:spPr>
      </p:cxnSp>
      <p:cxnSp>
        <p:nvCxnSpPr>
          <p:cNvPr id="134" name="Google Shape;134;gfa56168ead_0_0"/>
          <p:cNvCxnSpPr/>
          <p:nvPr/>
        </p:nvCxnSpPr>
        <p:spPr>
          <a:xfrm>
            <a:off x="3966700" y="1494188"/>
            <a:ext cx="8400" cy="410700"/>
          </a:xfrm>
          <a:prstGeom prst="straightConnector1">
            <a:avLst/>
          </a:prstGeom>
          <a:noFill/>
          <a:ln w="9525" cap="flat" cmpd="sng">
            <a:solidFill>
              <a:schemeClr val="dk2"/>
            </a:solidFill>
            <a:prstDash val="solid"/>
            <a:round/>
            <a:headEnd type="none" w="sm" len="sm"/>
            <a:tailEnd type="triangle" w="med" len="med"/>
          </a:ln>
        </p:spPr>
      </p:cxnSp>
      <p:pic>
        <p:nvPicPr>
          <p:cNvPr id="135" name="Google Shape;135;gfa56168ead_0_0"/>
          <p:cNvPicPr preferRelativeResize="0"/>
          <p:nvPr/>
        </p:nvPicPr>
        <p:blipFill rotWithShape="1">
          <a:blip r:embed="rId3">
            <a:alphaModFix/>
          </a:blip>
          <a:srcRect/>
          <a:stretch/>
        </p:blipFill>
        <p:spPr>
          <a:xfrm>
            <a:off x="152400" y="2057300"/>
            <a:ext cx="2150550" cy="2150550"/>
          </a:xfrm>
          <a:prstGeom prst="rect">
            <a:avLst/>
          </a:prstGeom>
          <a:noFill/>
          <a:ln>
            <a:noFill/>
          </a:ln>
        </p:spPr>
      </p:pic>
      <p:pic>
        <p:nvPicPr>
          <p:cNvPr id="136" name="Google Shape;136;gfa56168ead_0_0"/>
          <p:cNvPicPr preferRelativeResize="0"/>
          <p:nvPr/>
        </p:nvPicPr>
        <p:blipFill rotWithShape="1">
          <a:blip r:embed="rId4">
            <a:alphaModFix/>
          </a:blip>
          <a:srcRect/>
          <a:stretch/>
        </p:blipFill>
        <p:spPr>
          <a:xfrm>
            <a:off x="3290163" y="2192775"/>
            <a:ext cx="1879600" cy="1879600"/>
          </a:xfrm>
          <a:prstGeom prst="rect">
            <a:avLst/>
          </a:prstGeom>
          <a:noFill/>
          <a:ln>
            <a:noFill/>
          </a:ln>
        </p:spPr>
      </p:pic>
      <p:pic>
        <p:nvPicPr>
          <p:cNvPr id="137" name="Google Shape;137;gfa56168ead_0_0"/>
          <p:cNvPicPr preferRelativeResize="0"/>
          <p:nvPr/>
        </p:nvPicPr>
        <p:blipFill rotWithShape="1">
          <a:blip r:embed="rId5">
            <a:alphaModFix/>
          </a:blip>
          <a:srcRect/>
          <a:stretch/>
        </p:blipFill>
        <p:spPr>
          <a:xfrm>
            <a:off x="6157000" y="2050925"/>
            <a:ext cx="2163300" cy="2163300"/>
          </a:xfrm>
          <a:prstGeom prst="rect">
            <a:avLst/>
          </a:prstGeom>
          <a:noFill/>
          <a:ln>
            <a:noFill/>
          </a:ln>
        </p:spPr>
      </p:pic>
      <p:sp>
        <p:nvSpPr>
          <p:cNvPr id="2" name="Arrow: Right 1">
            <a:extLst>
              <a:ext uri="{FF2B5EF4-FFF2-40B4-BE49-F238E27FC236}">
                <a16:creationId xmlns:a16="http://schemas.microsoft.com/office/drawing/2014/main" id="{A415543D-A49F-547C-CFE8-0513B23F42C3}"/>
              </a:ext>
            </a:extLst>
          </p:cNvPr>
          <p:cNvSpPr/>
          <p:nvPr/>
        </p:nvSpPr>
        <p:spPr>
          <a:xfrm>
            <a:off x="5372100" y="2812473"/>
            <a:ext cx="619991" cy="148936"/>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fa56168ead_0_49"/>
          <p:cNvSpPr txBox="1">
            <a:spLocks noGrp="1"/>
          </p:cNvSpPr>
          <p:nvPr>
            <p:ph type="title"/>
          </p:nvPr>
        </p:nvSpPr>
        <p:spPr>
          <a:xfrm>
            <a:off x="1896450" y="848750"/>
            <a:ext cx="1850100" cy="4668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Reactants </a:t>
            </a:r>
            <a:endParaRPr/>
          </a:p>
        </p:txBody>
      </p:sp>
      <p:sp>
        <p:nvSpPr>
          <p:cNvPr id="143" name="Google Shape;143;gfa56168ead_0_49"/>
          <p:cNvSpPr txBox="1"/>
          <p:nvPr/>
        </p:nvSpPr>
        <p:spPr>
          <a:xfrm>
            <a:off x="6159500" y="712700"/>
            <a:ext cx="2022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accent4"/>
                </a:solidFill>
                <a:latin typeface="Calibri"/>
                <a:ea typeface="Calibri"/>
                <a:cs typeface="Calibri"/>
                <a:sym typeface="Calibri"/>
              </a:rPr>
              <a:t>Products</a:t>
            </a:r>
            <a:endParaRPr sz="1400" b="0" i="0" u="none" strike="noStrike" cap="none">
              <a:solidFill>
                <a:srgbClr val="000000"/>
              </a:solidFill>
              <a:latin typeface="Arial"/>
              <a:ea typeface="Arial"/>
              <a:cs typeface="Arial"/>
              <a:sym typeface="Arial"/>
            </a:endParaRPr>
          </a:p>
        </p:txBody>
      </p:sp>
      <p:sp>
        <p:nvSpPr>
          <p:cNvPr id="144" name="Google Shape;144;gfa56168ead_0_49"/>
          <p:cNvSpPr txBox="1"/>
          <p:nvPr/>
        </p:nvSpPr>
        <p:spPr>
          <a:xfrm>
            <a:off x="2455350" y="2449025"/>
            <a:ext cx="732300" cy="846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300"/>
              <a:buFont typeface="Arial"/>
              <a:buNone/>
            </a:pPr>
            <a:r>
              <a:rPr lang="en-US" sz="4300" b="0" i="0" u="none" strike="noStrike" cap="none">
                <a:solidFill>
                  <a:schemeClr val="accent4"/>
                </a:solidFill>
                <a:latin typeface="Calibri"/>
                <a:ea typeface="Calibri"/>
                <a:cs typeface="Calibri"/>
                <a:sym typeface="Calibri"/>
              </a:rPr>
              <a:t>+</a:t>
            </a:r>
            <a:endParaRPr sz="2100" b="0" i="0" u="none" strike="noStrike" cap="none">
              <a:solidFill>
                <a:srgbClr val="000000"/>
              </a:solidFill>
              <a:latin typeface="Arial"/>
              <a:ea typeface="Arial"/>
              <a:cs typeface="Arial"/>
              <a:sym typeface="Arial"/>
            </a:endParaRPr>
          </a:p>
        </p:txBody>
      </p:sp>
      <p:cxnSp>
        <p:nvCxnSpPr>
          <p:cNvPr id="146" name="Google Shape;146;gfa56168ead_0_49"/>
          <p:cNvCxnSpPr>
            <a:stCxn id="143" idx="2"/>
          </p:cNvCxnSpPr>
          <p:nvPr/>
        </p:nvCxnSpPr>
        <p:spPr>
          <a:xfrm>
            <a:off x="7170500" y="1451600"/>
            <a:ext cx="5100" cy="432300"/>
          </a:xfrm>
          <a:prstGeom prst="straightConnector1">
            <a:avLst/>
          </a:prstGeom>
          <a:noFill/>
          <a:ln w="9525" cap="flat" cmpd="sng">
            <a:solidFill>
              <a:schemeClr val="dk2"/>
            </a:solidFill>
            <a:prstDash val="solid"/>
            <a:round/>
            <a:headEnd type="none" w="sm" len="sm"/>
            <a:tailEnd type="triangle" w="med" len="med"/>
          </a:ln>
        </p:spPr>
      </p:cxnSp>
      <p:cxnSp>
        <p:nvCxnSpPr>
          <p:cNvPr id="147" name="Google Shape;147;gfa56168ead_0_49"/>
          <p:cNvCxnSpPr/>
          <p:nvPr/>
        </p:nvCxnSpPr>
        <p:spPr>
          <a:xfrm flipH="1">
            <a:off x="2820450" y="1326088"/>
            <a:ext cx="2100" cy="166200"/>
          </a:xfrm>
          <a:prstGeom prst="straightConnector1">
            <a:avLst/>
          </a:prstGeom>
          <a:noFill/>
          <a:ln w="9525" cap="flat" cmpd="sng">
            <a:solidFill>
              <a:schemeClr val="dk2"/>
            </a:solidFill>
            <a:prstDash val="solid"/>
            <a:round/>
            <a:headEnd type="none" w="sm" len="sm"/>
            <a:tailEnd type="none" w="sm" len="sm"/>
          </a:ln>
        </p:spPr>
      </p:cxnSp>
      <p:cxnSp>
        <p:nvCxnSpPr>
          <p:cNvPr id="148" name="Google Shape;148;gfa56168ead_0_49"/>
          <p:cNvCxnSpPr/>
          <p:nvPr/>
        </p:nvCxnSpPr>
        <p:spPr>
          <a:xfrm>
            <a:off x="1803400" y="1502825"/>
            <a:ext cx="2163300" cy="0"/>
          </a:xfrm>
          <a:prstGeom prst="straightConnector1">
            <a:avLst/>
          </a:prstGeom>
          <a:noFill/>
          <a:ln w="9525" cap="flat" cmpd="sng">
            <a:solidFill>
              <a:schemeClr val="dk2"/>
            </a:solidFill>
            <a:prstDash val="solid"/>
            <a:round/>
            <a:headEnd type="none" w="sm" len="sm"/>
            <a:tailEnd type="none" w="sm" len="sm"/>
          </a:ln>
        </p:spPr>
      </p:cxnSp>
      <p:cxnSp>
        <p:nvCxnSpPr>
          <p:cNvPr id="149" name="Google Shape;149;gfa56168ead_0_49"/>
          <p:cNvCxnSpPr/>
          <p:nvPr/>
        </p:nvCxnSpPr>
        <p:spPr>
          <a:xfrm>
            <a:off x="1803400" y="1494200"/>
            <a:ext cx="8400" cy="410700"/>
          </a:xfrm>
          <a:prstGeom prst="straightConnector1">
            <a:avLst/>
          </a:prstGeom>
          <a:noFill/>
          <a:ln w="9525" cap="flat" cmpd="sng">
            <a:solidFill>
              <a:schemeClr val="dk2"/>
            </a:solidFill>
            <a:prstDash val="solid"/>
            <a:round/>
            <a:headEnd type="none" w="sm" len="sm"/>
            <a:tailEnd type="triangle" w="med" len="med"/>
          </a:ln>
        </p:spPr>
      </p:cxnSp>
      <p:cxnSp>
        <p:nvCxnSpPr>
          <p:cNvPr id="150" name="Google Shape;150;gfa56168ead_0_49"/>
          <p:cNvCxnSpPr/>
          <p:nvPr/>
        </p:nvCxnSpPr>
        <p:spPr>
          <a:xfrm>
            <a:off x="3966700" y="1494188"/>
            <a:ext cx="8400" cy="410700"/>
          </a:xfrm>
          <a:prstGeom prst="straightConnector1">
            <a:avLst/>
          </a:prstGeom>
          <a:noFill/>
          <a:ln w="9525" cap="flat" cmpd="sng">
            <a:solidFill>
              <a:schemeClr val="dk2"/>
            </a:solidFill>
            <a:prstDash val="solid"/>
            <a:round/>
            <a:headEnd type="none" w="sm" len="sm"/>
            <a:tailEnd type="triangle" w="med" len="med"/>
          </a:ln>
        </p:spPr>
      </p:cxnSp>
      <p:pic>
        <p:nvPicPr>
          <p:cNvPr id="151" name="Google Shape;151;gfa56168ead_0_49"/>
          <p:cNvPicPr preferRelativeResize="0"/>
          <p:nvPr/>
        </p:nvPicPr>
        <p:blipFill rotWithShape="1">
          <a:blip r:embed="rId3">
            <a:alphaModFix/>
          </a:blip>
          <a:srcRect/>
          <a:stretch/>
        </p:blipFill>
        <p:spPr>
          <a:xfrm>
            <a:off x="152400" y="2057300"/>
            <a:ext cx="2150550" cy="2150550"/>
          </a:xfrm>
          <a:prstGeom prst="rect">
            <a:avLst/>
          </a:prstGeom>
          <a:noFill/>
          <a:ln>
            <a:noFill/>
          </a:ln>
        </p:spPr>
      </p:pic>
      <p:pic>
        <p:nvPicPr>
          <p:cNvPr id="152" name="Google Shape;152;gfa56168ead_0_49"/>
          <p:cNvPicPr preferRelativeResize="0"/>
          <p:nvPr/>
        </p:nvPicPr>
        <p:blipFill rotWithShape="1">
          <a:blip r:embed="rId4">
            <a:alphaModFix/>
          </a:blip>
          <a:srcRect/>
          <a:stretch/>
        </p:blipFill>
        <p:spPr>
          <a:xfrm>
            <a:off x="3290163" y="2192775"/>
            <a:ext cx="1879600" cy="1879600"/>
          </a:xfrm>
          <a:prstGeom prst="rect">
            <a:avLst/>
          </a:prstGeom>
          <a:noFill/>
          <a:ln>
            <a:noFill/>
          </a:ln>
        </p:spPr>
      </p:pic>
      <p:pic>
        <p:nvPicPr>
          <p:cNvPr id="153" name="Google Shape;153;gfa56168ead_0_49"/>
          <p:cNvPicPr preferRelativeResize="0"/>
          <p:nvPr/>
        </p:nvPicPr>
        <p:blipFill rotWithShape="1">
          <a:blip r:embed="rId5">
            <a:alphaModFix/>
          </a:blip>
          <a:srcRect/>
          <a:stretch/>
        </p:blipFill>
        <p:spPr>
          <a:xfrm>
            <a:off x="6107063" y="1715263"/>
            <a:ext cx="2834635" cy="2834635"/>
          </a:xfrm>
          <a:prstGeom prst="rect">
            <a:avLst/>
          </a:prstGeom>
          <a:noFill/>
          <a:ln>
            <a:noFill/>
          </a:ln>
        </p:spPr>
      </p:pic>
      <p:sp>
        <p:nvSpPr>
          <p:cNvPr id="4" name="Arrow: Right 3">
            <a:extLst>
              <a:ext uri="{FF2B5EF4-FFF2-40B4-BE49-F238E27FC236}">
                <a16:creationId xmlns:a16="http://schemas.microsoft.com/office/drawing/2014/main" id="{AE4BF093-774F-E3B9-7303-238BFBC6C5F9}"/>
              </a:ext>
            </a:extLst>
          </p:cNvPr>
          <p:cNvSpPr/>
          <p:nvPr/>
        </p:nvSpPr>
        <p:spPr>
          <a:xfrm>
            <a:off x="5372100" y="2812473"/>
            <a:ext cx="619991" cy="148936"/>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869</Words>
  <Application>Microsoft Office PowerPoint</Application>
  <PresentationFormat>On-screen Show (16:9)</PresentationFormat>
  <Paragraphs>98</Paragraphs>
  <Slides>23</Slides>
  <Notes>23</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Noto Sans Symbols</vt:lpstr>
      <vt:lpstr>Arial</vt:lpstr>
      <vt:lpstr>Georgia</vt:lpstr>
      <vt:lpstr>Roboto</vt:lpstr>
      <vt:lpstr>Calibri</vt:lpstr>
      <vt:lpstr>Constantia</vt:lpstr>
      <vt:lpstr>LEARN theme</vt:lpstr>
      <vt:lpstr>LEARN theme</vt:lpstr>
      <vt:lpstr>PowerPoint Presentation</vt:lpstr>
      <vt:lpstr>Chemical Equations</vt:lpstr>
      <vt:lpstr>Essential Question</vt:lpstr>
      <vt:lpstr>Learning Objectives</vt:lpstr>
      <vt:lpstr>Bell Ringer</vt:lpstr>
      <vt:lpstr>Think about this...</vt:lpstr>
      <vt:lpstr>Card Sort </vt:lpstr>
      <vt:lpstr>Reactants </vt:lpstr>
      <vt:lpstr>Reactants </vt:lpstr>
      <vt:lpstr>Reactants </vt:lpstr>
      <vt:lpstr>Reactants </vt:lpstr>
      <vt:lpstr>Reactants </vt:lpstr>
      <vt:lpstr>PowerPoint Presentation</vt:lpstr>
      <vt:lpstr>Day 1 Student Survey</vt:lpstr>
      <vt:lpstr>DAY 2</vt:lpstr>
      <vt:lpstr>Types of Chemical Reactions</vt:lpstr>
      <vt:lpstr>Equation Set Up</vt:lpstr>
      <vt:lpstr>Now You Try </vt:lpstr>
      <vt:lpstr>Chat Stations</vt:lpstr>
      <vt:lpstr>Chat Stations</vt:lpstr>
      <vt:lpstr>I Used to Think…But Now I Know... </vt:lpstr>
      <vt:lpstr>PowerPoint Presentation</vt:lpstr>
      <vt:lpstr>Day 2 Student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lastModifiedBy>Bowens, Brittany N.</cp:lastModifiedBy>
  <cp:revision>1</cp:revision>
  <dcterms:modified xsi:type="dcterms:W3CDTF">2022-10-04T15:00:23Z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