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6" r:id="rId1"/>
  </p:sldMasterIdLst>
  <p:notesMasterIdLst>
    <p:notesMasterId r:id="rId17"/>
  </p:notesMasterIdLst>
  <p:sldIdLst>
    <p:sldId id="256" r:id="rId2"/>
    <p:sldId id="266" r:id="rId3"/>
    <p:sldId id="267" r:id="rId4"/>
    <p:sldId id="258" r:id="rId5"/>
    <p:sldId id="268" r:id="rId6"/>
    <p:sldId id="269" r:id="rId7"/>
    <p:sldId id="270" r:id="rId8"/>
    <p:sldId id="271" r:id="rId9"/>
    <p:sldId id="272" r:id="rId10"/>
    <p:sldId id="273" r:id="rId11"/>
    <p:sldId id="274" r:id="rId12"/>
    <p:sldId id="275" r:id="rId13"/>
    <p:sldId id="276" r:id="rId14"/>
    <p:sldId id="277" r:id="rId15"/>
    <p:sldId id="278"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89C3"/>
    <a:srgbClr val="91192A"/>
    <a:srgbClr val="2757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52"/>
    <p:restoredTop sz="94694"/>
  </p:normalViewPr>
  <p:slideViewPr>
    <p:cSldViewPr snapToGrid="0">
      <p:cViewPr varScale="1">
        <p:scale>
          <a:sx n="161" d="100"/>
          <a:sy n="161" d="100"/>
        </p:scale>
        <p:origin x="720" y="20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144"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learn.k20center.ou.edu/strategy/117"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125"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 name="Google Shape;3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dirty="0">
                <a:solidFill>
                  <a:srgbClr val="292929"/>
                </a:solidFill>
              </a:rPr>
              <a:t>K20 Center. (n.d.). How I know it. Strategies. </a:t>
            </a:r>
            <a:r>
              <a:rPr lang="en-US" sz="1100" dirty="0">
                <a:solidFill>
                  <a:srgbClr val="1155CC"/>
                </a:solidFill>
                <a:uFill>
                  <a:noFill/>
                </a:uFill>
                <a:hlinkClick r:id="rId3">
                  <a:extLst>
                    <a:ext uri="{A12FA001-AC4F-418D-AE19-62706E023703}">
                      <ahyp:hlinkClr xmlns:ahyp="http://schemas.microsoft.com/office/drawing/2018/hyperlinkcolor" val="tx"/>
                    </a:ext>
                  </a:extLst>
                </a:hlinkClick>
              </a:rPr>
              <a:t>https://learn.k20center.ou.edu/strategy/144</a:t>
            </a:r>
            <a:endParaRPr lang="en-US" sz="1100" dirty="0">
              <a:solidFill>
                <a:srgbClr val="1155CC"/>
              </a:solidFill>
            </a:endParaRPr>
          </a:p>
          <a:p>
            <a:pPr marL="158750" indent="0">
              <a:buNone/>
            </a:pPr>
            <a:endParaRPr lang="en-US" dirty="0"/>
          </a:p>
        </p:txBody>
      </p:sp>
    </p:spTree>
    <p:extLst>
      <p:ext uri="{BB962C8B-B14F-4D97-AF65-F5344CB8AC3E}">
        <p14:creationId xmlns:p14="http://schemas.microsoft.com/office/powerpoint/2010/main" val="1597592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34c260ff964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 name="Google Shape;49;g34c260ff964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dirty="0">
                <a:solidFill>
                  <a:srgbClr val="292929"/>
                </a:solidFill>
              </a:rPr>
              <a:t>K20 Center. (n.d.). 3-2-1. Strategies. </a:t>
            </a:r>
            <a:r>
              <a:rPr lang="en-US" sz="1100" dirty="0">
                <a:solidFill>
                  <a:srgbClr val="1155CC"/>
                </a:solidFill>
                <a:uFill>
                  <a:noFill/>
                </a:uFill>
                <a:hlinkClick r:id="rId3">
                  <a:extLst>
                    <a:ext uri="{A12FA001-AC4F-418D-AE19-62706E023703}">
                      <ahyp:hlinkClr xmlns:ahyp="http://schemas.microsoft.com/office/drawing/2018/hyperlinkcolor" val="tx"/>
                    </a:ext>
                  </a:extLst>
                </a:hlinkClick>
              </a:rPr>
              <a:t>https://learn.k20center.ou.edu/strategy/117</a:t>
            </a:r>
            <a:endParaRPr lang="en-US" dirty="0"/>
          </a:p>
          <a:p>
            <a:pPr marL="158750" indent="0">
              <a:buNone/>
            </a:pPr>
            <a:endParaRPr lang="en-US" dirty="0"/>
          </a:p>
        </p:txBody>
      </p:sp>
    </p:spTree>
    <p:extLst>
      <p:ext uri="{BB962C8B-B14F-4D97-AF65-F5344CB8AC3E}">
        <p14:creationId xmlns:p14="http://schemas.microsoft.com/office/powerpoint/2010/main" val="2176590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dirty="0">
                <a:solidFill>
                  <a:srgbClr val="292929"/>
                </a:solidFill>
              </a:rPr>
              <a:t>K20 Center. (n.d.). Bell ringers and exit tickets. Strategies. </a:t>
            </a:r>
            <a:r>
              <a:rPr lang="en-US" sz="1100" dirty="0">
                <a:solidFill>
                  <a:srgbClr val="1155CC"/>
                </a:solidFill>
                <a:uFill>
                  <a:noFill/>
                </a:uFill>
                <a:hlinkClick r:id="rId3">
                  <a:extLst>
                    <a:ext uri="{A12FA001-AC4F-418D-AE19-62706E023703}">
                      <ahyp:hlinkClr xmlns:ahyp="http://schemas.microsoft.com/office/drawing/2018/hyperlinkcolor" val="tx"/>
                    </a:ext>
                  </a:extLst>
                </a:hlinkClick>
              </a:rPr>
              <a:t>https://learn.k20center.ou.edu/strategy/125</a:t>
            </a:r>
            <a:endParaRPr lang="en-US" sz="1100" dirty="0">
              <a:solidFill>
                <a:srgbClr val="1155CC"/>
              </a:solidFill>
            </a:endParaRPr>
          </a:p>
          <a:p>
            <a:pPr marL="158750" indent="0">
              <a:buNone/>
            </a:pPr>
            <a:endParaRPr lang="en-US" dirty="0"/>
          </a:p>
        </p:txBody>
      </p:sp>
    </p:spTree>
    <p:extLst>
      <p:ext uri="{BB962C8B-B14F-4D97-AF65-F5344CB8AC3E}">
        <p14:creationId xmlns:p14="http://schemas.microsoft.com/office/powerpoint/2010/main" val="2465516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over" type="title">
  <p:cSld name="TITLE">
    <p:spTree>
      <p:nvGrpSpPr>
        <p:cNvPr id="1" name="Shape 9"/>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type="secHead">
  <p:cSld name="SECTION_HEADER">
    <p:bg>
      <p:bgPr>
        <a:blipFill>
          <a:blip r:embed="rId2">
            <a:alphaModFix/>
          </a:blip>
          <a:stretch>
            <a:fillRect/>
          </a:stretch>
        </a:blipFill>
        <a:effectLst/>
      </p:bgPr>
    </p:bg>
    <p:spTree>
      <p:nvGrpSpPr>
        <p:cNvPr id="1" name="Shape 10"/>
        <p:cNvGrpSpPr/>
        <p:nvPr/>
      </p:nvGrpSpPr>
      <p:grpSpPr>
        <a:xfrm>
          <a:off x="0" y="0"/>
          <a:ext cx="0" cy="0"/>
          <a:chOff x="0" y="0"/>
          <a:chExt cx="0" cy="0"/>
        </a:xfrm>
      </p:grpSpPr>
      <p:sp>
        <p:nvSpPr>
          <p:cNvPr id="11" name="Google Shape;11;p3"/>
          <p:cNvSpPr txBox="1">
            <a:spLocks noGrp="1"/>
          </p:cNvSpPr>
          <p:nvPr>
            <p:ph type="ctrTitle" hasCustomPrompt="1"/>
          </p:nvPr>
        </p:nvSpPr>
        <p:spPr>
          <a:xfrm>
            <a:off x="456175" y="744575"/>
            <a:ext cx="8232300" cy="20526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spcBef>
                <a:spcPts val="0"/>
              </a:spcBef>
              <a:spcAft>
                <a:spcPts val="0"/>
              </a:spcAft>
              <a:buSzPts val="5100"/>
              <a:buFont typeface="Calibri"/>
              <a:buNone/>
              <a:defRPr sz="5100">
                <a:latin typeface="Calibri"/>
                <a:ea typeface="Calibri"/>
                <a:cs typeface="Calibri"/>
                <a:sym typeface="Calibri"/>
              </a:defRPr>
            </a:lvl2pPr>
            <a:lvl3pPr lvl="2">
              <a:spcBef>
                <a:spcPts val="0"/>
              </a:spcBef>
              <a:spcAft>
                <a:spcPts val="0"/>
              </a:spcAft>
              <a:buSzPts val="5100"/>
              <a:buFont typeface="Calibri"/>
              <a:buNone/>
              <a:defRPr sz="5100">
                <a:latin typeface="Calibri"/>
                <a:ea typeface="Calibri"/>
                <a:cs typeface="Calibri"/>
                <a:sym typeface="Calibri"/>
              </a:defRPr>
            </a:lvl3pPr>
            <a:lvl4pPr lvl="3">
              <a:spcBef>
                <a:spcPts val="0"/>
              </a:spcBef>
              <a:spcAft>
                <a:spcPts val="0"/>
              </a:spcAft>
              <a:buSzPts val="5100"/>
              <a:buFont typeface="Calibri"/>
              <a:buNone/>
              <a:defRPr sz="5100">
                <a:latin typeface="Calibri"/>
                <a:ea typeface="Calibri"/>
                <a:cs typeface="Calibri"/>
                <a:sym typeface="Calibri"/>
              </a:defRPr>
            </a:lvl4pPr>
            <a:lvl5pPr lvl="4">
              <a:spcBef>
                <a:spcPts val="0"/>
              </a:spcBef>
              <a:spcAft>
                <a:spcPts val="0"/>
              </a:spcAft>
              <a:buSzPts val="5100"/>
              <a:buFont typeface="Calibri"/>
              <a:buNone/>
              <a:defRPr sz="5100">
                <a:latin typeface="Calibri"/>
                <a:ea typeface="Calibri"/>
                <a:cs typeface="Calibri"/>
                <a:sym typeface="Calibri"/>
              </a:defRPr>
            </a:lvl5pPr>
            <a:lvl6pPr lvl="5">
              <a:spcBef>
                <a:spcPts val="0"/>
              </a:spcBef>
              <a:spcAft>
                <a:spcPts val="0"/>
              </a:spcAft>
              <a:buSzPts val="5100"/>
              <a:buFont typeface="Calibri"/>
              <a:buNone/>
              <a:defRPr sz="5100">
                <a:latin typeface="Calibri"/>
                <a:ea typeface="Calibri"/>
                <a:cs typeface="Calibri"/>
                <a:sym typeface="Calibri"/>
              </a:defRPr>
            </a:lvl6pPr>
            <a:lvl7pPr lvl="6">
              <a:spcBef>
                <a:spcPts val="0"/>
              </a:spcBef>
              <a:spcAft>
                <a:spcPts val="0"/>
              </a:spcAft>
              <a:buSzPts val="5100"/>
              <a:buFont typeface="Calibri"/>
              <a:buNone/>
              <a:defRPr sz="5100">
                <a:latin typeface="Calibri"/>
                <a:ea typeface="Calibri"/>
                <a:cs typeface="Calibri"/>
                <a:sym typeface="Calibri"/>
              </a:defRPr>
            </a:lvl7pPr>
            <a:lvl8pPr lvl="7">
              <a:spcBef>
                <a:spcPts val="0"/>
              </a:spcBef>
              <a:spcAft>
                <a:spcPts val="0"/>
              </a:spcAft>
              <a:buSzPts val="5100"/>
              <a:buFont typeface="Calibri"/>
              <a:buNone/>
              <a:defRPr sz="5100">
                <a:latin typeface="Calibri"/>
                <a:ea typeface="Calibri"/>
                <a:cs typeface="Calibri"/>
                <a:sym typeface="Calibri"/>
              </a:defRPr>
            </a:lvl8pPr>
            <a:lvl9pPr lvl="8">
              <a:spcBef>
                <a:spcPts val="0"/>
              </a:spcBef>
              <a:spcAft>
                <a:spcPts val="0"/>
              </a:spcAft>
              <a:buSzPts val="5100"/>
              <a:buFont typeface="Calibri"/>
              <a:buNone/>
              <a:defRPr sz="5100">
                <a:latin typeface="Calibri"/>
                <a:ea typeface="Calibri"/>
                <a:cs typeface="Calibri"/>
                <a:sym typeface="Calibri"/>
              </a:defRPr>
            </a:lvl9pPr>
          </a:lstStyle>
          <a:p>
            <a:r>
              <a:rPr lang="en-US" dirty="0"/>
              <a:t>Title: Calibri Reg., 50pt</a:t>
            </a:r>
            <a:endParaRPr dirty="0"/>
          </a:p>
        </p:txBody>
      </p:sp>
      <p:sp>
        <p:nvSpPr>
          <p:cNvPr id="12" name="Google Shape;12;p3"/>
          <p:cNvSpPr txBox="1">
            <a:spLocks noGrp="1"/>
          </p:cNvSpPr>
          <p:nvPr>
            <p:ph type="subTitle" idx="1" hasCustomPrompt="1"/>
          </p:nvPr>
        </p:nvSpPr>
        <p:spPr>
          <a:xfrm>
            <a:off x="456175" y="2834125"/>
            <a:ext cx="8232300" cy="792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nSpc>
                <a:spcPct val="100000"/>
              </a:lnSpc>
              <a:spcBef>
                <a:spcPts val="0"/>
              </a:spcBef>
              <a:spcAft>
                <a:spcPts val="0"/>
              </a:spcAft>
              <a:buSzPts val="2700"/>
              <a:buFont typeface="Calibri"/>
              <a:buNone/>
              <a:defRPr sz="2700">
                <a:latin typeface="Calibri"/>
                <a:ea typeface="Calibri"/>
                <a:cs typeface="Calibri"/>
                <a:sym typeface="Calibri"/>
              </a:defRPr>
            </a:lvl2pPr>
            <a:lvl3pPr lvl="2">
              <a:lnSpc>
                <a:spcPct val="100000"/>
              </a:lnSpc>
              <a:spcBef>
                <a:spcPts val="0"/>
              </a:spcBef>
              <a:spcAft>
                <a:spcPts val="0"/>
              </a:spcAft>
              <a:buSzPts val="2700"/>
              <a:buFont typeface="Calibri"/>
              <a:buNone/>
              <a:defRPr sz="2700">
                <a:latin typeface="Calibri"/>
                <a:ea typeface="Calibri"/>
                <a:cs typeface="Calibri"/>
                <a:sym typeface="Calibri"/>
              </a:defRPr>
            </a:lvl3pPr>
            <a:lvl4pPr lvl="3">
              <a:lnSpc>
                <a:spcPct val="100000"/>
              </a:lnSpc>
              <a:spcBef>
                <a:spcPts val="0"/>
              </a:spcBef>
              <a:spcAft>
                <a:spcPts val="0"/>
              </a:spcAft>
              <a:buSzPts val="2700"/>
              <a:buFont typeface="Calibri"/>
              <a:buNone/>
              <a:defRPr sz="2700">
                <a:latin typeface="Calibri"/>
                <a:ea typeface="Calibri"/>
                <a:cs typeface="Calibri"/>
                <a:sym typeface="Calibri"/>
              </a:defRPr>
            </a:lvl4pPr>
            <a:lvl5pPr lvl="4">
              <a:lnSpc>
                <a:spcPct val="100000"/>
              </a:lnSpc>
              <a:spcBef>
                <a:spcPts val="0"/>
              </a:spcBef>
              <a:spcAft>
                <a:spcPts val="0"/>
              </a:spcAft>
              <a:buSzPts val="2700"/>
              <a:buFont typeface="Calibri"/>
              <a:buNone/>
              <a:defRPr sz="2700">
                <a:latin typeface="Calibri"/>
                <a:ea typeface="Calibri"/>
                <a:cs typeface="Calibri"/>
                <a:sym typeface="Calibri"/>
              </a:defRPr>
            </a:lvl5pPr>
            <a:lvl6pPr lvl="5">
              <a:lnSpc>
                <a:spcPct val="100000"/>
              </a:lnSpc>
              <a:spcBef>
                <a:spcPts val="0"/>
              </a:spcBef>
              <a:spcAft>
                <a:spcPts val="0"/>
              </a:spcAft>
              <a:buSzPts val="2700"/>
              <a:buFont typeface="Calibri"/>
              <a:buNone/>
              <a:defRPr sz="2700">
                <a:latin typeface="Calibri"/>
                <a:ea typeface="Calibri"/>
                <a:cs typeface="Calibri"/>
                <a:sym typeface="Calibri"/>
              </a:defRPr>
            </a:lvl6pPr>
            <a:lvl7pPr lvl="6">
              <a:lnSpc>
                <a:spcPct val="100000"/>
              </a:lnSpc>
              <a:spcBef>
                <a:spcPts val="0"/>
              </a:spcBef>
              <a:spcAft>
                <a:spcPts val="0"/>
              </a:spcAft>
              <a:buSzPts val="2700"/>
              <a:buFont typeface="Calibri"/>
              <a:buNone/>
              <a:defRPr sz="2700">
                <a:latin typeface="Calibri"/>
                <a:ea typeface="Calibri"/>
                <a:cs typeface="Calibri"/>
                <a:sym typeface="Calibri"/>
              </a:defRPr>
            </a:lvl7pPr>
            <a:lvl8pPr lvl="7">
              <a:lnSpc>
                <a:spcPct val="100000"/>
              </a:lnSpc>
              <a:spcBef>
                <a:spcPts val="0"/>
              </a:spcBef>
              <a:spcAft>
                <a:spcPts val="0"/>
              </a:spcAft>
              <a:buSzPts val="2700"/>
              <a:buFont typeface="Calibri"/>
              <a:buNone/>
              <a:defRPr sz="2700">
                <a:latin typeface="Calibri"/>
                <a:ea typeface="Calibri"/>
                <a:cs typeface="Calibri"/>
                <a:sym typeface="Calibri"/>
              </a:defRPr>
            </a:lvl8pPr>
            <a:lvl9pPr lvl="8">
              <a:lnSpc>
                <a:spcPct val="100000"/>
              </a:lnSpc>
              <a:spcBef>
                <a:spcPts val="0"/>
              </a:spcBef>
              <a:spcAft>
                <a:spcPts val="0"/>
              </a:spcAft>
              <a:buSzPts val="2700"/>
              <a:buFont typeface="Calibri"/>
              <a:buNone/>
              <a:defRPr sz="2700">
                <a:latin typeface="Calibri"/>
                <a:ea typeface="Calibri"/>
                <a:cs typeface="Calibri"/>
                <a:sym typeface="Calibri"/>
              </a:defRPr>
            </a:lvl9pPr>
          </a:lstStyle>
          <a:p>
            <a:r>
              <a:rPr lang="en-US" dirty="0"/>
              <a:t>Subtitle: Calibri Reg., 26pt</a:t>
            </a:r>
            <a:endParaRPr dirty="0"/>
          </a:p>
        </p:txBody>
      </p:sp>
      <p:pic>
        <p:nvPicPr>
          <p:cNvPr id="13" name="Google Shape;13;p3" title="k20center-logo-variations_K20 Bug - White.png"/>
          <p:cNvPicPr preferRelativeResize="0"/>
          <p:nvPr/>
        </p:nvPicPr>
        <p:blipFill>
          <a:blip r:embed="rId3">
            <a:alphaModFix/>
          </a:blip>
          <a:stretch>
            <a:fillRect/>
          </a:stretch>
        </p:blipFill>
        <p:spPr>
          <a:xfrm>
            <a:off x="8428801" y="4450849"/>
            <a:ext cx="510701" cy="51070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estion/Objective" type="tx">
  <p:cSld name="TITLE_AND_BODY">
    <p:bg>
      <p:bgPr>
        <a:blipFill>
          <a:blip r:embed="rId2">
            <a:alphaModFix/>
          </a:blip>
          <a:stretch>
            <a:fillRect/>
          </a:stretch>
        </a:blipFill>
        <a:effectLst/>
      </p:bgPr>
    </p:bg>
    <p:spTree>
      <p:nvGrpSpPr>
        <p:cNvPr id="1" name="Shape 14"/>
        <p:cNvGrpSpPr/>
        <p:nvPr/>
      </p:nvGrpSpPr>
      <p:grpSpPr>
        <a:xfrm>
          <a:off x="0" y="0"/>
          <a:ext cx="0" cy="0"/>
          <a:chOff x="0" y="0"/>
          <a:chExt cx="0" cy="0"/>
        </a:xfrm>
      </p:grpSpPr>
      <p:sp>
        <p:nvSpPr>
          <p:cNvPr id="15" name="Google Shape;15;p4"/>
          <p:cNvSpPr txBox="1">
            <a:spLocks noGrp="1"/>
          </p:cNvSpPr>
          <p:nvPr>
            <p:ph type="ctrTitle" hasCustomPrompt="1"/>
          </p:nvPr>
        </p:nvSpPr>
        <p:spPr>
          <a:xfrm>
            <a:off x="456175" y="744575"/>
            <a:ext cx="8232300" cy="20526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spcBef>
                <a:spcPts val="0"/>
              </a:spcBef>
              <a:spcAft>
                <a:spcPts val="0"/>
              </a:spcAft>
              <a:buSzPts val="5100"/>
              <a:buFont typeface="Calibri"/>
              <a:buNone/>
              <a:defRPr sz="5100">
                <a:latin typeface="Calibri"/>
                <a:ea typeface="Calibri"/>
                <a:cs typeface="Calibri"/>
                <a:sym typeface="Calibri"/>
              </a:defRPr>
            </a:lvl2pPr>
            <a:lvl3pPr lvl="2">
              <a:spcBef>
                <a:spcPts val="0"/>
              </a:spcBef>
              <a:spcAft>
                <a:spcPts val="0"/>
              </a:spcAft>
              <a:buSzPts val="5100"/>
              <a:buFont typeface="Calibri"/>
              <a:buNone/>
              <a:defRPr sz="5100">
                <a:latin typeface="Calibri"/>
                <a:ea typeface="Calibri"/>
                <a:cs typeface="Calibri"/>
                <a:sym typeface="Calibri"/>
              </a:defRPr>
            </a:lvl3pPr>
            <a:lvl4pPr lvl="3">
              <a:spcBef>
                <a:spcPts val="0"/>
              </a:spcBef>
              <a:spcAft>
                <a:spcPts val="0"/>
              </a:spcAft>
              <a:buSzPts val="5100"/>
              <a:buFont typeface="Calibri"/>
              <a:buNone/>
              <a:defRPr sz="5100">
                <a:latin typeface="Calibri"/>
                <a:ea typeface="Calibri"/>
                <a:cs typeface="Calibri"/>
                <a:sym typeface="Calibri"/>
              </a:defRPr>
            </a:lvl4pPr>
            <a:lvl5pPr lvl="4">
              <a:spcBef>
                <a:spcPts val="0"/>
              </a:spcBef>
              <a:spcAft>
                <a:spcPts val="0"/>
              </a:spcAft>
              <a:buSzPts val="5100"/>
              <a:buFont typeface="Calibri"/>
              <a:buNone/>
              <a:defRPr sz="5100">
                <a:latin typeface="Calibri"/>
                <a:ea typeface="Calibri"/>
                <a:cs typeface="Calibri"/>
                <a:sym typeface="Calibri"/>
              </a:defRPr>
            </a:lvl5pPr>
            <a:lvl6pPr lvl="5">
              <a:spcBef>
                <a:spcPts val="0"/>
              </a:spcBef>
              <a:spcAft>
                <a:spcPts val="0"/>
              </a:spcAft>
              <a:buSzPts val="5100"/>
              <a:buFont typeface="Calibri"/>
              <a:buNone/>
              <a:defRPr sz="5100">
                <a:latin typeface="Calibri"/>
                <a:ea typeface="Calibri"/>
                <a:cs typeface="Calibri"/>
                <a:sym typeface="Calibri"/>
              </a:defRPr>
            </a:lvl6pPr>
            <a:lvl7pPr lvl="6">
              <a:spcBef>
                <a:spcPts val="0"/>
              </a:spcBef>
              <a:spcAft>
                <a:spcPts val="0"/>
              </a:spcAft>
              <a:buSzPts val="5100"/>
              <a:buFont typeface="Calibri"/>
              <a:buNone/>
              <a:defRPr sz="5100">
                <a:latin typeface="Calibri"/>
                <a:ea typeface="Calibri"/>
                <a:cs typeface="Calibri"/>
                <a:sym typeface="Calibri"/>
              </a:defRPr>
            </a:lvl7pPr>
            <a:lvl8pPr lvl="7">
              <a:spcBef>
                <a:spcPts val="0"/>
              </a:spcBef>
              <a:spcAft>
                <a:spcPts val="0"/>
              </a:spcAft>
              <a:buSzPts val="5100"/>
              <a:buFont typeface="Calibri"/>
              <a:buNone/>
              <a:defRPr sz="5100">
                <a:latin typeface="Calibri"/>
                <a:ea typeface="Calibri"/>
                <a:cs typeface="Calibri"/>
                <a:sym typeface="Calibri"/>
              </a:defRPr>
            </a:lvl8pPr>
            <a:lvl9pPr lvl="8">
              <a:spcBef>
                <a:spcPts val="0"/>
              </a:spcBef>
              <a:spcAft>
                <a:spcPts val="0"/>
              </a:spcAft>
              <a:buSzPts val="5100"/>
              <a:buFont typeface="Calibri"/>
              <a:buNone/>
              <a:defRPr sz="5100">
                <a:latin typeface="Calibri"/>
                <a:ea typeface="Calibri"/>
                <a:cs typeface="Calibri"/>
                <a:sym typeface="Calibri"/>
              </a:defRPr>
            </a:lvl9pPr>
          </a:lstStyle>
          <a:p>
            <a:r>
              <a:rPr lang="en-US" dirty="0"/>
              <a:t>Title: Calibri Reg., 50pt</a:t>
            </a:r>
            <a:endParaRPr dirty="0"/>
          </a:p>
        </p:txBody>
      </p:sp>
      <p:sp>
        <p:nvSpPr>
          <p:cNvPr id="16" name="Google Shape;16;p4"/>
          <p:cNvSpPr txBox="1">
            <a:spLocks noGrp="1"/>
          </p:cNvSpPr>
          <p:nvPr>
            <p:ph type="subTitle" idx="1" hasCustomPrompt="1"/>
          </p:nvPr>
        </p:nvSpPr>
        <p:spPr>
          <a:xfrm>
            <a:off x="456175" y="2834125"/>
            <a:ext cx="8232300" cy="792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nSpc>
                <a:spcPct val="100000"/>
              </a:lnSpc>
              <a:spcBef>
                <a:spcPts val="0"/>
              </a:spcBef>
              <a:spcAft>
                <a:spcPts val="0"/>
              </a:spcAft>
              <a:buSzPts val="2700"/>
              <a:buFont typeface="Calibri"/>
              <a:buNone/>
              <a:defRPr sz="2700">
                <a:latin typeface="Calibri"/>
                <a:ea typeface="Calibri"/>
                <a:cs typeface="Calibri"/>
                <a:sym typeface="Calibri"/>
              </a:defRPr>
            </a:lvl2pPr>
            <a:lvl3pPr lvl="2">
              <a:lnSpc>
                <a:spcPct val="100000"/>
              </a:lnSpc>
              <a:spcBef>
                <a:spcPts val="0"/>
              </a:spcBef>
              <a:spcAft>
                <a:spcPts val="0"/>
              </a:spcAft>
              <a:buSzPts val="2700"/>
              <a:buFont typeface="Calibri"/>
              <a:buNone/>
              <a:defRPr sz="2700">
                <a:latin typeface="Calibri"/>
                <a:ea typeface="Calibri"/>
                <a:cs typeface="Calibri"/>
                <a:sym typeface="Calibri"/>
              </a:defRPr>
            </a:lvl3pPr>
            <a:lvl4pPr lvl="3">
              <a:lnSpc>
                <a:spcPct val="100000"/>
              </a:lnSpc>
              <a:spcBef>
                <a:spcPts val="0"/>
              </a:spcBef>
              <a:spcAft>
                <a:spcPts val="0"/>
              </a:spcAft>
              <a:buSzPts val="2700"/>
              <a:buFont typeface="Calibri"/>
              <a:buNone/>
              <a:defRPr sz="2700">
                <a:latin typeface="Calibri"/>
                <a:ea typeface="Calibri"/>
                <a:cs typeface="Calibri"/>
                <a:sym typeface="Calibri"/>
              </a:defRPr>
            </a:lvl4pPr>
            <a:lvl5pPr lvl="4">
              <a:lnSpc>
                <a:spcPct val="100000"/>
              </a:lnSpc>
              <a:spcBef>
                <a:spcPts val="0"/>
              </a:spcBef>
              <a:spcAft>
                <a:spcPts val="0"/>
              </a:spcAft>
              <a:buSzPts val="2700"/>
              <a:buFont typeface="Calibri"/>
              <a:buNone/>
              <a:defRPr sz="2700">
                <a:latin typeface="Calibri"/>
                <a:ea typeface="Calibri"/>
                <a:cs typeface="Calibri"/>
                <a:sym typeface="Calibri"/>
              </a:defRPr>
            </a:lvl5pPr>
            <a:lvl6pPr lvl="5">
              <a:lnSpc>
                <a:spcPct val="100000"/>
              </a:lnSpc>
              <a:spcBef>
                <a:spcPts val="0"/>
              </a:spcBef>
              <a:spcAft>
                <a:spcPts val="0"/>
              </a:spcAft>
              <a:buSzPts val="2700"/>
              <a:buFont typeface="Calibri"/>
              <a:buNone/>
              <a:defRPr sz="2700">
                <a:latin typeface="Calibri"/>
                <a:ea typeface="Calibri"/>
                <a:cs typeface="Calibri"/>
                <a:sym typeface="Calibri"/>
              </a:defRPr>
            </a:lvl6pPr>
            <a:lvl7pPr lvl="6">
              <a:lnSpc>
                <a:spcPct val="100000"/>
              </a:lnSpc>
              <a:spcBef>
                <a:spcPts val="0"/>
              </a:spcBef>
              <a:spcAft>
                <a:spcPts val="0"/>
              </a:spcAft>
              <a:buSzPts val="2700"/>
              <a:buFont typeface="Calibri"/>
              <a:buNone/>
              <a:defRPr sz="2700">
                <a:latin typeface="Calibri"/>
                <a:ea typeface="Calibri"/>
                <a:cs typeface="Calibri"/>
                <a:sym typeface="Calibri"/>
              </a:defRPr>
            </a:lvl7pPr>
            <a:lvl8pPr lvl="7">
              <a:lnSpc>
                <a:spcPct val="100000"/>
              </a:lnSpc>
              <a:spcBef>
                <a:spcPts val="0"/>
              </a:spcBef>
              <a:spcAft>
                <a:spcPts val="0"/>
              </a:spcAft>
              <a:buSzPts val="2700"/>
              <a:buFont typeface="Calibri"/>
              <a:buNone/>
              <a:defRPr sz="2700">
                <a:latin typeface="Calibri"/>
                <a:ea typeface="Calibri"/>
                <a:cs typeface="Calibri"/>
                <a:sym typeface="Calibri"/>
              </a:defRPr>
            </a:lvl8pPr>
            <a:lvl9pPr lvl="8">
              <a:lnSpc>
                <a:spcPct val="100000"/>
              </a:lnSpc>
              <a:spcBef>
                <a:spcPts val="0"/>
              </a:spcBef>
              <a:spcAft>
                <a:spcPts val="0"/>
              </a:spcAft>
              <a:buSzPts val="2700"/>
              <a:buFont typeface="Calibri"/>
              <a:buNone/>
              <a:defRPr sz="2700">
                <a:latin typeface="Calibri"/>
                <a:ea typeface="Calibri"/>
                <a:cs typeface="Calibri"/>
                <a:sym typeface="Calibri"/>
              </a:defRPr>
            </a:lvl9pPr>
          </a:lstStyle>
          <a:p>
            <a:pPr marL="457200" marR="0" lvl="0" indent="-342900" algn="l" defTabSz="914400" rtl="0" eaLnBrk="1" fontAlgn="auto" latinLnBrk="0" hangingPunct="1">
              <a:lnSpc>
                <a:spcPct val="100000"/>
              </a:lnSpc>
              <a:spcBef>
                <a:spcPts val="0"/>
              </a:spcBef>
              <a:spcAft>
                <a:spcPts val="0"/>
              </a:spcAft>
              <a:buClr>
                <a:schemeClr val="lt1"/>
              </a:buClr>
              <a:buSzPts val="2600"/>
              <a:buFont typeface="Calibri"/>
              <a:buNone/>
              <a:tabLst/>
              <a:defRPr/>
            </a:pPr>
            <a:r>
              <a:rPr lang="en-US" dirty="0"/>
              <a:t>Subtitle: Calibri Reg., 26pt</a:t>
            </a:r>
          </a:p>
        </p:txBody>
      </p:sp>
      <p:pic>
        <p:nvPicPr>
          <p:cNvPr id="17" name="Google Shape;17;p4" title="k20center-logo-variations_K20 Bug - White.png"/>
          <p:cNvPicPr preferRelativeResize="0"/>
          <p:nvPr/>
        </p:nvPicPr>
        <p:blipFill>
          <a:blip r:embed="rId3">
            <a:alphaModFix/>
          </a:blip>
          <a:stretch>
            <a:fillRect/>
          </a:stretch>
        </p:blipFill>
        <p:spPr>
          <a:xfrm>
            <a:off x="8428801" y="4450849"/>
            <a:ext cx="510701" cy="510702"/>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Layout">
  <p:cSld name="TITLE_AND_BODY_1">
    <p:bg>
      <p:bgPr>
        <a:solidFill>
          <a:schemeClr val="lt1"/>
        </a:solidFill>
        <a:effectLst/>
      </p:bgPr>
    </p:bg>
    <p:spTree>
      <p:nvGrpSpPr>
        <p:cNvPr id="1" name="Shape 18"/>
        <p:cNvGrpSpPr/>
        <p:nvPr/>
      </p:nvGrpSpPr>
      <p:grpSpPr>
        <a:xfrm>
          <a:off x="0" y="0"/>
          <a:ext cx="0" cy="0"/>
          <a:chOff x="0" y="0"/>
          <a:chExt cx="0" cy="0"/>
        </a:xfrm>
      </p:grpSpPr>
      <p:pic>
        <p:nvPicPr>
          <p:cNvPr id="19" name="Google Shape;19;p5" title="k20center-logo-variations_K20 - Bug Color.png"/>
          <p:cNvPicPr preferRelativeResize="0"/>
          <p:nvPr/>
        </p:nvPicPr>
        <p:blipFill>
          <a:blip r:embed="rId2">
            <a:alphaModFix/>
          </a:blip>
          <a:stretch>
            <a:fillRect/>
          </a:stretch>
        </p:blipFill>
        <p:spPr>
          <a:xfrm>
            <a:off x="8428800" y="4450850"/>
            <a:ext cx="510701" cy="510702"/>
          </a:xfrm>
          <a:prstGeom prst="rect">
            <a:avLst/>
          </a:prstGeom>
          <a:noFill/>
          <a:ln>
            <a:noFill/>
          </a:ln>
        </p:spPr>
      </p:pic>
      <p:sp>
        <p:nvSpPr>
          <p:cNvPr id="20" name="Google Shape;20;p5"/>
          <p:cNvSpPr txBox="1">
            <a:spLocks noGrp="1"/>
          </p:cNvSpPr>
          <p:nvPr>
            <p:ph type="title" hasCustomPrompt="1"/>
          </p:nvPr>
        </p:nvSpPr>
        <p:spPr>
          <a:xfrm>
            <a:off x="456175" y="445025"/>
            <a:ext cx="8225400" cy="572700"/>
          </a:xfrm>
          <a:prstGeom prst="rect">
            <a:avLst/>
          </a:prstGeom>
        </p:spPr>
        <p:txBody>
          <a:bodyPr spcFirstLastPara="1" wrap="square" lIns="91425" tIns="91425" rIns="91425" bIns="91425" anchor="t" anchorCtr="0">
            <a:noAutofit/>
          </a:bodyPr>
          <a:lstStyle>
            <a:lvl1pPr lvl="0">
              <a:spcBef>
                <a:spcPts val="0"/>
              </a:spcBef>
              <a:spcAft>
                <a:spcPts val="0"/>
              </a:spcAft>
              <a:buClr>
                <a:srgbClr val="91192A"/>
              </a:buClr>
              <a:buSzPts val="3600"/>
              <a:buFont typeface="Calibri"/>
              <a:buNone/>
              <a:defRPr sz="3600">
                <a:solidFill>
                  <a:srgbClr val="91192A"/>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dirty="0"/>
              <a:t>Title: Calibri Reg., 36pt</a:t>
            </a:r>
            <a:endParaRPr dirty="0"/>
          </a:p>
        </p:txBody>
      </p:sp>
      <p:sp>
        <p:nvSpPr>
          <p:cNvPr id="21" name="Google Shape;21;p5"/>
          <p:cNvSpPr txBox="1">
            <a:spLocks noGrp="1"/>
          </p:cNvSpPr>
          <p:nvPr>
            <p:ph type="body" idx="1" hasCustomPrompt="1"/>
          </p:nvPr>
        </p:nvSpPr>
        <p:spPr>
          <a:xfrm>
            <a:off x="456300" y="1152475"/>
            <a:ext cx="8225400" cy="3416400"/>
          </a:xfrm>
          <a:prstGeom prst="rect">
            <a:avLst/>
          </a:prstGeom>
          <a:noFill/>
        </p:spPr>
        <p:txBody>
          <a:bodyPr spcFirstLastPara="1" wrap="square" lIns="91425" tIns="91425" rIns="91425" bIns="91425" anchor="t" anchorCtr="0">
            <a:noAutofit/>
          </a:bodyPr>
          <a:lstStyle>
            <a:lvl1pPr marL="457200" lvl="0" indent="-393700">
              <a:lnSpc>
                <a:spcPct val="100000"/>
              </a:lnSpc>
              <a:spcBef>
                <a:spcPts val="0"/>
              </a:spcBef>
              <a:spcAft>
                <a:spcPts val="0"/>
              </a:spcAft>
              <a:buClr>
                <a:srgbClr val="91192A"/>
              </a:buClr>
              <a:buSzPts val="2600"/>
              <a:buFont typeface="Calibri"/>
              <a:buChar char="●"/>
              <a:defRPr sz="2600" b="0" cap="none" spc="0">
                <a:ln>
                  <a:noFill/>
                </a:ln>
                <a:solidFill>
                  <a:schemeClr val="tx1"/>
                </a:solidFill>
                <a:effectLst/>
                <a:latin typeface="Calibri"/>
                <a:ea typeface="Calibri"/>
                <a:cs typeface="Calibri"/>
                <a:sym typeface="Calibri"/>
              </a:defRPr>
            </a:lvl1pPr>
            <a:lvl2pPr marL="914400" lvl="1" indent="-393700">
              <a:spcBef>
                <a:spcPts val="0"/>
              </a:spcBef>
              <a:spcAft>
                <a:spcPts val="0"/>
              </a:spcAft>
              <a:buClr>
                <a:srgbClr val="275781"/>
              </a:buClr>
              <a:buSzPts val="2600"/>
              <a:buFont typeface="Calibri"/>
              <a:buChar char="○"/>
              <a:defRPr sz="2600">
                <a:solidFill>
                  <a:schemeClr val="dk1"/>
                </a:solidFill>
                <a:latin typeface="Calibri"/>
                <a:ea typeface="Calibri"/>
                <a:cs typeface="Calibri"/>
                <a:sym typeface="Calibri"/>
              </a:defRPr>
            </a:lvl2pPr>
            <a:lvl3pPr marL="1435100" lvl="2" indent="-457200">
              <a:spcBef>
                <a:spcPts val="0"/>
              </a:spcBef>
              <a:spcAft>
                <a:spcPts val="0"/>
              </a:spcAft>
              <a:buClr>
                <a:srgbClr val="E5BB38"/>
              </a:buClr>
              <a:buSzPts val="2600"/>
              <a:buFont typeface="Wingdings" pitchFamily="2" charset="2"/>
              <a:buChar char="§"/>
              <a:defRPr sz="2600">
                <a:solidFill>
                  <a:schemeClr val="dk1"/>
                </a:solidFill>
                <a:latin typeface="Calibri"/>
                <a:ea typeface="Calibri"/>
                <a:cs typeface="Calibri"/>
                <a:sym typeface="Calibri"/>
              </a:defRPr>
            </a:lvl3pPr>
            <a:lvl4pPr marL="1828800" lvl="3" indent="-393700">
              <a:spcBef>
                <a:spcPts val="0"/>
              </a:spcBef>
              <a:spcAft>
                <a:spcPts val="0"/>
              </a:spcAft>
              <a:buClr>
                <a:srgbClr val="91192A"/>
              </a:buClr>
              <a:buSzPts val="2600"/>
              <a:buFont typeface="Calibri"/>
              <a:buChar char="●"/>
              <a:defRPr sz="2600">
                <a:solidFill>
                  <a:schemeClr val="dk1"/>
                </a:solidFill>
                <a:latin typeface="Calibri"/>
                <a:ea typeface="Calibri"/>
                <a:cs typeface="Calibri"/>
                <a:sym typeface="Calibri"/>
              </a:defRPr>
            </a:lvl4pPr>
            <a:lvl5pPr marL="2286000" lvl="4" indent="-393700">
              <a:spcBef>
                <a:spcPts val="0"/>
              </a:spcBef>
              <a:spcAft>
                <a:spcPts val="0"/>
              </a:spcAft>
              <a:buClr>
                <a:srgbClr val="275781"/>
              </a:buClr>
              <a:buSzPts val="2600"/>
              <a:buFont typeface="Calibri"/>
              <a:buChar char="○"/>
              <a:defRPr sz="2600">
                <a:solidFill>
                  <a:schemeClr val="dk1"/>
                </a:solidFill>
                <a:latin typeface="Calibri"/>
                <a:ea typeface="Calibri"/>
                <a:cs typeface="Calibri"/>
                <a:sym typeface="Calibri"/>
              </a:defRPr>
            </a:lvl5pPr>
            <a:lvl6pPr marL="2743200" lvl="5" indent="-393700">
              <a:spcBef>
                <a:spcPts val="0"/>
              </a:spcBef>
              <a:spcAft>
                <a:spcPts val="0"/>
              </a:spcAft>
              <a:buClr>
                <a:srgbClr val="E5BB38"/>
              </a:buClr>
              <a:buSzPts val="2600"/>
              <a:buFont typeface="Calibri"/>
              <a:buChar char="■"/>
              <a:defRPr sz="2600">
                <a:solidFill>
                  <a:schemeClr val="dk1"/>
                </a:solidFill>
                <a:latin typeface="Calibri"/>
                <a:ea typeface="Calibri"/>
                <a:cs typeface="Calibri"/>
                <a:sym typeface="Calibri"/>
              </a:defRPr>
            </a:lvl6pPr>
            <a:lvl7pPr marL="3200400" lvl="6" indent="-393700">
              <a:spcBef>
                <a:spcPts val="0"/>
              </a:spcBef>
              <a:spcAft>
                <a:spcPts val="0"/>
              </a:spcAft>
              <a:buClr>
                <a:srgbClr val="91192A"/>
              </a:buClr>
              <a:buSzPts val="2600"/>
              <a:buFont typeface="Calibri"/>
              <a:buChar char="●"/>
              <a:defRPr sz="2600">
                <a:solidFill>
                  <a:schemeClr val="dk1"/>
                </a:solidFill>
                <a:latin typeface="Calibri"/>
                <a:ea typeface="Calibri"/>
                <a:cs typeface="Calibri"/>
                <a:sym typeface="Calibri"/>
              </a:defRPr>
            </a:lvl7pPr>
            <a:lvl8pPr marL="3657600" lvl="7" indent="-393700">
              <a:spcBef>
                <a:spcPts val="0"/>
              </a:spcBef>
              <a:spcAft>
                <a:spcPts val="0"/>
              </a:spcAft>
              <a:buClr>
                <a:srgbClr val="275781"/>
              </a:buClr>
              <a:buSzPts val="2600"/>
              <a:buFont typeface="Calibri"/>
              <a:buChar char="○"/>
              <a:defRPr sz="2600">
                <a:solidFill>
                  <a:schemeClr val="dk1"/>
                </a:solidFill>
                <a:latin typeface="Calibri"/>
                <a:ea typeface="Calibri"/>
                <a:cs typeface="Calibri"/>
                <a:sym typeface="Calibri"/>
              </a:defRPr>
            </a:lvl8pPr>
            <a:lvl9pPr marL="4114800" lvl="8" indent="-393700">
              <a:spcBef>
                <a:spcPts val="0"/>
              </a:spcBef>
              <a:spcAft>
                <a:spcPts val="0"/>
              </a:spcAft>
              <a:buClr>
                <a:srgbClr val="E5BB38"/>
              </a:buClr>
              <a:buSzPts val="2600"/>
              <a:buFont typeface="Calibri"/>
              <a:buChar char="■"/>
              <a:defRPr sz="2600">
                <a:solidFill>
                  <a:schemeClr val="dk1"/>
                </a:solidFill>
                <a:latin typeface="Calibri"/>
                <a:ea typeface="Calibri"/>
                <a:cs typeface="Calibri"/>
                <a:sym typeface="Calibri"/>
              </a:defRPr>
            </a:lvl9pPr>
          </a:lstStyle>
          <a:p>
            <a:r>
              <a:rPr lang="en-US" dirty="0"/>
              <a:t>Content: Calibri Reg., 26pt (minimum 18pt if needed)</a:t>
            </a:r>
          </a:p>
          <a:p>
            <a:pPr lvl="1"/>
            <a:r>
              <a:rPr lang="en-US" dirty="0"/>
              <a:t>Calibri Reg., 26pt (minimum 18pt if needed) </a:t>
            </a:r>
          </a:p>
          <a:p>
            <a:pPr lvl="2"/>
            <a:r>
              <a:rPr lang="en-US" dirty="0"/>
              <a:t>Calibri Reg., 26pt (minimum 18pt if needed)</a:t>
            </a:r>
          </a:p>
          <a:p>
            <a:pPr lvl="2"/>
            <a:endParaRPr lang="en-US" dirty="0"/>
          </a:p>
          <a:p>
            <a:pPr lvl="3"/>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6">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CB064-655A-3089-77ED-A84AB056D184}"/>
              </a:ext>
            </a:extLst>
          </p:cNvPr>
          <p:cNvSpPr>
            <a:spLocks noGrp="1"/>
          </p:cNvSpPr>
          <p:nvPr>
            <p:ph type="title"/>
          </p:nvPr>
        </p:nvSpPr>
        <p:spPr/>
        <p:txBody>
          <a:bodyPr/>
          <a:lstStyle/>
          <a:p>
            <a:r>
              <a:rPr lang="en-US" dirty="0"/>
              <a:t>3-2-1</a:t>
            </a:r>
          </a:p>
        </p:txBody>
      </p:sp>
      <p:sp>
        <p:nvSpPr>
          <p:cNvPr id="3" name="Text Placeholder 2">
            <a:extLst>
              <a:ext uri="{FF2B5EF4-FFF2-40B4-BE49-F238E27FC236}">
                <a16:creationId xmlns:a16="http://schemas.microsoft.com/office/drawing/2014/main" id="{8FB32086-1A9E-37E1-88EB-57B558244A42}"/>
              </a:ext>
            </a:extLst>
          </p:cNvPr>
          <p:cNvSpPr>
            <a:spLocks noGrp="1"/>
          </p:cNvSpPr>
          <p:nvPr>
            <p:ph type="body" idx="1"/>
          </p:nvPr>
        </p:nvSpPr>
        <p:spPr>
          <a:xfrm>
            <a:off x="456300" y="1152475"/>
            <a:ext cx="4839269" cy="3416400"/>
          </a:xfrm>
        </p:spPr>
        <p:txBody>
          <a:bodyPr/>
          <a:lstStyle/>
          <a:p>
            <a:r>
              <a:rPr lang="en-US" dirty="0"/>
              <a:t>What are </a:t>
            </a:r>
            <a:r>
              <a:rPr lang="en-US" b="1" dirty="0"/>
              <a:t>3</a:t>
            </a:r>
            <a:r>
              <a:rPr lang="en-US" dirty="0"/>
              <a:t> things you have learned from your investigation?</a:t>
            </a:r>
          </a:p>
          <a:p>
            <a:r>
              <a:rPr lang="en-US" dirty="0"/>
              <a:t>What are </a:t>
            </a:r>
            <a:r>
              <a:rPr lang="en-US" b="1" dirty="0"/>
              <a:t>2</a:t>
            </a:r>
            <a:r>
              <a:rPr lang="en-US" dirty="0"/>
              <a:t> questions you have?</a:t>
            </a:r>
          </a:p>
          <a:p>
            <a:r>
              <a:rPr lang="en-US" dirty="0"/>
              <a:t>What is </a:t>
            </a:r>
            <a:r>
              <a:rPr lang="en-US" b="1" dirty="0"/>
              <a:t>1</a:t>
            </a:r>
            <a:r>
              <a:rPr lang="en-US" dirty="0"/>
              <a:t> thing you found interesting?</a:t>
            </a:r>
          </a:p>
          <a:p>
            <a:endParaRPr lang="en-US" dirty="0"/>
          </a:p>
        </p:txBody>
      </p:sp>
      <p:pic>
        <p:nvPicPr>
          <p:cNvPr id="5" name="Picture 4" descr="A diagram of a question mark and stars&#10;&#10;AI-generated content may be incorrect.">
            <a:extLst>
              <a:ext uri="{FF2B5EF4-FFF2-40B4-BE49-F238E27FC236}">
                <a16:creationId xmlns:a16="http://schemas.microsoft.com/office/drawing/2014/main" id="{CE01644B-ABDC-FF9E-E5F5-2A6E1B894167}"/>
              </a:ext>
            </a:extLst>
          </p:cNvPr>
          <p:cNvPicPr>
            <a:picLocks noChangeAspect="1"/>
          </p:cNvPicPr>
          <p:nvPr/>
        </p:nvPicPr>
        <p:blipFill>
          <a:blip r:embed="rId3"/>
          <a:stretch>
            <a:fillRect/>
          </a:stretch>
        </p:blipFill>
        <p:spPr>
          <a:xfrm>
            <a:off x="5295569" y="1152475"/>
            <a:ext cx="3002468" cy="3002468"/>
          </a:xfrm>
          <a:prstGeom prst="rect">
            <a:avLst/>
          </a:prstGeom>
        </p:spPr>
      </p:pic>
    </p:spTree>
    <p:extLst>
      <p:ext uri="{BB962C8B-B14F-4D97-AF65-F5344CB8AC3E}">
        <p14:creationId xmlns:p14="http://schemas.microsoft.com/office/powerpoint/2010/main" val="1832785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EB0F1-6F3B-7D70-CC9A-40AD9A439DCE}"/>
              </a:ext>
            </a:extLst>
          </p:cNvPr>
          <p:cNvSpPr>
            <a:spLocks noGrp="1"/>
          </p:cNvSpPr>
          <p:nvPr>
            <p:ph type="ctrTitle"/>
          </p:nvPr>
        </p:nvSpPr>
        <p:spPr>
          <a:xfrm>
            <a:off x="455850" y="1685678"/>
            <a:ext cx="8232300" cy="1868556"/>
          </a:xfrm>
        </p:spPr>
        <p:txBody>
          <a:bodyPr anchor="t"/>
          <a:lstStyle/>
          <a:p>
            <a:pPr algn="ctr"/>
            <a:r>
              <a:rPr lang="en-US" sz="3600" dirty="0"/>
              <a:t>In this investigation, how does potential energy eventually become the work that is applied to the second car?</a:t>
            </a:r>
          </a:p>
        </p:txBody>
      </p:sp>
    </p:spTree>
    <p:extLst>
      <p:ext uri="{BB962C8B-B14F-4D97-AF65-F5344CB8AC3E}">
        <p14:creationId xmlns:p14="http://schemas.microsoft.com/office/powerpoint/2010/main" val="2930416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C47CD-7377-4A4E-B627-E24BCA477717}"/>
              </a:ext>
            </a:extLst>
          </p:cNvPr>
          <p:cNvSpPr>
            <a:spLocks noGrp="1"/>
          </p:cNvSpPr>
          <p:nvPr>
            <p:ph type="title"/>
          </p:nvPr>
        </p:nvSpPr>
        <p:spPr/>
        <p:txBody>
          <a:bodyPr/>
          <a:lstStyle/>
          <a:p>
            <a:r>
              <a:rPr lang="en-US" dirty="0"/>
              <a:t>Potential Energy</a:t>
            </a:r>
          </a:p>
        </p:txBody>
      </p:sp>
      <p:sp>
        <p:nvSpPr>
          <p:cNvPr id="3" name="Text Placeholder 2">
            <a:extLst>
              <a:ext uri="{FF2B5EF4-FFF2-40B4-BE49-F238E27FC236}">
                <a16:creationId xmlns:a16="http://schemas.microsoft.com/office/drawing/2014/main" id="{9F33A6B1-9D7D-985B-27E2-57BB54B90DB7}"/>
              </a:ext>
            </a:extLst>
          </p:cNvPr>
          <p:cNvSpPr>
            <a:spLocks noGrp="1"/>
          </p:cNvSpPr>
          <p:nvPr>
            <p:ph type="body" idx="1"/>
          </p:nvPr>
        </p:nvSpPr>
        <p:spPr/>
        <p:txBody>
          <a:bodyPr/>
          <a:lstStyle/>
          <a:p>
            <a:pPr marL="457200" lvl="0" indent="-393700" algn="l" rtl="0">
              <a:spcBef>
                <a:spcPts val="520"/>
              </a:spcBef>
              <a:spcAft>
                <a:spcPts val="0"/>
              </a:spcAft>
              <a:buSzPts val="2600"/>
              <a:buChar char="●"/>
            </a:pPr>
            <a:r>
              <a:rPr lang="en-US" dirty="0"/>
              <a:t>Calculate the potential energy of each trial.</a:t>
            </a:r>
          </a:p>
          <a:p>
            <a:pPr marL="457200" lvl="0" indent="-393700" algn="l" rtl="0">
              <a:spcBef>
                <a:spcPts val="520"/>
              </a:spcBef>
              <a:spcAft>
                <a:spcPts val="0"/>
              </a:spcAft>
              <a:buSzPts val="2600"/>
              <a:buChar char="●"/>
            </a:pPr>
            <a:r>
              <a:rPr lang="en-US" dirty="0"/>
              <a:t>Calculate the force of the car as potential energy increases.</a:t>
            </a:r>
          </a:p>
          <a:p>
            <a:pPr marL="63500" indent="0">
              <a:buNone/>
            </a:pPr>
            <a:endParaRPr lang="en-US" dirty="0"/>
          </a:p>
        </p:txBody>
      </p:sp>
    </p:spTree>
    <p:extLst>
      <p:ext uri="{BB962C8B-B14F-4D97-AF65-F5344CB8AC3E}">
        <p14:creationId xmlns:p14="http://schemas.microsoft.com/office/powerpoint/2010/main" val="3233953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8BBC5-4FBE-8F83-BA00-1AA6DD679629}"/>
              </a:ext>
            </a:extLst>
          </p:cNvPr>
          <p:cNvSpPr>
            <a:spLocks noGrp="1"/>
          </p:cNvSpPr>
          <p:nvPr>
            <p:ph type="title"/>
          </p:nvPr>
        </p:nvSpPr>
        <p:spPr/>
        <p:txBody>
          <a:bodyPr/>
          <a:lstStyle/>
          <a:p>
            <a:r>
              <a:rPr lang="en-US" dirty="0"/>
              <a:t>Think About It</a:t>
            </a:r>
          </a:p>
        </p:txBody>
      </p:sp>
      <p:sp>
        <p:nvSpPr>
          <p:cNvPr id="3" name="Text Placeholder 2">
            <a:extLst>
              <a:ext uri="{FF2B5EF4-FFF2-40B4-BE49-F238E27FC236}">
                <a16:creationId xmlns:a16="http://schemas.microsoft.com/office/drawing/2014/main" id="{58DFEE65-168C-59A3-2BA2-084AABE22303}"/>
              </a:ext>
            </a:extLst>
          </p:cNvPr>
          <p:cNvSpPr>
            <a:spLocks noGrp="1"/>
          </p:cNvSpPr>
          <p:nvPr>
            <p:ph type="body" idx="1"/>
          </p:nvPr>
        </p:nvSpPr>
        <p:spPr/>
        <p:txBody>
          <a:bodyPr/>
          <a:lstStyle/>
          <a:p>
            <a:pPr marL="457200" lvl="0" indent="-393700" algn="l" rtl="0">
              <a:spcBef>
                <a:spcPts val="520"/>
              </a:spcBef>
              <a:spcAft>
                <a:spcPts val="0"/>
              </a:spcAft>
              <a:buSzPts val="2600"/>
              <a:buChar char="●"/>
            </a:pPr>
            <a:r>
              <a:rPr lang="en-US" dirty="0"/>
              <a:t>Assuming that all the potential energy is gone at the bottom of the ramp, what kinetic energy does the car possess?</a:t>
            </a:r>
          </a:p>
          <a:p>
            <a:pPr marL="457200" lvl="0" indent="-393700" algn="l" rtl="0">
              <a:spcBef>
                <a:spcPts val="520"/>
              </a:spcBef>
              <a:spcAft>
                <a:spcPts val="0"/>
              </a:spcAft>
              <a:buSzPts val="2600"/>
              <a:buChar char="●"/>
            </a:pPr>
            <a:r>
              <a:rPr lang="en-US" dirty="0"/>
              <a:t>Assuming that all of the kinetic energy becomes work done on the second car, what force was placed on the second car?</a:t>
            </a:r>
          </a:p>
          <a:p>
            <a:endParaRPr lang="en-US" dirty="0"/>
          </a:p>
        </p:txBody>
      </p:sp>
    </p:spTree>
    <p:extLst>
      <p:ext uri="{BB962C8B-B14F-4D97-AF65-F5344CB8AC3E}">
        <p14:creationId xmlns:p14="http://schemas.microsoft.com/office/powerpoint/2010/main" val="2443721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AD716-702D-5D60-58CE-71F47D485525}"/>
              </a:ext>
            </a:extLst>
          </p:cNvPr>
          <p:cNvSpPr>
            <a:spLocks noGrp="1"/>
          </p:cNvSpPr>
          <p:nvPr>
            <p:ph type="title"/>
          </p:nvPr>
        </p:nvSpPr>
        <p:spPr/>
        <p:txBody>
          <a:bodyPr/>
          <a:lstStyle/>
          <a:p>
            <a:r>
              <a:rPr lang="en-US" dirty="0"/>
              <a:t>Graphing Time!</a:t>
            </a:r>
          </a:p>
        </p:txBody>
      </p:sp>
      <p:sp>
        <p:nvSpPr>
          <p:cNvPr id="3" name="Text Placeholder 2">
            <a:extLst>
              <a:ext uri="{FF2B5EF4-FFF2-40B4-BE49-F238E27FC236}">
                <a16:creationId xmlns:a16="http://schemas.microsoft.com/office/drawing/2014/main" id="{028EDF23-5EF6-F52A-F30B-9E2BC91A19FF}"/>
              </a:ext>
            </a:extLst>
          </p:cNvPr>
          <p:cNvSpPr>
            <a:spLocks noGrp="1"/>
          </p:cNvSpPr>
          <p:nvPr>
            <p:ph type="body" idx="1"/>
          </p:nvPr>
        </p:nvSpPr>
        <p:spPr/>
        <p:txBody>
          <a:bodyPr/>
          <a:lstStyle/>
          <a:p>
            <a:pPr marL="457200" lvl="0" indent="-393700" algn="l" rtl="0">
              <a:spcBef>
                <a:spcPts val="520"/>
              </a:spcBef>
              <a:spcAft>
                <a:spcPts val="0"/>
              </a:spcAft>
              <a:buSzPts val="2600"/>
              <a:buChar char="●"/>
            </a:pPr>
            <a:r>
              <a:rPr lang="en-US" dirty="0"/>
              <a:t>Create a graph showing the increasing potential energy vs. the force applied on the car and the distance the car traveled.</a:t>
            </a:r>
          </a:p>
          <a:p>
            <a:pPr marL="457200" lvl="0" indent="-393700" algn="l" rtl="0">
              <a:spcBef>
                <a:spcPts val="0"/>
              </a:spcBef>
              <a:spcAft>
                <a:spcPts val="0"/>
              </a:spcAft>
              <a:buSzPts val="2600"/>
              <a:buChar char="●"/>
            </a:pPr>
            <a:r>
              <a:rPr lang="en-US" dirty="0"/>
              <a:t>You will need two y-axis labeled “force” and “distance.”</a:t>
            </a:r>
          </a:p>
          <a:p>
            <a:pPr marL="457200" lvl="0" indent="-393700" algn="l" rtl="0">
              <a:spcBef>
                <a:spcPts val="0"/>
              </a:spcBef>
              <a:spcAft>
                <a:spcPts val="0"/>
              </a:spcAft>
              <a:buSzPts val="2600"/>
              <a:buChar char="●"/>
            </a:pPr>
            <a:r>
              <a:rPr lang="en-US" dirty="0"/>
              <a:t>You will need one x-axis labeled “potential energy.”</a:t>
            </a:r>
          </a:p>
          <a:p>
            <a:pPr marL="63500" indent="0">
              <a:buNone/>
            </a:pPr>
            <a:endParaRPr lang="en-US" dirty="0"/>
          </a:p>
        </p:txBody>
      </p:sp>
    </p:spTree>
    <p:extLst>
      <p:ext uri="{BB962C8B-B14F-4D97-AF65-F5344CB8AC3E}">
        <p14:creationId xmlns:p14="http://schemas.microsoft.com/office/powerpoint/2010/main" val="339749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C4414-63BF-6B92-15A3-8582B31E030E}"/>
              </a:ext>
            </a:extLst>
          </p:cNvPr>
          <p:cNvSpPr>
            <a:spLocks noGrp="1"/>
          </p:cNvSpPr>
          <p:nvPr>
            <p:ph type="title"/>
          </p:nvPr>
        </p:nvSpPr>
        <p:spPr/>
        <p:txBody>
          <a:bodyPr/>
          <a:lstStyle/>
          <a:p>
            <a:r>
              <a:rPr lang="en-US" dirty="0"/>
              <a:t>Scenario</a:t>
            </a:r>
          </a:p>
        </p:txBody>
      </p:sp>
      <p:sp>
        <p:nvSpPr>
          <p:cNvPr id="3" name="Text Placeholder 2">
            <a:extLst>
              <a:ext uri="{FF2B5EF4-FFF2-40B4-BE49-F238E27FC236}">
                <a16:creationId xmlns:a16="http://schemas.microsoft.com/office/drawing/2014/main" id="{6C5AC6E2-2BB4-FA33-1325-76B45DB84676}"/>
              </a:ext>
            </a:extLst>
          </p:cNvPr>
          <p:cNvSpPr>
            <a:spLocks noGrp="1"/>
          </p:cNvSpPr>
          <p:nvPr>
            <p:ph type="body" idx="1"/>
          </p:nvPr>
        </p:nvSpPr>
        <p:spPr/>
        <p:txBody>
          <a:bodyPr/>
          <a:lstStyle/>
          <a:p>
            <a:pPr marL="63500" indent="0">
              <a:buNone/>
            </a:pPr>
            <a:r>
              <a:rPr lang="en-US" dirty="0"/>
              <a:t>You are sitting at a stoplight at the bottom of a hill. A car at the top of the hill has brake failure. It is freely rolling down the hill and will collide with the rear of your car. The car is 1245 kg (similar to yours), the height of the hill is 155 m, and it collides with your car applying 3255 N of force. A woman is pushing a stroller 600 m in front of you. When your car lurches forward, will it strike the woman and the stroller?</a:t>
            </a:r>
          </a:p>
          <a:p>
            <a:pPr marL="63500" indent="0">
              <a:buNone/>
            </a:pPr>
            <a:endParaRPr lang="en-US" dirty="0"/>
          </a:p>
        </p:txBody>
      </p:sp>
      <p:pic>
        <p:nvPicPr>
          <p:cNvPr id="4" name="Google Shape;177;p36" title="Bell Ringers and Exit Tickets.png">
            <a:extLst>
              <a:ext uri="{FF2B5EF4-FFF2-40B4-BE49-F238E27FC236}">
                <a16:creationId xmlns:a16="http://schemas.microsoft.com/office/drawing/2014/main" id="{E2B05FA0-2A10-DEE7-4778-2BBD43B10886}"/>
              </a:ext>
            </a:extLst>
          </p:cNvPr>
          <p:cNvPicPr preferRelativeResize="0"/>
          <p:nvPr/>
        </p:nvPicPr>
        <p:blipFill>
          <a:blip r:embed="rId3">
            <a:alphaModFix/>
          </a:blip>
          <a:stretch>
            <a:fillRect/>
          </a:stretch>
        </p:blipFill>
        <p:spPr>
          <a:xfrm>
            <a:off x="7481702" y="213559"/>
            <a:ext cx="1420429" cy="732646"/>
          </a:xfrm>
          <a:prstGeom prst="rect">
            <a:avLst/>
          </a:prstGeom>
          <a:noFill/>
          <a:ln>
            <a:noFill/>
          </a:ln>
        </p:spPr>
      </p:pic>
    </p:spTree>
    <p:extLst>
      <p:ext uri="{BB962C8B-B14F-4D97-AF65-F5344CB8AC3E}">
        <p14:creationId xmlns:p14="http://schemas.microsoft.com/office/powerpoint/2010/main" val="1810669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E3EDE-27FE-F036-A291-5BF29A30A94D}"/>
              </a:ext>
            </a:extLst>
          </p:cNvPr>
          <p:cNvSpPr>
            <a:spLocks noGrp="1"/>
          </p:cNvSpPr>
          <p:nvPr>
            <p:ph type="ctrTitle"/>
          </p:nvPr>
        </p:nvSpPr>
        <p:spPr/>
        <p:txBody>
          <a:bodyPr/>
          <a:lstStyle/>
          <a:p>
            <a:r>
              <a:rPr lang="en-US" dirty="0"/>
              <a:t>All Work and No Play	</a:t>
            </a:r>
          </a:p>
        </p:txBody>
      </p:sp>
      <p:sp>
        <p:nvSpPr>
          <p:cNvPr id="3" name="Subtitle 2">
            <a:extLst>
              <a:ext uri="{FF2B5EF4-FFF2-40B4-BE49-F238E27FC236}">
                <a16:creationId xmlns:a16="http://schemas.microsoft.com/office/drawing/2014/main" id="{D57DBF0A-102B-9452-153A-656FBBB8C496}"/>
              </a:ext>
            </a:extLst>
          </p:cNvPr>
          <p:cNvSpPr>
            <a:spLocks noGrp="1"/>
          </p:cNvSpPr>
          <p:nvPr>
            <p:ph type="subTitle" idx="1"/>
          </p:nvPr>
        </p:nvSpPr>
        <p:spPr/>
        <p:txBody>
          <a:bodyPr/>
          <a:lstStyle/>
          <a:p>
            <a:r>
              <a:rPr lang="en-US" dirty="0"/>
              <a:t>Work and Energy</a:t>
            </a:r>
          </a:p>
        </p:txBody>
      </p:sp>
    </p:spTree>
    <p:extLst>
      <p:ext uri="{BB962C8B-B14F-4D97-AF65-F5344CB8AC3E}">
        <p14:creationId xmlns:p14="http://schemas.microsoft.com/office/powerpoint/2010/main" val="757215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2BBAD-A597-E82A-89CD-A298C08AE319}"/>
              </a:ext>
            </a:extLst>
          </p:cNvPr>
          <p:cNvSpPr>
            <a:spLocks noGrp="1"/>
          </p:cNvSpPr>
          <p:nvPr>
            <p:ph type="title"/>
          </p:nvPr>
        </p:nvSpPr>
        <p:spPr/>
        <p:txBody>
          <a:bodyPr/>
          <a:lstStyle/>
          <a:p>
            <a:r>
              <a:rPr lang="en-US" dirty="0"/>
              <a:t>How I Know It</a:t>
            </a:r>
          </a:p>
        </p:txBody>
      </p:sp>
      <p:sp>
        <p:nvSpPr>
          <p:cNvPr id="3" name="Text Placeholder 2">
            <a:extLst>
              <a:ext uri="{FF2B5EF4-FFF2-40B4-BE49-F238E27FC236}">
                <a16:creationId xmlns:a16="http://schemas.microsoft.com/office/drawing/2014/main" id="{34FACC27-4CBC-3F8D-67F2-E7E913D68389}"/>
              </a:ext>
            </a:extLst>
          </p:cNvPr>
          <p:cNvSpPr>
            <a:spLocks noGrp="1"/>
          </p:cNvSpPr>
          <p:nvPr>
            <p:ph type="body" idx="1"/>
          </p:nvPr>
        </p:nvSpPr>
        <p:spPr>
          <a:xfrm>
            <a:off x="456300" y="1152475"/>
            <a:ext cx="4664340" cy="3416400"/>
          </a:xfrm>
        </p:spPr>
        <p:txBody>
          <a:bodyPr/>
          <a:lstStyle/>
          <a:p>
            <a:r>
              <a:rPr lang="en-US" dirty="0"/>
              <a:t>Record everything you know about the following terms and how you know it. Think back to previous lessons and experiments.</a:t>
            </a:r>
          </a:p>
          <a:p>
            <a:pPr marL="713979" lvl="1" indent="-457200" algn="l" rtl="0">
              <a:lnSpc>
                <a:spcPct val="100000"/>
              </a:lnSpc>
              <a:spcBef>
                <a:spcPts val="400"/>
              </a:spcBef>
              <a:spcAft>
                <a:spcPts val="0"/>
              </a:spcAft>
              <a:buSzPts val="2600"/>
              <a:buFont typeface="Courier New" panose="02070309020205020404" pitchFamily="49" charset="0"/>
              <a:buChar char="o"/>
            </a:pPr>
            <a:r>
              <a:rPr lang="en-US" sz="2600" dirty="0"/>
              <a:t>potential energy</a:t>
            </a:r>
          </a:p>
          <a:p>
            <a:pPr marL="713979" lvl="1" indent="-457200" algn="l" rtl="0">
              <a:lnSpc>
                <a:spcPct val="100000"/>
              </a:lnSpc>
              <a:spcBef>
                <a:spcPts val="400"/>
              </a:spcBef>
              <a:spcAft>
                <a:spcPts val="0"/>
              </a:spcAft>
              <a:buSzPts val="2600"/>
              <a:buFont typeface="Courier New" panose="02070309020205020404" pitchFamily="49" charset="0"/>
              <a:buChar char="o"/>
            </a:pPr>
            <a:r>
              <a:rPr lang="en-US" sz="2600" dirty="0"/>
              <a:t>kinetic energy</a:t>
            </a:r>
          </a:p>
          <a:p>
            <a:pPr marL="713979" lvl="1" indent="-457200" algn="l" rtl="0">
              <a:lnSpc>
                <a:spcPct val="100000"/>
              </a:lnSpc>
              <a:spcBef>
                <a:spcPts val="400"/>
              </a:spcBef>
              <a:spcAft>
                <a:spcPts val="0"/>
              </a:spcAft>
              <a:buSzPts val="2600"/>
              <a:buFont typeface="Courier New" panose="02070309020205020404" pitchFamily="49" charset="0"/>
              <a:buChar char="o"/>
            </a:pPr>
            <a:r>
              <a:rPr lang="en-US" sz="2600" dirty="0"/>
              <a:t>work</a:t>
            </a:r>
          </a:p>
          <a:p>
            <a:endParaRPr lang="en-US" dirty="0"/>
          </a:p>
        </p:txBody>
      </p:sp>
      <p:pic>
        <p:nvPicPr>
          <p:cNvPr id="4" name="Google Shape;102;p24" title="How I Know It.png">
            <a:extLst>
              <a:ext uri="{FF2B5EF4-FFF2-40B4-BE49-F238E27FC236}">
                <a16:creationId xmlns:a16="http://schemas.microsoft.com/office/drawing/2014/main" id="{058372BB-F77C-58E0-B2D3-29E3501F66BC}"/>
              </a:ext>
            </a:extLst>
          </p:cNvPr>
          <p:cNvPicPr preferRelativeResize="0"/>
          <p:nvPr/>
        </p:nvPicPr>
        <p:blipFill>
          <a:blip r:embed="rId3">
            <a:alphaModFix/>
          </a:blip>
          <a:stretch>
            <a:fillRect/>
          </a:stretch>
        </p:blipFill>
        <p:spPr>
          <a:xfrm>
            <a:off x="5908721" y="1387849"/>
            <a:ext cx="2367802" cy="2367802"/>
          </a:xfrm>
          <a:prstGeom prst="rect">
            <a:avLst/>
          </a:prstGeom>
          <a:noFill/>
          <a:ln>
            <a:noFill/>
          </a:ln>
        </p:spPr>
      </p:pic>
    </p:spTree>
    <p:extLst>
      <p:ext uri="{BB962C8B-B14F-4D97-AF65-F5344CB8AC3E}">
        <p14:creationId xmlns:p14="http://schemas.microsoft.com/office/powerpoint/2010/main" val="3103727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12"/>
          <p:cNvSpPr txBox="1">
            <a:spLocks noGrp="1"/>
          </p:cNvSpPr>
          <p:nvPr>
            <p:ph type="ctrTitle"/>
          </p:nvPr>
        </p:nvSpPr>
        <p:spPr>
          <a:xfrm>
            <a:off x="908700" y="1117825"/>
            <a:ext cx="7326600" cy="1660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Essential Question</a:t>
            </a:r>
            <a:endParaRPr dirty="0"/>
          </a:p>
        </p:txBody>
      </p:sp>
      <p:sp>
        <p:nvSpPr>
          <p:cNvPr id="52" name="Google Shape;52;p12"/>
          <p:cNvSpPr txBox="1">
            <a:spLocks noGrp="1"/>
          </p:cNvSpPr>
          <p:nvPr>
            <p:ph type="subTitle" idx="1"/>
          </p:nvPr>
        </p:nvSpPr>
        <p:spPr>
          <a:xfrm>
            <a:off x="908700" y="2778625"/>
            <a:ext cx="7326600" cy="792600"/>
          </a:xfrm>
          <a:prstGeom prst="rect">
            <a:avLst/>
          </a:prstGeom>
        </p:spPr>
        <p:txBody>
          <a:bodyPr spcFirstLastPara="1" wrap="square" lIns="91425" tIns="91425" rIns="91425" bIns="91425" anchor="t" anchorCtr="0">
            <a:noAutofit/>
          </a:bodyPr>
          <a:lstStyle/>
          <a:p>
            <a:pPr marL="55563" lvl="0" indent="0" algn="l" rtl="0">
              <a:lnSpc>
                <a:spcPct val="100000"/>
              </a:lnSpc>
              <a:spcBef>
                <a:spcPts val="0"/>
              </a:spcBef>
              <a:spcAft>
                <a:spcPts val="0"/>
              </a:spcAft>
              <a:buSzPts val="2600"/>
              <a:buNone/>
            </a:pPr>
            <a:r>
              <a:rPr lang="en-US" dirty="0"/>
              <a:t>What effect does increasing the potential energy of an object have on the work it does on another object during a collision?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500C2-787F-A312-E2CB-7A7D2144689D}"/>
              </a:ext>
            </a:extLst>
          </p:cNvPr>
          <p:cNvSpPr>
            <a:spLocks noGrp="1"/>
          </p:cNvSpPr>
          <p:nvPr>
            <p:ph type="ctrTitle"/>
          </p:nvPr>
        </p:nvSpPr>
        <p:spPr>
          <a:xfrm>
            <a:off x="455850" y="0"/>
            <a:ext cx="8232300" cy="2052600"/>
          </a:xfrm>
        </p:spPr>
        <p:txBody>
          <a:bodyPr/>
          <a:lstStyle/>
          <a:p>
            <a:r>
              <a:rPr lang="en-US" dirty="0"/>
              <a:t>Lesson Objectives</a:t>
            </a:r>
          </a:p>
        </p:txBody>
      </p:sp>
      <p:sp>
        <p:nvSpPr>
          <p:cNvPr id="3" name="Subtitle 2">
            <a:extLst>
              <a:ext uri="{FF2B5EF4-FFF2-40B4-BE49-F238E27FC236}">
                <a16:creationId xmlns:a16="http://schemas.microsoft.com/office/drawing/2014/main" id="{02EC831C-0D7F-C1AF-153D-064C1E3761EE}"/>
              </a:ext>
            </a:extLst>
          </p:cNvPr>
          <p:cNvSpPr>
            <a:spLocks noGrp="1"/>
          </p:cNvSpPr>
          <p:nvPr>
            <p:ph type="subTitle" idx="1"/>
          </p:nvPr>
        </p:nvSpPr>
        <p:spPr>
          <a:xfrm>
            <a:off x="455850" y="2089549"/>
            <a:ext cx="8232300" cy="2450645"/>
          </a:xfrm>
        </p:spPr>
        <p:txBody>
          <a:bodyPr/>
          <a:lstStyle/>
          <a:p>
            <a:pPr marL="457200" lvl="0" indent="-381000" algn="l" rtl="0">
              <a:lnSpc>
                <a:spcPct val="100000"/>
              </a:lnSpc>
              <a:spcBef>
                <a:spcPts val="0"/>
              </a:spcBef>
              <a:spcAft>
                <a:spcPts val="0"/>
              </a:spcAft>
              <a:buSzPts val="2400"/>
              <a:buChar char="•"/>
            </a:pPr>
            <a:r>
              <a:rPr lang="en-US" sz="2400" dirty="0"/>
              <a:t>Investigate the relationship between potential energy, kinetic energy, and work through a hands-on experiment.</a:t>
            </a:r>
          </a:p>
          <a:p>
            <a:pPr marL="457200" lvl="0" indent="-381000" algn="l" rtl="0">
              <a:lnSpc>
                <a:spcPct val="100000"/>
              </a:lnSpc>
              <a:spcBef>
                <a:spcPts val="0"/>
              </a:spcBef>
              <a:spcAft>
                <a:spcPts val="0"/>
              </a:spcAft>
              <a:buSzPts val="2400"/>
              <a:buChar char="•"/>
            </a:pPr>
            <a:r>
              <a:rPr lang="en-US" sz="2400" dirty="0"/>
              <a:t>Apply scientific formulas to calculate energy, force, and distance, and represent data using graphs.</a:t>
            </a:r>
          </a:p>
          <a:p>
            <a:pPr marL="457200" lvl="0" indent="-381000" algn="l" rtl="0">
              <a:lnSpc>
                <a:spcPct val="100000"/>
              </a:lnSpc>
              <a:spcBef>
                <a:spcPts val="0"/>
              </a:spcBef>
              <a:spcAft>
                <a:spcPts val="0"/>
              </a:spcAft>
              <a:buSzPts val="2400"/>
              <a:buChar char="•"/>
            </a:pPr>
            <a:r>
              <a:rPr lang="en-US" sz="2400" dirty="0"/>
              <a:t>Analyze energy transfer in a collision scenario and explain how increasing potential energy affects the work done.</a:t>
            </a:r>
          </a:p>
          <a:p>
            <a:endParaRPr lang="en-US" sz="2400" dirty="0"/>
          </a:p>
        </p:txBody>
      </p:sp>
    </p:spTree>
    <p:extLst>
      <p:ext uri="{BB962C8B-B14F-4D97-AF65-F5344CB8AC3E}">
        <p14:creationId xmlns:p14="http://schemas.microsoft.com/office/powerpoint/2010/main" val="395105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44642-1BE9-13D3-E867-94D57CE39F17}"/>
              </a:ext>
            </a:extLst>
          </p:cNvPr>
          <p:cNvSpPr>
            <a:spLocks noGrp="1"/>
          </p:cNvSpPr>
          <p:nvPr>
            <p:ph type="title"/>
          </p:nvPr>
        </p:nvSpPr>
        <p:spPr/>
        <p:txBody>
          <a:bodyPr/>
          <a:lstStyle/>
          <a:p>
            <a:r>
              <a:rPr lang="en-US" dirty="0"/>
              <a:t>Review</a:t>
            </a:r>
          </a:p>
        </p:txBody>
      </p:sp>
      <p:sp>
        <p:nvSpPr>
          <p:cNvPr id="3" name="Text Placeholder 2">
            <a:extLst>
              <a:ext uri="{FF2B5EF4-FFF2-40B4-BE49-F238E27FC236}">
                <a16:creationId xmlns:a16="http://schemas.microsoft.com/office/drawing/2014/main" id="{5DBD8891-D57C-D1FD-6E6A-AB9CF26F0A1D}"/>
              </a:ext>
            </a:extLst>
          </p:cNvPr>
          <p:cNvSpPr>
            <a:spLocks noGrp="1"/>
          </p:cNvSpPr>
          <p:nvPr>
            <p:ph type="body" idx="1"/>
          </p:nvPr>
        </p:nvSpPr>
        <p:spPr/>
        <p:txBody>
          <a:bodyPr/>
          <a:lstStyle/>
          <a:p>
            <a:pPr marL="0" lvl="0" indent="0" algn="l" rtl="0">
              <a:spcBef>
                <a:spcPts val="520"/>
              </a:spcBef>
              <a:spcAft>
                <a:spcPts val="0"/>
              </a:spcAft>
              <a:buNone/>
            </a:pPr>
            <a:r>
              <a:rPr lang="en-US" sz="2200" dirty="0"/>
              <a:t>PE = </a:t>
            </a:r>
            <a:r>
              <a:rPr lang="en-US" sz="2200" dirty="0" err="1"/>
              <a:t>mgh</a:t>
            </a:r>
            <a:endParaRPr lang="en-US" sz="2200" dirty="0"/>
          </a:p>
          <a:p>
            <a:pPr marL="0" lvl="0" indent="0" algn="l" rtl="0">
              <a:spcBef>
                <a:spcPts val="520"/>
              </a:spcBef>
              <a:spcAft>
                <a:spcPts val="0"/>
              </a:spcAft>
              <a:buNone/>
            </a:pPr>
            <a:r>
              <a:rPr lang="en-US" sz="2200" dirty="0"/>
              <a:t>Potential Energy  = (mass of the object) (acceleration due to gravity) (the height of the object)</a:t>
            </a:r>
          </a:p>
          <a:p>
            <a:pPr marL="0" lvl="0" indent="0" algn="l" rtl="0">
              <a:spcBef>
                <a:spcPts val="520"/>
              </a:spcBef>
              <a:spcAft>
                <a:spcPts val="0"/>
              </a:spcAft>
              <a:buNone/>
            </a:pPr>
            <a:endParaRPr lang="en-US" sz="2200" dirty="0"/>
          </a:p>
          <a:p>
            <a:pPr marL="0" lvl="0" indent="0" algn="l" rtl="0">
              <a:spcBef>
                <a:spcPts val="520"/>
              </a:spcBef>
              <a:spcAft>
                <a:spcPts val="0"/>
              </a:spcAft>
              <a:buNone/>
            </a:pPr>
            <a:r>
              <a:rPr lang="en-US" sz="2200" dirty="0"/>
              <a:t>KE = 1/2 mv²</a:t>
            </a:r>
          </a:p>
          <a:p>
            <a:pPr marL="0" lvl="0" indent="0" algn="l" rtl="0">
              <a:spcBef>
                <a:spcPts val="520"/>
              </a:spcBef>
              <a:spcAft>
                <a:spcPts val="0"/>
              </a:spcAft>
              <a:buNone/>
            </a:pPr>
            <a:r>
              <a:rPr lang="en-US" sz="2200" dirty="0"/>
              <a:t>Kinetic Energy = ½ (mass of the object) (velocity^2)</a:t>
            </a:r>
          </a:p>
          <a:p>
            <a:pPr marL="0" lvl="0" indent="0" algn="l" rtl="0">
              <a:spcBef>
                <a:spcPts val="520"/>
              </a:spcBef>
              <a:spcAft>
                <a:spcPts val="0"/>
              </a:spcAft>
              <a:buNone/>
            </a:pPr>
            <a:endParaRPr lang="en-US" sz="2200" dirty="0"/>
          </a:p>
          <a:p>
            <a:pPr marL="0" lvl="0" indent="0" algn="l" rtl="0">
              <a:spcBef>
                <a:spcPts val="520"/>
              </a:spcBef>
              <a:spcAft>
                <a:spcPts val="0"/>
              </a:spcAft>
              <a:buNone/>
            </a:pPr>
            <a:r>
              <a:rPr lang="en-US" sz="2200" dirty="0"/>
              <a:t>W=</a:t>
            </a:r>
            <a:r>
              <a:rPr lang="en-US" sz="2200" dirty="0" err="1"/>
              <a:t>Fd</a:t>
            </a:r>
            <a:endParaRPr lang="en-US" sz="2200" dirty="0"/>
          </a:p>
          <a:p>
            <a:pPr marL="0" lvl="0" indent="0" algn="l" rtl="0">
              <a:spcBef>
                <a:spcPts val="520"/>
              </a:spcBef>
              <a:spcAft>
                <a:spcPts val="0"/>
              </a:spcAft>
              <a:buNone/>
            </a:pPr>
            <a:r>
              <a:rPr lang="en-US" sz="2200" dirty="0"/>
              <a:t>Work = Force applied (distance traveled)</a:t>
            </a:r>
          </a:p>
        </p:txBody>
      </p:sp>
    </p:spTree>
    <p:extLst>
      <p:ext uri="{BB962C8B-B14F-4D97-AF65-F5344CB8AC3E}">
        <p14:creationId xmlns:p14="http://schemas.microsoft.com/office/powerpoint/2010/main" val="2333431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638C7-E167-D73B-AB95-778096622A2E}"/>
              </a:ext>
            </a:extLst>
          </p:cNvPr>
          <p:cNvSpPr>
            <a:spLocks noGrp="1"/>
          </p:cNvSpPr>
          <p:nvPr>
            <p:ph type="title"/>
          </p:nvPr>
        </p:nvSpPr>
        <p:spPr/>
        <p:txBody>
          <a:bodyPr/>
          <a:lstStyle/>
          <a:p>
            <a:r>
              <a:rPr lang="en-US" dirty="0"/>
              <a:t>Hypothesis</a:t>
            </a:r>
          </a:p>
        </p:txBody>
      </p:sp>
      <p:sp>
        <p:nvSpPr>
          <p:cNvPr id="3" name="Text Placeholder 2">
            <a:extLst>
              <a:ext uri="{FF2B5EF4-FFF2-40B4-BE49-F238E27FC236}">
                <a16:creationId xmlns:a16="http://schemas.microsoft.com/office/drawing/2014/main" id="{F71E03A5-E95F-0A33-A823-FD0F4A6AD3B4}"/>
              </a:ext>
            </a:extLst>
          </p:cNvPr>
          <p:cNvSpPr>
            <a:spLocks noGrp="1"/>
          </p:cNvSpPr>
          <p:nvPr>
            <p:ph type="body" idx="1"/>
          </p:nvPr>
        </p:nvSpPr>
        <p:spPr/>
        <p:txBody>
          <a:bodyPr/>
          <a:lstStyle/>
          <a:p>
            <a:pPr marL="0" lvl="0" indent="0" algn="l" rtl="0">
              <a:spcBef>
                <a:spcPts val="520"/>
              </a:spcBef>
              <a:spcAft>
                <a:spcPts val="0"/>
              </a:spcAft>
              <a:buNone/>
            </a:pPr>
            <a:r>
              <a:rPr lang="en-US" dirty="0"/>
              <a:t>Work in your group to create a one-sentence hypothesis to answer the essential question.</a:t>
            </a:r>
          </a:p>
          <a:p>
            <a:pPr marL="0" lvl="0" indent="0" algn="l" rtl="0">
              <a:spcBef>
                <a:spcPts val="520"/>
              </a:spcBef>
              <a:spcAft>
                <a:spcPts val="0"/>
              </a:spcAft>
              <a:buNone/>
            </a:pPr>
            <a:endParaRPr lang="en-US" dirty="0"/>
          </a:p>
          <a:p>
            <a:pPr marL="0" lvl="0" indent="0" algn="l" rtl="0">
              <a:spcBef>
                <a:spcPts val="520"/>
              </a:spcBef>
              <a:spcAft>
                <a:spcPts val="0"/>
              </a:spcAft>
              <a:buNone/>
            </a:pPr>
            <a:r>
              <a:rPr lang="en-US" b="1" dirty="0"/>
              <a:t>What effect does increasing the potential energy of an object have on the work it does on another object during a collision?</a:t>
            </a:r>
          </a:p>
          <a:p>
            <a:pPr marL="0" lvl="0" indent="0" algn="l" rtl="0">
              <a:spcBef>
                <a:spcPts val="520"/>
              </a:spcBef>
              <a:spcAft>
                <a:spcPts val="0"/>
              </a:spcAft>
              <a:buNone/>
            </a:pPr>
            <a:endParaRPr lang="en-US" dirty="0"/>
          </a:p>
          <a:p>
            <a:endParaRPr lang="en-US" dirty="0"/>
          </a:p>
        </p:txBody>
      </p:sp>
    </p:spTree>
    <p:extLst>
      <p:ext uri="{BB962C8B-B14F-4D97-AF65-F5344CB8AC3E}">
        <p14:creationId xmlns:p14="http://schemas.microsoft.com/office/powerpoint/2010/main" val="234157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ADB13-67CA-5844-A944-8149FB928B81}"/>
              </a:ext>
            </a:extLst>
          </p:cNvPr>
          <p:cNvSpPr>
            <a:spLocks noGrp="1"/>
          </p:cNvSpPr>
          <p:nvPr>
            <p:ph type="title"/>
          </p:nvPr>
        </p:nvSpPr>
        <p:spPr/>
        <p:txBody>
          <a:bodyPr/>
          <a:lstStyle/>
          <a:p>
            <a:r>
              <a:rPr lang="en-US" dirty="0"/>
              <a:t>Investigation</a:t>
            </a:r>
          </a:p>
        </p:txBody>
      </p:sp>
      <p:sp>
        <p:nvSpPr>
          <p:cNvPr id="3" name="Text Placeholder 2">
            <a:extLst>
              <a:ext uri="{FF2B5EF4-FFF2-40B4-BE49-F238E27FC236}">
                <a16:creationId xmlns:a16="http://schemas.microsoft.com/office/drawing/2014/main" id="{977D33F6-80BF-2C4D-C6A3-810272AF5265}"/>
              </a:ext>
            </a:extLst>
          </p:cNvPr>
          <p:cNvSpPr>
            <a:spLocks noGrp="1"/>
          </p:cNvSpPr>
          <p:nvPr>
            <p:ph type="body" idx="1"/>
          </p:nvPr>
        </p:nvSpPr>
        <p:spPr>
          <a:xfrm>
            <a:off x="456300" y="1152475"/>
            <a:ext cx="8225400" cy="2338148"/>
          </a:xfrm>
        </p:spPr>
        <p:txBody>
          <a:bodyPr/>
          <a:lstStyle/>
          <a:p>
            <a:pPr marL="457200" lvl="0" indent="-393700" algn="l" rtl="0">
              <a:spcBef>
                <a:spcPts val="520"/>
              </a:spcBef>
              <a:spcAft>
                <a:spcPts val="0"/>
              </a:spcAft>
              <a:buSzPts val="2600"/>
              <a:buChar char="•"/>
            </a:pPr>
            <a:r>
              <a:rPr lang="en-US" dirty="0"/>
              <a:t>List all the variables that can be measured when potential energy, kinetic energy, and work are involved.</a:t>
            </a:r>
          </a:p>
          <a:p>
            <a:pPr lvl="1" algn="l" rtl="0">
              <a:spcBef>
                <a:spcPts val="0"/>
              </a:spcBef>
              <a:spcAft>
                <a:spcPts val="0"/>
              </a:spcAft>
              <a:buSzPts val="2000"/>
              <a:buFont typeface="Courier New" panose="02070309020205020404" pitchFamily="49" charset="0"/>
              <a:buChar char="o"/>
            </a:pPr>
            <a:r>
              <a:rPr lang="en-US" i="1" dirty="0"/>
              <a:t>Hint:</a:t>
            </a:r>
            <a:r>
              <a:rPr lang="en-US" dirty="0"/>
              <a:t> The materials listed below are tools to help you measure variables—they are not the variables themselves. </a:t>
            </a:r>
          </a:p>
          <a:p>
            <a:pPr marL="63500" indent="0">
              <a:buNone/>
            </a:pPr>
            <a:endParaRPr lang="en-US" dirty="0"/>
          </a:p>
        </p:txBody>
      </p:sp>
      <p:sp>
        <p:nvSpPr>
          <p:cNvPr id="4" name="Google Shape;133;p29">
            <a:extLst>
              <a:ext uri="{FF2B5EF4-FFF2-40B4-BE49-F238E27FC236}">
                <a16:creationId xmlns:a16="http://schemas.microsoft.com/office/drawing/2014/main" id="{6080C9B7-2DF2-B46D-3157-C5E574E9E70B}"/>
              </a:ext>
            </a:extLst>
          </p:cNvPr>
          <p:cNvSpPr txBox="1"/>
          <p:nvPr/>
        </p:nvSpPr>
        <p:spPr>
          <a:xfrm>
            <a:off x="2064619" y="3490623"/>
            <a:ext cx="2504256" cy="1925100"/>
          </a:xfrm>
          <a:prstGeom prst="rect">
            <a:avLst/>
          </a:prstGeom>
          <a:noFill/>
          <a:ln>
            <a:noFill/>
          </a:ln>
        </p:spPr>
        <p:txBody>
          <a:bodyPr spcFirstLastPara="1" wrap="square" lIns="91425" tIns="91425" rIns="91425" bIns="91425" anchor="t" anchorCtr="0">
            <a:noAutofit/>
          </a:bodyPr>
          <a:lstStyle/>
          <a:p>
            <a:pPr marL="457200" lvl="0" indent="-393700" algn="l" rtl="0">
              <a:spcBef>
                <a:spcPts val="0"/>
              </a:spcBef>
              <a:spcAft>
                <a:spcPts val="0"/>
              </a:spcAft>
              <a:buClr>
                <a:schemeClr val="accent4"/>
              </a:buClr>
              <a:buSzPct val="100000"/>
              <a:buFont typeface="Wingdings" pitchFamily="2" charset="2"/>
              <a:buChar char="§"/>
            </a:pPr>
            <a:r>
              <a:rPr lang="en-US" sz="2200" dirty="0">
                <a:solidFill>
                  <a:schemeClr val="dk1"/>
                </a:solidFill>
                <a:latin typeface="Calibri"/>
                <a:ea typeface="Calibri"/>
                <a:cs typeface="Calibri"/>
                <a:sym typeface="Calibri"/>
              </a:rPr>
              <a:t>5 marbles</a:t>
            </a:r>
            <a:endParaRPr sz="2200" dirty="0">
              <a:solidFill>
                <a:schemeClr val="dk1"/>
              </a:solidFill>
              <a:latin typeface="Calibri"/>
              <a:ea typeface="Calibri"/>
              <a:cs typeface="Calibri"/>
              <a:sym typeface="Calibri"/>
            </a:endParaRPr>
          </a:p>
          <a:p>
            <a:pPr marL="457200" lvl="0" indent="-393700" algn="l" rtl="0">
              <a:spcBef>
                <a:spcPts val="0"/>
              </a:spcBef>
              <a:spcAft>
                <a:spcPts val="0"/>
              </a:spcAft>
              <a:buClr>
                <a:schemeClr val="accent4"/>
              </a:buClr>
              <a:buSzPct val="100000"/>
              <a:buFont typeface="Wingdings" pitchFamily="2" charset="2"/>
              <a:buChar char="§"/>
            </a:pPr>
            <a:r>
              <a:rPr lang="en-US" sz="2200" dirty="0">
                <a:solidFill>
                  <a:schemeClr val="dk1"/>
                </a:solidFill>
                <a:latin typeface="Calibri"/>
                <a:ea typeface="Calibri"/>
                <a:cs typeface="Calibri"/>
                <a:sym typeface="Calibri"/>
              </a:rPr>
              <a:t>toy car</a:t>
            </a:r>
            <a:endParaRPr sz="2200" dirty="0">
              <a:solidFill>
                <a:schemeClr val="dk1"/>
              </a:solidFill>
              <a:latin typeface="Calibri"/>
              <a:ea typeface="Calibri"/>
              <a:cs typeface="Calibri"/>
              <a:sym typeface="Calibri"/>
            </a:endParaRPr>
          </a:p>
          <a:p>
            <a:pPr marL="457200" lvl="0" indent="-393700" algn="l" rtl="0">
              <a:spcBef>
                <a:spcPts val="0"/>
              </a:spcBef>
              <a:spcAft>
                <a:spcPts val="0"/>
              </a:spcAft>
              <a:buClr>
                <a:schemeClr val="accent4"/>
              </a:buClr>
              <a:buSzPct val="100000"/>
              <a:buFont typeface="Wingdings" pitchFamily="2" charset="2"/>
              <a:buChar char="§"/>
            </a:pPr>
            <a:r>
              <a:rPr lang="en-US" sz="2200" dirty="0">
                <a:solidFill>
                  <a:schemeClr val="dk1"/>
                </a:solidFill>
                <a:latin typeface="Calibri"/>
                <a:ea typeface="Calibri"/>
                <a:cs typeface="Calibri"/>
                <a:sym typeface="Calibri"/>
              </a:rPr>
              <a:t>ruler</a:t>
            </a:r>
            <a:endParaRPr sz="2200" dirty="0">
              <a:solidFill>
                <a:schemeClr val="dk1"/>
              </a:solidFill>
              <a:latin typeface="Calibri"/>
              <a:ea typeface="Calibri"/>
              <a:cs typeface="Calibri"/>
              <a:sym typeface="Calibri"/>
            </a:endParaRPr>
          </a:p>
          <a:p>
            <a:pPr marL="800100" lvl="0" indent="-342900" algn="l" rtl="0">
              <a:spcBef>
                <a:spcPts val="0"/>
              </a:spcBef>
              <a:spcAft>
                <a:spcPts val="0"/>
              </a:spcAft>
              <a:buClr>
                <a:schemeClr val="accent4"/>
              </a:buClr>
              <a:buSzPct val="100000"/>
              <a:buFont typeface="Wingdings" pitchFamily="2" charset="2"/>
              <a:buChar char="§"/>
            </a:pPr>
            <a:endParaRPr sz="2200" dirty="0">
              <a:solidFill>
                <a:schemeClr val="dk1"/>
              </a:solidFill>
              <a:latin typeface="Calibri"/>
              <a:ea typeface="Calibri"/>
              <a:cs typeface="Calibri"/>
              <a:sym typeface="Calibri"/>
            </a:endParaRPr>
          </a:p>
        </p:txBody>
      </p:sp>
      <p:sp>
        <p:nvSpPr>
          <p:cNvPr id="5" name="Google Shape;134;p29">
            <a:extLst>
              <a:ext uri="{FF2B5EF4-FFF2-40B4-BE49-F238E27FC236}">
                <a16:creationId xmlns:a16="http://schemas.microsoft.com/office/drawing/2014/main" id="{3942C55D-90C6-3FA7-53E1-F773B316D4E0}"/>
              </a:ext>
            </a:extLst>
          </p:cNvPr>
          <p:cNvSpPr txBox="1"/>
          <p:nvPr/>
        </p:nvSpPr>
        <p:spPr>
          <a:xfrm>
            <a:off x="4467483" y="3490623"/>
            <a:ext cx="2621955" cy="1925100"/>
          </a:xfrm>
          <a:prstGeom prst="rect">
            <a:avLst/>
          </a:prstGeom>
          <a:noFill/>
          <a:ln>
            <a:noFill/>
          </a:ln>
        </p:spPr>
        <p:txBody>
          <a:bodyPr spcFirstLastPara="1" wrap="square" lIns="91425" tIns="91425" rIns="91425" bIns="91425" anchor="t" anchorCtr="0">
            <a:noAutofit/>
          </a:bodyPr>
          <a:lstStyle/>
          <a:p>
            <a:pPr marL="457200" lvl="0" indent="-393700" algn="l" rtl="0">
              <a:spcBef>
                <a:spcPts val="0"/>
              </a:spcBef>
              <a:spcAft>
                <a:spcPts val="0"/>
              </a:spcAft>
              <a:buClr>
                <a:schemeClr val="accent4"/>
              </a:buClr>
              <a:buSzPct val="100000"/>
              <a:buFont typeface="Wingdings" pitchFamily="2" charset="2"/>
              <a:buChar char="§"/>
            </a:pPr>
            <a:r>
              <a:rPr lang="en-US" sz="2200" dirty="0">
                <a:solidFill>
                  <a:schemeClr val="dk1"/>
                </a:solidFill>
                <a:latin typeface="Calibri"/>
                <a:ea typeface="Calibri"/>
                <a:cs typeface="Calibri"/>
                <a:sym typeface="Calibri"/>
              </a:rPr>
              <a:t>meter stick</a:t>
            </a:r>
            <a:endParaRPr sz="2200" dirty="0">
              <a:solidFill>
                <a:schemeClr val="dk1"/>
              </a:solidFill>
              <a:latin typeface="Calibri"/>
              <a:ea typeface="Calibri"/>
              <a:cs typeface="Calibri"/>
              <a:sym typeface="Calibri"/>
            </a:endParaRPr>
          </a:p>
          <a:p>
            <a:pPr marL="457200" lvl="0" indent="-393700" algn="l" rtl="0">
              <a:spcBef>
                <a:spcPts val="0"/>
              </a:spcBef>
              <a:spcAft>
                <a:spcPts val="0"/>
              </a:spcAft>
              <a:buClr>
                <a:schemeClr val="accent4"/>
              </a:buClr>
              <a:buSzPct val="100000"/>
              <a:buFont typeface="Wingdings" pitchFamily="2" charset="2"/>
              <a:buChar char="§"/>
            </a:pPr>
            <a:r>
              <a:rPr lang="en-US" sz="2200" dirty="0">
                <a:solidFill>
                  <a:schemeClr val="dk1"/>
                </a:solidFill>
                <a:latin typeface="Calibri"/>
                <a:ea typeface="Calibri"/>
                <a:cs typeface="Calibri"/>
                <a:sym typeface="Calibri"/>
              </a:rPr>
              <a:t>books</a:t>
            </a:r>
            <a:endParaRPr sz="2200" dirty="0">
              <a:solidFill>
                <a:schemeClr val="dk1"/>
              </a:solidFill>
              <a:latin typeface="Calibri"/>
              <a:ea typeface="Calibri"/>
              <a:cs typeface="Calibri"/>
              <a:sym typeface="Calibri"/>
            </a:endParaRPr>
          </a:p>
          <a:p>
            <a:pPr marL="457200" lvl="0" indent="-393700" algn="l" rtl="0">
              <a:spcBef>
                <a:spcPts val="0"/>
              </a:spcBef>
              <a:spcAft>
                <a:spcPts val="0"/>
              </a:spcAft>
              <a:buClr>
                <a:schemeClr val="accent4"/>
              </a:buClr>
              <a:buSzPct val="100000"/>
              <a:buFont typeface="Wingdings" pitchFamily="2" charset="2"/>
              <a:buChar char="§"/>
            </a:pPr>
            <a:r>
              <a:rPr lang="en-US" sz="2200" dirty="0">
                <a:solidFill>
                  <a:schemeClr val="dk1"/>
                </a:solidFill>
                <a:latin typeface="Calibri"/>
                <a:ea typeface="Calibri"/>
                <a:cs typeface="Calibri"/>
                <a:sym typeface="Calibri"/>
              </a:rPr>
              <a:t>electronic scale</a:t>
            </a:r>
            <a:endParaRPr sz="220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84185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E3BD5-2097-A88F-5070-D6B23D1146F6}"/>
              </a:ext>
            </a:extLst>
          </p:cNvPr>
          <p:cNvSpPr>
            <a:spLocks noGrp="1"/>
          </p:cNvSpPr>
          <p:nvPr>
            <p:ph type="title"/>
          </p:nvPr>
        </p:nvSpPr>
        <p:spPr/>
        <p:txBody>
          <a:bodyPr/>
          <a:lstStyle/>
          <a:p>
            <a:r>
              <a:rPr lang="en-US" dirty="0"/>
              <a:t>Investigation</a:t>
            </a:r>
          </a:p>
        </p:txBody>
      </p:sp>
      <p:sp>
        <p:nvSpPr>
          <p:cNvPr id="3" name="Text Placeholder 2">
            <a:extLst>
              <a:ext uri="{FF2B5EF4-FFF2-40B4-BE49-F238E27FC236}">
                <a16:creationId xmlns:a16="http://schemas.microsoft.com/office/drawing/2014/main" id="{384FABAA-64CD-DAF8-C048-49E83C30BB7B}"/>
              </a:ext>
            </a:extLst>
          </p:cNvPr>
          <p:cNvSpPr>
            <a:spLocks noGrp="1"/>
          </p:cNvSpPr>
          <p:nvPr>
            <p:ph type="body" idx="1"/>
          </p:nvPr>
        </p:nvSpPr>
        <p:spPr/>
        <p:txBody>
          <a:bodyPr/>
          <a:lstStyle/>
          <a:p>
            <a:pPr marL="457200" lvl="0" indent="-393700" algn="l" rtl="0">
              <a:spcBef>
                <a:spcPts val="520"/>
              </a:spcBef>
              <a:spcAft>
                <a:spcPts val="0"/>
              </a:spcAft>
              <a:buSzPts val="2600"/>
              <a:buAutoNum type="arabicPeriod"/>
            </a:pPr>
            <a:r>
              <a:rPr lang="en-US" dirty="0"/>
              <a:t>Using the ruler, create a ramp for your marbles.</a:t>
            </a:r>
          </a:p>
          <a:p>
            <a:pPr marL="457200" lvl="0" indent="-393700" algn="l" rtl="0">
              <a:spcBef>
                <a:spcPts val="0"/>
              </a:spcBef>
              <a:spcAft>
                <a:spcPts val="0"/>
              </a:spcAft>
              <a:buSzPts val="2600"/>
              <a:buAutoNum type="arabicPeriod"/>
            </a:pPr>
            <a:r>
              <a:rPr lang="en-US" dirty="0"/>
              <a:t>Place the toy car at the base of the ramp.</a:t>
            </a:r>
          </a:p>
          <a:p>
            <a:pPr marL="457200" lvl="0" indent="-393700" algn="l" rtl="0">
              <a:spcBef>
                <a:spcPts val="0"/>
              </a:spcBef>
              <a:spcAft>
                <a:spcPts val="0"/>
              </a:spcAft>
              <a:buSzPts val="2600"/>
              <a:buAutoNum type="arabicPeriod"/>
            </a:pPr>
            <a:r>
              <a:rPr lang="en-US" dirty="0"/>
              <a:t>Let the marble collide with the toy car.</a:t>
            </a:r>
          </a:p>
          <a:p>
            <a:pPr marL="457200" lvl="0" indent="-393700" algn="l" rtl="0">
              <a:spcBef>
                <a:spcPts val="0"/>
              </a:spcBef>
              <a:spcAft>
                <a:spcPts val="0"/>
              </a:spcAft>
              <a:buSzPts val="2600"/>
              <a:buAutoNum type="arabicPeriod"/>
            </a:pPr>
            <a:r>
              <a:rPr lang="en-US" dirty="0"/>
              <a:t>Repeat with 1, 2, 3, 4, and 5 marbles.</a:t>
            </a:r>
          </a:p>
          <a:p>
            <a:pPr lvl="1"/>
            <a:r>
              <a:rPr lang="en-US" sz="2200" dirty="0"/>
              <a:t>Record the data on your handout.</a:t>
            </a:r>
          </a:p>
          <a:p>
            <a:pPr lvl="1"/>
            <a:r>
              <a:rPr lang="en-US" sz="2200" dirty="0"/>
              <a:t>Once you have completed the investigation, answer the questions at the bottom of your handout with your group.</a:t>
            </a:r>
          </a:p>
          <a:p>
            <a:endParaRPr lang="en-US" dirty="0"/>
          </a:p>
        </p:txBody>
      </p:sp>
    </p:spTree>
    <p:extLst>
      <p:ext uri="{BB962C8B-B14F-4D97-AF65-F5344CB8AC3E}">
        <p14:creationId xmlns:p14="http://schemas.microsoft.com/office/powerpoint/2010/main" val="2002326449"/>
      </p:ext>
    </p:extLst>
  </p:cSld>
  <p:clrMapOvr>
    <a:masterClrMapping/>
  </p:clrMapOvr>
</p:sld>
</file>

<file path=ppt/theme/theme1.xml><?xml version="1.0" encoding="utf-8"?>
<a:theme xmlns:a="http://schemas.openxmlformats.org/drawingml/2006/main" name="K20 LEARN">
  <a:themeElements>
    <a:clrScheme name="LEARN 2025">
      <a:dk1>
        <a:srgbClr val="000000"/>
      </a:dk1>
      <a:lt1>
        <a:srgbClr val="FFFFFF"/>
      </a:lt1>
      <a:dk2>
        <a:srgbClr val="595959"/>
      </a:dk2>
      <a:lt2>
        <a:srgbClr val="EEEEEE"/>
      </a:lt2>
      <a:accent1>
        <a:srgbClr val="2889C3"/>
      </a:accent1>
      <a:accent2>
        <a:srgbClr val="285782"/>
      </a:accent2>
      <a:accent3>
        <a:srgbClr val="90192A"/>
      </a:accent3>
      <a:accent4>
        <a:srgbClr val="E6BC37"/>
      </a:accent4>
      <a:accent5>
        <a:srgbClr val="FFFFFF"/>
      </a:accent5>
      <a:accent6>
        <a:srgbClr val="FFFFFF"/>
      </a:accent6>
      <a:hlink>
        <a:srgbClr val="FFFFFF"/>
      </a:hlink>
      <a:folHlink>
        <a:srgbClr val="FFFF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TotalTime>
  <Words>691</Words>
  <Application>Microsoft Macintosh PowerPoint</Application>
  <PresentationFormat>On-screen Show (16:9)</PresentationFormat>
  <Paragraphs>62</Paragraphs>
  <Slides>15</Slides>
  <Notes>5</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Courier New</vt:lpstr>
      <vt:lpstr>Wingdings</vt:lpstr>
      <vt:lpstr>K20 LEARN</vt:lpstr>
      <vt:lpstr>PowerPoint Presentation</vt:lpstr>
      <vt:lpstr>All Work and No Play </vt:lpstr>
      <vt:lpstr>How I Know It</vt:lpstr>
      <vt:lpstr>Essential Question</vt:lpstr>
      <vt:lpstr>Lesson Objectives</vt:lpstr>
      <vt:lpstr>Review</vt:lpstr>
      <vt:lpstr>Hypothesis</vt:lpstr>
      <vt:lpstr>Investigation</vt:lpstr>
      <vt:lpstr>Investigation</vt:lpstr>
      <vt:lpstr>3-2-1</vt:lpstr>
      <vt:lpstr>In this investigation, how does potential energy eventually become the work that is applied to the second car?</vt:lpstr>
      <vt:lpstr>Potential Energy</vt:lpstr>
      <vt:lpstr>Think About It</vt:lpstr>
      <vt:lpstr>Graphing Time!</vt:lpstr>
      <vt:lpstr>Scenario</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Work and No Play</dc:title>
  <dc:subject/>
  <dc:creator>K20 Center</dc:creator>
  <cp:keywords/>
  <dc:description/>
  <cp:lastModifiedBy>Gracia, Ann M.</cp:lastModifiedBy>
  <cp:revision>13</cp:revision>
  <dcterms:modified xsi:type="dcterms:W3CDTF">2025-06-11T16:59:08Z</dcterms:modified>
  <cp:category/>
</cp:coreProperties>
</file>