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Constantia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9" roundtripDataSignature="AMtx7mjZgnjVM4X3ynJN1IcP4DDX9vzi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F4EBBCE-4C73-4C13-B247-4A402EABD8B5}">
  <a:tblStyle styleId="{5F4EBBCE-4C73-4C13-B247-4A402EABD8B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BED7D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BED7D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BED7D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BED7D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BED7D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BED7D3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Constantia-bold.fntdata"/><Relationship Id="rId25" Type="http://schemas.openxmlformats.org/officeDocument/2006/relationships/font" Target="fonts/Constantia-regular.fntdata"/><Relationship Id="rId28" Type="http://schemas.openxmlformats.org/officeDocument/2006/relationships/font" Target="fonts/Constantia-boldItalic.fntdata"/><Relationship Id="rId27" Type="http://schemas.openxmlformats.org/officeDocument/2006/relationships/font" Target="fonts/Constantia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QVCjdNxJreE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illustrations/man-dna-spiral-biology-merge-2125123/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6hHiWeki9GE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16a4b0ae0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e16a4b0ae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Stanford University, (2015). Stanford biologists crack centuries-od mystery of how cell growth triggers cell division. [Digital image]. https://biox.stanford.edu/highlight/stanford-biologists-crack-centuries-old-mystery-how-cell-growth-triggers-cell-division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48def03906_0_0:notes"/>
          <p:cNvSpPr/>
          <p:nvPr>
            <p:ph idx="2" type="sldImg"/>
          </p:nvPr>
        </p:nvSpPr>
        <p:spPr>
          <a:xfrm>
            <a:off x="381091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Google Shape;142;g148def039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48def03906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148def0390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Stanford University, (2015). Stanford biologists crack centuries-od mystery of how cell growth triggers cell division. [Digital image]. https://biox.stanford.edu/highlight/stanford-biologists-crack-centuries-old-mystery-how-cell-growth-triggers-cell-division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820f638b7_3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b820f638b7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e16a4b0ae0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e16a4b0ae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292929"/>
                </a:solidFill>
                <a:highlight>
                  <a:srgbClr val="FFFFFF"/>
                </a:highlight>
              </a:rPr>
              <a:t>Amoeba Sisters. (2018, March 20). </a:t>
            </a:r>
            <a:r>
              <a:rPr i="1" lang="en-US" sz="1200">
                <a:solidFill>
                  <a:srgbClr val="292929"/>
                </a:solidFill>
                <a:highlight>
                  <a:srgbClr val="FFFFFF"/>
                </a:highlight>
              </a:rPr>
              <a:t>The Cell Cycle (and cancer) [Updated]. </a:t>
            </a:r>
            <a:r>
              <a:rPr lang="en-US" sz="1200">
                <a:solidFill>
                  <a:srgbClr val="292929"/>
                </a:solidFill>
                <a:highlight>
                  <a:srgbClr val="FFFFFF"/>
                </a:highlight>
              </a:rPr>
              <a:t>[video]. Youtube. </a:t>
            </a:r>
            <a:r>
              <a:rPr lang="en-US" sz="1200" u="sng">
                <a:solidFill>
                  <a:schemeClr val="hlink"/>
                </a:solidFill>
                <a:highlight>
                  <a:srgbClr val="FFFFFF"/>
                </a:highlight>
                <a:hlinkClick r:id="rId2"/>
              </a:rPr>
              <a:t>https://www.youtube.com/watch?v=QVCjdNxJreE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820f638b7_1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b820f638b7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Link to National Cancer Institute: https://www.cancer.gov/about-cancer/treatment/types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Schaferle. (2017). Man DNA Spiral. </a:t>
            </a:r>
            <a:r>
              <a:rPr i="1" lang="en-US"/>
              <a:t>Pixabay</a:t>
            </a:r>
            <a:r>
              <a:rPr lang="en-US"/>
              <a:t>.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https://pixabay.com/illustrations/man-dna-spiral-biology-merge-2125123/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820f638b7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b820f638b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48def03906_0_78:notes"/>
          <p:cNvSpPr/>
          <p:nvPr>
            <p:ph idx="2" type="sldImg"/>
          </p:nvPr>
        </p:nvSpPr>
        <p:spPr>
          <a:xfrm>
            <a:off x="381091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Google Shape;189;g148def03906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48def03906_0_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148def03906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/>
              <a:t>Large, H. (2020, Mar 8). Jane C. Wright: </a:t>
            </a:r>
            <a:r>
              <a:rPr i="1" lang="en-US"/>
              <a:t>The woman who changed the landscape of oncology. </a:t>
            </a:r>
            <a:r>
              <a:rPr lang="en-US"/>
              <a:t>[Digital image]. Technology Networks. https://www.technologynetworks.com/tn/articles/jane-c-wright-the-woman-who-changed-the-landscape-of-oncology-331263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f79bdee6e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g8f79bdee6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039035fe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8039035f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79b2e807f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779b2e807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ConquerCancerFdtn. (2011, June 21). </a:t>
            </a:r>
            <a:r>
              <a:rPr i="1" lang="en-US"/>
              <a:t>Paying Tribute to ASCO Founder Jane C. Wright, MD</a:t>
            </a:r>
            <a:r>
              <a:rPr lang="en-US"/>
              <a:t> [video]. </a:t>
            </a:r>
            <a:r>
              <a:rPr i="0" lang="en-US"/>
              <a:t>YouTube</a:t>
            </a:r>
            <a:r>
              <a:rPr i="1" lang="en-US"/>
              <a:t>.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https://www.youtube.com/watch?v=6hHiWeki9GE</a:t>
            </a:r>
            <a:r>
              <a:rPr lang="en-US"/>
              <a:t> </a:t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7dbb16b6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Hibrida. (2020). Black History Month Firsts. </a:t>
            </a:r>
            <a:r>
              <a:rPr i="1" lang="en-US"/>
              <a:t>Stock.adobe.com</a:t>
            </a:r>
            <a:r>
              <a:rPr lang="en-US"/>
              <a:t>. http://www.mycitymag.com/black-history-month-firsts/</a:t>
            </a:r>
            <a:endParaRPr/>
          </a:p>
        </p:txBody>
      </p:sp>
      <p:sp>
        <p:nvSpPr>
          <p:cNvPr id="114" name="Google Shape;114;g77dbb16b6e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4378949d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e4378949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>
  <p:cSld name="2_Blank">
    <p:bg>
      <p:bgPr>
        <a:solidFill>
          <a:schemeClr val="lt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ColTx" type="twoColTx">
  <p:cSld name="TITLE_AND_TWO_COLUMN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b="0" sz="360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8" name="Google Shape;48;p26"/>
          <p:cNvSpPr txBox="1"/>
          <p:nvPr>
            <p:ph idx="1" type="body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297179" lvl="5" marL="2743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indent="-297179" lvl="6" marL="3200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/>
        </p:txBody>
      </p:sp>
      <p:sp>
        <p:nvSpPr>
          <p:cNvPr id="49" name="Google Shape;49;p26"/>
          <p:cNvSpPr txBox="1"/>
          <p:nvPr>
            <p:ph idx="2" type="body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297179" lvl="5" marL="2743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indent="-297179" lvl="6" marL="3200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/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slide">
  <p:cSld name="Logo slid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blue">
  <p:cSld name="Title and body blu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indent="-290512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indent="-297179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indent="-28956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indent="-295275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/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red">
  <p:cSld name="Title and body red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indent="-290512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indent="-297179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indent="-28956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indent="-295275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/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yellow">
  <p:cSld name="Title and body yellow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indent="-290512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indent="-297179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indent="-28956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indent="-295275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/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0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subTitle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34289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f79bdee6e_0_73"/>
          <p:cNvSpPr txBox="1"/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b="0" sz="50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g8f79bdee6e_0_73"/>
          <p:cNvSpPr txBox="1"/>
          <p:nvPr>
            <p:ph idx="1" type="body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74" name="Google Shape;74;g8f79bdee6e_0_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1"/>
          <p:cNvSpPr txBox="1"/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b="0" sz="50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21"/>
          <p:cNvSpPr txBox="1"/>
          <p:nvPr>
            <p:ph idx="1" type="body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13" name="Google Shape;1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" type="body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17" name="Google Shape;1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" type="body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2" type="body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3" type="body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09562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indent="-288607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indent="-27813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indent="-278129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4" type="body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09562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indent="-288607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indent="-27813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indent="-278129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26" name="Google Shape;2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/>
          <p:nvPr>
            <p:ph idx="1" type="body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indent="-333883" lvl="1" marL="91440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0512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2" type="body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09562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indent="-288607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indent="-27813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indent="-278129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31" name="Google Shape;3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/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0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" type="subTitle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34289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5" name="Google Shape;3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" type="body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indent="-295275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indent="-284289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2" type="body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indent="-295275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indent="-284289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40" name="Google Shape;4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/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b="0"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3" name="Google Shape;4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640" lvl="2" marL="13716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b="0" i="0" sz="1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0512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95275" lvl="8" marL="41148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b="0" i="0" sz="10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640" lvl="2" marL="13716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b="0" i="0" sz="157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0512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b="0" i="0" sz="135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b="0" i="0" sz="1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b="0" i="0" sz="1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95275" lvl="8" marL="41148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b="0" i="0" sz="105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</p:sldLayoutIdLst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hyperlink" Target="http://www.youtube.com/watch?v=KUqHWMUljSw" TargetMode="External"/><Relationship Id="rId5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Relationship Id="rId4" Type="http://schemas.openxmlformats.org/officeDocument/2006/relationships/image" Target="../media/image30.png"/><Relationship Id="rId5" Type="http://schemas.openxmlformats.org/officeDocument/2006/relationships/hyperlink" Target="https://www.cancer.gov/about-cancer/treatment/types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Relationship Id="rId4" Type="http://schemas.openxmlformats.org/officeDocument/2006/relationships/hyperlink" Target="http://www.youtube.com/watch?v=hHqmk_9XVR0" TargetMode="External"/><Relationship Id="rId5" Type="http://schemas.openxmlformats.org/officeDocument/2006/relationships/image" Target="../media/image3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16a4b0ae0_0_5"/>
          <p:cNvSpPr txBox="1"/>
          <p:nvPr>
            <p:ph type="title"/>
          </p:nvPr>
        </p:nvSpPr>
        <p:spPr>
          <a:xfrm>
            <a:off x="457200" y="392017"/>
            <a:ext cx="5782792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Unpacking the Game of Tag</a:t>
            </a:r>
            <a:endParaRPr/>
          </a:p>
        </p:txBody>
      </p:sp>
      <p:sp>
        <p:nvSpPr>
          <p:cNvPr id="138" name="Google Shape;138;ge16a4b0ae0_0_5"/>
          <p:cNvSpPr txBox="1"/>
          <p:nvPr>
            <p:ph idx="1" type="body"/>
          </p:nvPr>
        </p:nvSpPr>
        <p:spPr>
          <a:xfrm>
            <a:off x="204351" y="1451601"/>
            <a:ext cx="5956814" cy="2395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did this game demonstrate uncontrolled cell division?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did Round 1 differ from Round 2?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did the game reflect Jane Cooke Wright’s work?</a:t>
            </a:r>
            <a:endParaRPr/>
          </a:p>
        </p:txBody>
      </p:sp>
      <p:pic>
        <p:nvPicPr>
          <p:cNvPr id="139" name="Google Shape;139;ge16a4b0ae0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9992" y="1249417"/>
            <a:ext cx="2427692" cy="1969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g148def03906_0_0"/>
          <p:cNvGrpSpPr/>
          <p:nvPr/>
        </p:nvGrpSpPr>
        <p:grpSpPr>
          <a:xfrm>
            <a:off x="141570" y="95171"/>
            <a:ext cx="2209475" cy="2295946"/>
            <a:chOff x="-65764" y="-1541114"/>
            <a:chExt cx="6358200" cy="6358200"/>
          </a:xfrm>
        </p:grpSpPr>
        <p:sp>
          <p:nvSpPr>
            <p:cNvPr id="145" name="Google Shape;145;g148def03906_0_0"/>
            <p:cNvSpPr/>
            <p:nvPr/>
          </p:nvSpPr>
          <p:spPr>
            <a:xfrm>
              <a:off x="150989" y="-1324362"/>
              <a:ext cx="5924700" cy="5924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25" lIns="91450" spcFirstLastPara="1" rIns="91450" wrap="square" tIns="457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46" name="Google Shape;146;g148def03906_0_0"/>
            <p:cNvSpPr/>
            <p:nvPr/>
          </p:nvSpPr>
          <p:spPr>
            <a:xfrm>
              <a:off x="-65764" y="-1541114"/>
              <a:ext cx="6358200" cy="6358200"/>
            </a:xfrm>
            <a:prstGeom prst="ellipse">
              <a:avLst/>
            </a:prstGeom>
            <a:noFill/>
            <a:ln cap="flat" cmpd="sng" w="9525">
              <a:solidFill>
                <a:srgbClr val="65929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91450" spcFirstLastPara="1" rIns="91450" wrap="square" tIns="457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pic>
          <p:nvPicPr>
            <p:cNvPr id="147" name="Google Shape;147;g148def03906_0_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8641" y="-1275536"/>
              <a:ext cx="5826938" cy="58269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8" name="Google Shape;148;g148def03906_0_0"/>
          <p:cNvSpPr/>
          <p:nvPr/>
        </p:nvSpPr>
        <p:spPr>
          <a:xfrm>
            <a:off x="2464118" y="245482"/>
            <a:ext cx="63384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Day 1 Student Survey</a:t>
            </a:r>
            <a:endParaRPr sz="700"/>
          </a:p>
        </p:txBody>
      </p:sp>
      <p:pic>
        <p:nvPicPr>
          <p:cNvPr id="149" name="Google Shape;149;g148def03906_0_0" title="Classroom Engagement Day 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9625" y="973575"/>
            <a:ext cx="6402425" cy="359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48def03906_0_9"/>
          <p:cNvSpPr txBox="1"/>
          <p:nvPr>
            <p:ph type="title"/>
          </p:nvPr>
        </p:nvSpPr>
        <p:spPr>
          <a:xfrm>
            <a:off x="457200" y="392017"/>
            <a:ext cx="5782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US"/>
              <a:t>Unpacking the Game of Tag</a:t>
            </a:r>
            <a:endParaRPr b="1"/>
          </a:p>
        </p:txBody>
      </p:sp>
      <p:sp>
        <p:nvSpPr>
          <p:cNvPr id="155" name="Google Shape;155;g148def03906_0_9"/>
          <p:cNvSpPr txBox="1"/>
          <p:nvPr>
            <p:ph idx="1" type="body"/>
          </p:nvPr>
        </p:nvSpPr>
        <p:spPr>
          <a:xfrm>
            <a:off x="204351" y="1451601"/>
            <a:ext cx="5956800" cy="23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did this game demonstrate uncontrolled cell division?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did Round 1 differ from Round 2?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did the game reflect Jane Cooke Wright’s work?</a:t>
            </a:r>
            <a:endParaRPr/>
          </a:p>
        </p:txBody>
      </p:sp>
      <p:pic>
        <p:nvPicPr>
          <p:cNvPr id="156" name="Google Shape;156;g148def03906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9992" y="1249417"/>
            <a:ext cx="2427692" cy="1969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148def03906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148def03906_0_9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159" name="Google Shape;159;g148def03906_0_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48def03906_0_9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b820f638b7_3_0"/>
          <p:cNvSpPr txBox="1"/>
          <p:nvPr>
            <p:ph type="title"/>
          </p:nvPr>
        </p:nvSpPr>
        <p:spPr>
          <a:xfrm>
            <a:off x="457200" y="320941"/>
            <a:ext cx="3723815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TIP Chart</a:t>
            </a:r>
            <a:endParaRPr/>
          </a:p>
        </p:txBody>
      </p:sp>
      <p:graphicFrame>
        <p:nvGraphicFramePr>
          <p:cNvPr id="166" name="Google Shape;166;gb820f638b7_3_0"/>
          <p:cNvGraphicFramePr/>
          <p:nvPr/>
        </p:nvGraphicFramePr>
        <p:xfrm>
          <a:off x="579664" y="1426699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{5F4EBBCE-4C73-4C13-B247-4A402EABD8B5}</a:tableStyleId>
              </a:tblPr>
              <a:tblGrid>
                <a:gridCol w="1516125"/>
                <a:gridCol w="2463700"/>
                <a:gridCol w="3411325"/>
              </a:tblGrid>
              <a:tr h="377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Term</a:t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73025" marR="73025" marL="73025"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Information</a:t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73025" marR="73025" marL="73025"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Picture</a:t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73025" marR="73025" marL="73025">
                    <a:solidFill>
                      <a:srgbClr val="3E5C61"/>
                    </a:solidFill>
                  </a:tcPr>
                </a:tc>
              </a:tr>
              <a:tr h="551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Mitosis</a:t>
                      </a:r>
                      <a:endParaRPr b="1" sz="1200" u="none" cap="none" strike="noStrik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73025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73025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73025" marR="73025" marL="73025"/>
                </a:tc>
              </a:tr>
              <a:tr h="551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Cancer</a:t>
                      </a:r>
                      <a:endParaRPr b="1" sz="1200" u="none" cap="none" strike="noStrik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73025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73025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73025" marR="73025" marL="73025"/>
                </a:tc>
              </a:tr>
              <a:tr h="551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Tumor</a:t>
                      </a:r>
                      <a:endParaRPr b="1" sz="1200" u="none" cap="none" strike="noStrik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73025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73025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73025" marR="73025" marL="73025"/>
                </a:tc>
              </a:tr>
              <a:tr h="551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Radiation </a:t>
                      </a:r>
                      <a:endParaRPr b="1" sz="1200" u="none" cap="none" strike="noStrik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73025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73025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73025" marR="73025" marL="73025"/>
                </a:tc>
              </a:tr>
              <a:tr h="551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Chemotherapy</a:t>
                      </a:r>
                      <a:endParaRPr b="1" sz="1200" u="none" cap="none" strike="noStrik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73025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73025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73025" marR="73025" marL="730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 Cell Cycle (and cancer) [Updated]" id="171" name="Google Shape;171;ge16a4b0ae0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6501" y="754993"/>
            <a:ext cx="6430997" cy="363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b820f638b7_1_9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Cancer Treatments</a:t>
            </a:r>
            <a:endParaRPr/>
          </a:p>
        </p:txBody>
      </p:sp>
      <p:sp>
        <p:nvSpPr>
          <p:cNvPr id="177" name="Google Shape;177;gb820f638b7_1_9"/>
          <p:cNvSpPr txBox="1"/>
          <p:nvPr>
            <p:ph idx="1" type="body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5207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sz="2400"/>
              <a:t>Biomarker testing</a:t>
            </a:r>
            <a:endParaRPr/>
          </a:p>
          <a:p>
            <a:pPr indent="-457200" lvl="0" marL="5207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sz="2400"/>
              <a:t>Chemotherapy</a:t>
            </a:r>
            <a:endParaRPr/>
          </a:p>
          <a:p>
            <a:pPr indent="-457200" lvl="0" marL="5207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sz="2400"/>
              <a:t>Hormone therapy</a:t>
            </a:r>
            <a:endParaRPr/>
          </a:p>
          <a:p>
            <a:pPr indent="-457200" lvl="0" marL="5207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sz="2400"/>
              <a:t>Immunotherapy</a:t>
            </a:r>
            <a:endParaRPr/>
          </a:p>
          <a:p>
            <a:pPr indent="-457200" lvl="0" marL="5207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sz="2400"/>
              <a:t>Radiation</a:t>
            </a:r>
            <a:endParaRPr/>
          </a:p>
          <a:p>
            <a:pPr indent="-457200" lvl="0" marL="5207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sz="2400"/>
              <a:t>Stem cell transplant</a:t>
            </a:r>
            <a:endParaRPr/>
          </a:p>
          <a:p>
            <a:pPr indent="-457200" lvl="0" marL="5207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sz="2400"/>
              <a:t>Surgery</a:t>
            </a:r>
            <a:endParaRPr/>
          </a:p>
          <a:p>
            <a:pPr indent="-457200" lvl="0" marL="5207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sz="2400"/>
              <a:t>Targeted therapy</a:t>
            </a:r>
            <a:endParaRPr/>
          </a:p>
          <a:p>
            <a:pPr indent="0" lvl="0" marL="635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2400"/>
          </a:p>
        </p:txBody>
      </p:sp>
      <p:pic>
        <p:nvPicPr>
          <p:cNvPr id="178" name="Google Shape;178;gb820f638b7_1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3551" y="433949"/>
            <a:ext cx="3143249" cy="270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b820f638b7_1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0047" y="2675012"/>
            <a:ext cx="2046068" cy="203453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b820f638b7_1_9"/>
          <p:cNvSpPr txBox="1"/>
          <p:nvPr/>
        </p:nvSpPr>
        <p:spPr>
          <a:xfrm>
            <a:off x="3265716" y="4809744"/>
            <a:ext cx="54210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https://www.cancer.gov/about-cancer/treatment/types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b820f638b7_1_0"/>
          <p:cNvSpPr txBox="1"/>
          <p:nvPr>
            <p:ph type="title"/>
          </p:nvPr>
        </p:nvSpPr>
        <p:spPr>
          <a:xfrm>
            <a:off x="690200" y="397375"/>
            <a:ext cx="20631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Exit Ticket</a:t>
            </a:r>
            <a:endParaRPr/>
          </a:p>
        </p:txBody>
      </p:sp>
      <p:sp>
        <p:nvSpPr>
          <p:cNvPr id="186" name="Google Shape;186;gb820f638b7_1_0"/>
          <p:cNvSpPr txBox="1"/>
          <p:nvPr>
            <p:ph idx="1" type="body"/>
          </p:nvPr>
        </p:nvSpPr>
        <p:spPr>
          <a:xfrm>
            <a:off x="1886235" y="1590600"/>
            <a:ext cx="5371529" cy="19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65088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3600"/>
              <a:t>What happens when there is uncontrolled cell division during mitosis? 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g148def03906_0_78"/>
          <p:cNvGrpSpPr/>
          <p:nvPr/>
        </p:nvGrpSpPr>
        <p:grpSpPr>
          <a:xfrm>
            <a:off x="141570" y="95171"/>
            <a:ext cx="2209475" cy="2295946"/>
            <a:chOff x="-65764" y="-1541114"/>
            <a:chExt cx="6358200" cy="6358200"/>
          </a:xfrm>
        </p:grpSpPr>
        <p:sp>
          <p:nvSpPr>
            <p:cNvPr id="192" name="Google Shape;192;g148def03906_0_78"/>
            <p:cNvSpPr/>
            <p:nvPr/>
          </p:nvSpPr>
          <p:spPr>
            <a:xfrm>
              <a:off x="150989" y="-1324362"/>
              <a:ext cx="5924700" cy="5924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25" lIns="91450" spcFirstLastPara="1" rIns="91450" wrap="square" tIns="457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93" name="Google Shape;193;g148def03906_0_78"/>
            <p:cNvSpPr/>
            <p:nvPr/>
          </p:nvSpPr>
          <p:spPr>
            <a:xfrm>
              <a:off x="-65764" y="-1541114"/>
              <a:ext cx="6358200" cy="6358200"/>
            </a:xfrm>
            <a:prstGeom prst="ellipse">
              <a:avLst/>
            </a:prstGeom>
            <a:noFill/>
            <a:ln cap="flat" cmpd="sng" w="9525">
              <a:solidFill>
                <a:srgbClr val="65929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91450" spcFirstLastPara="1" rIns="91450" wrap="square" tIns="457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pic>
          <p:nvPicPr>
            <p:cNvPr id="194" name="Google Shape;194;g148def03906_0_7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8641" y="-1275536"/>
              <a:ext cx="5826938" cy="58269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5" name="Google Shape;195;g148def03906_0_78"/>
          <p:cNvSpPr/>
          <p:nvPr/>
        </p:nvSpPr>
        <p:spPr>
          <a:xfrm>
            <a:off x="2464118" y="245482"/>
            <a:ext cx="63384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Day 2 Student Survey</a:t>
            </a:r>
            <a:endParaRPr sz="700"/>
          </a:p>
        </p:txBody>
      </p:sp>
      <p:pic>
        <p:nvPicPr>
          <p:cNvPr id="196" name="Google Shape;196;g148def03906_0_78" title="Classroom Engagement Day 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6325" y="977775"/>
            <a:ext cx="6338400" cy="361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48def03906_0_87"/>
          <p:cNvSpPr txBox="1"/>
          <p:nvPr>
            <p:ph type="title"/>
          </p:nvPr>
        </p:nvSpPr>
        <p:spPr>
          <a:xfrm>
            <a:off x="690200" y="397375"/>
            <a:ext cx="20631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Exit Ticket</a:t>
            </a:r>
            <a:endParaRPr/>
          </a:p>
        </p:txBody>
      </p:sp>
      <p:sp>
        <p:nvSpPr>
          <p:cNvPr id="202" name="Google Shape;202;g148def03906_0_87"/>
          <p:cNvSpPr txBox="1"/>
          <p:nvPr>
            <p:ph idx="1" type="body"/>
          </p:nvPr>
        </p:nvSpPr>
        <p:spPr>
          <a:xfrm>
            <a:off x="1062350" y="2783650"/>
            <a:ext cx="5950200" cy="19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3300"/>
              <a:t>What happens when there is uncontrolled cell division during mitosis? </a:t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2800"/>
          </a:p>
        </p:txBody>
      </p:sp>
      <p:pic>
        <p:nvPicPr>
          <p:cNvPr id="203" name="Google Shape;203;g148def03906_0_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6275" y="161550"/>
            <a:ext cx="2891992" cy="247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148def03906_0_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148def03906_0_87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206" name="Google Shape;206;g148def03906_0_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148def03906_0_87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/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Woman Crush Wednesday: Jane Cooke Wright</a:t>
            </a:r>
            <a:endParaRPr/>
          </a:p>
        </p:txBody>
      </p:sp>
      <p:sp>
        <p:nvSpPr>
          <p:cNvPr id="84" name="Google Shape;84;p2"/>
          <p:cNvSpPr txBox="1"/>
          <p:nvPr>
            <p:ph idx="1" type="subTitle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/>
          <a:p>
            <a:pPr indent="0" lvl="0" marL="0" marR="3428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600"/>
              <a:t>Understanding Mitosis</a:t>
            </a:r>
            <a:endParaRPr sz="3600"/>
          </a:p>
        </p:txBody>
      </p:sp>
      <p:pic>
        <p:nvPicPr>
          <p:cNvPr id="85" name="Google Shape;8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7710" y="2022037"/>
            <a:ext cx="2949565" cy="1901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f79bdee6e_0_11"/>
          <p:cNvSpPr txBox="1"/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Questions</a:t>
            </a:r>
            <a:endParaRPr/>
          </a:p>
        </p:txBody>
      </p:sp>
      <p:sp>
        <p:nvSpPr>
          <p:cNvPr id="91" name="Google Shape;91;g8f79bdee6e_0_11"/>
          <p:cNvSpPr txBox="1"/>
          <p:nvPr>
            <p:ph idx="1" type="body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/>
              <a:t>What happens when there is uncontrolled cell division during mitosis?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/>
              <a:t>How have women in history shaped science today?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039035fe8_0_0"/>
          <p:cNvSpPr txBox="1"/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97" name="Google Shape;97;g8039035fe8_0_0"/>
          <p:cNvSpPr txBox="1"/>
          <p:nvPr>
            <p:ph idx="1" type="body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57200" lvl="0" marL="5207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/>
              <a:t>Analyze the role that mitosis plays in cancer.</a:t>
            </a:r>
            <a:endParaRPr/>
          </a:p>
          <a:p>
            <a:pPr indent="-4572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/>
              <a:t>Identify the contributions of Jane Cooke Wright to science.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79b2e807f_0_10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Bell Ringer</a:t>
            </a:r>
            <a:endParaRPr/>
          </a:p>
        </p:txBody>
      </p:sp>
      <p:sp>
        <p:nvSpPr>
          <p:cNvPr id="103" name="Google Shape;103;g779b2e807f_0_10"/>
          <p:cNvSpPr txBox="1"/>
          <p:nvPr>
            <p:ph idx="1" type="body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What is a trailblazer?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Can you think of any trailblazers?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What makes them a trailblazer?</a:t>
            </a:r>
            <a:endParaRPr/>
          </a:p>
        </p:txBody>
      </p:sp>
      <p:pic>
        <p:nvPicPr>
          <p:cNvPr id="104" name="Google Shape;104;g779b2e807f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4141" y="1281901"/>
            <a:ext cx="2661218" cy="1945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Calibri"/>
              <a:buNone/>
            </a:pPr>
            <a:r>
              <a:rPr lang="en-US"/>
              <a:t>Let’s meet a real-life trailblazer!</a:t>
            </a:r>
            <a:endParaRPr/>
          </a:p>
        </p:txBody>
      </p:sp>
      <p:sp>
        <p:nvSpPr>
          <p:cNvPr id="110" name="Google Shape;110;p4"/>
          <p:cNvSpPr txBox="1"/>
          <p:nvPr>
            <p:ph idx="1" type="body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Paying Tribute to ASCO Founder Jane C. Wright, MD" id="111" name="Google Shape;11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8430" y="1715407"/>
            <a:ext cx="4887140" cy="2761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7dbb16b6e_0_14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Dr. Jane Cooke Wright </a:t>
            </a:r>
            <a:endParaRPr/>
          </a:p>
        </p:txBody>
      </p:sp>
      <p:sp>
        <p:nvSpPr>
          <p:cNvPr id="117" name="Google Shape;117;g77dbb16b6e_0_14"/>
          <p:cNvSpPr txBox="1"/>
          <p:nvPr>
            <p:ph idx="1" type="body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000"/>
              <a:t>Graduated with honors from New York Medical College in 1954</a:t>
            </a:r>
            <a:endParaRPr sz="2000"/>
          </a:p>
          <a:p>
            <a: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000"/>
              <a:t>Became Professor of Surgery, Head of the Cancer Chemotherapy department, and Associate Dean at the New York Medical College in 1967</a:t>
            </a:r>
            <a:endParaRPr sz="2000"/>
          </a:p>
          <a:p>
            <a: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000"/>
              <a:t>Developed new ways to test chemotherapy drugs </a:t>
            </a:r>
            <a:endParaRPr sz="20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000"/>
              <a:t>Discovered non-surgical ways to treat hard-to-reach </a:t>
            </a:r>
            <a:r>
              <a:rPr lang="en-US" sz="20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tumors</a:t>
            </a:r>
            <a:endParaRPr sz="20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000"/>
              <a:t>Co-founded the American Society of Clinical Oncology</a:t>
            </a:r>
            <a:endParaRPr sz="20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000"/>
              <a:t>Researched methotrexate (breast, lung, leukemia cancer drug)</a:t>
            </a:r>
            <a:endParaRPr sz="20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000"/>
              <a:t>Discovered tumors could be studied in labs (called tissue cultures) vs. inside a body</a:t>
            </a:r>
            <a:endParaRPr sz="2000"/>
          </a:p>
        </p:txBody>
      </p:sp>
      <p:pic>
        <p:nvPicPr>
          <p:cNvPr id="118" name="Google Shape;118;g77dbb16b6e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00000">
            <a:off x="6241761" y="580154"/>
            <a:ext cx="2183254" cy="599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Tag Round 1</a:t>
            </a:r>
            <a:endParaRPr/>
          </a:p>
        </p:txBody>
      </p:sp>
      <p:sp>
        <p:nvSpPr>
          <p:cNvPr id="124" name="Google Shape;124;p3"/>
          <p:cNvSpPr txBox="1"/>
          <p:nvPr>
            <p:ph idx="1" type="body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800"/>
              <a:t>One person is the “tagger” and is an abnormal cell.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800"/>
              <a:t>Any cell that gets tagged should raise their hand and may then immediately start tagging other healthy cells (students).  </a:t>
            </a:r>
            <a:endParaRPr sz="2000"/>
          </a:p>
          <a:p>
            <a:pPr indent="-2286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4378949db_0_0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US"/>
              <a:t>Tag Round 2</a:t>
            </a:r>
            <a:endParaRPr b="1"/>
          </a:p>
        </p:txBody>
      </p:sp>
      <p:sp>
        <p:nvSpPr>
          <p:cNvPr id="130" name="Google Shape;130;ge4378949db_0_0"/>
          <p:cNvSpPr txBox="1"/>
          <p:nvPr>
            <p:ph idx="1" type="body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2902" lvl="0" marL="45720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115"/>
              <a:buChar char="•"/>
            </a:pPr>
            <a:r>
              <a:rPr lang="en-US" sz="2400"/>
              <a:t>“Tagger” starts tagging healthy cells. </a:t>
            </a:r>
            <a:endParaRPr/>
          </a:p>
          <a:p>
            <a:pPr indent="-362902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15"/>
              <a:buChar char="•"/>
            </a:pPr>
            <a:r>
              <a:rPr lang="en-US" sz="2400"/>
              <a:t>New abnormal cells raise their hands and keep tagging healthy cells. </a:t>
            </a:r>
            <a:endParaRPr/>
          </a:p>
          <a:p>
            <a:pPr indent="-362902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15"/>
              <a:buChar char="•"/>
            </a:pPr>
            <a:r>
              <a:rPr lang="en-US" sz="2400"/>
              <a:t>“Treatment” taggers seek out and tag abnormal cell taggers.</a:t>
            </a:r>
            <a:endParaRPr/>
          </a:p>
          <a:p>
            <a:pPr indent="-362902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15"/>
              <a:buChar char="•"/>
            </a:pPr>
            <a:r>
              <a:rPr lang="en-US" sz="2400"/>
              <a:t>Any abnormal cell tagger must FREEZE in place if tagged by the “Treatment” tagger.</a:t>
            </a:r>
            <a:endParaRPr/>
          </a:p>
          <a:p>
            <a:pPr indent="-362902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15"/>
              <a:buChar char="•"/>
            </a:pPr>
            <a:r>
              <a:rPr lang="en-US" sz="2400"/>
              <a:t>“Treatment” taggers CANNOT be tagged.</a:t>
            </a:r>
            <a:endParaRPr sz="1600"/>
          </a:p>
          <a:p>
            <a:pPr indent="-190500" lvl="0" marL="35083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131" name="Google Shape;131;ge4378949db_0_0"/>
          <p:cNvSpPr txBox="1"/>
          <p:nvPr>
            <p:ph idx="4294967295" type="body"/>
          </p:nvPr>
        </p:nvSpPr>
        <p:spPr>
          <a:xfrm>
            <a:off x="5102225" y="276225"/>
            <a:ext cx="4041775" cy="490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32" name="Google Shape;132;ge4378949db_0_0"/>
          <p:cNvSpPr txBox="1"/>
          <p:nvPr>
            <p:ph idx="4294967295" type="body"/>
          </p:nvPr>
        </p:nvSpPr>
        <p:spPr>
          <a:xfrm>
            <a:off x="9209314" y="612320"/>
            <a:ext cx="774474" cy="2427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/>
          <a:p>
            <a:pPr indent="0" lvl="0" marL="952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K20 Center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